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7772400" cx="10058400"/>
  <p:notesSz cx="10058400" cy="7772400"/>
  <p:embeddedFontLst>
    <p:embeddedFont>
      <p:font typeface="Tahoma"/>
      <p:regular r:id="rId15"/>
      <p:bold r:id="rId16"/>
    </p:embeddedFont>
    <p:embeddedFont>
      <p:font typeface="DM Serif Display"/>
      <p:regular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DMSerifDisplay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DMSerif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383463"/>
            <a:ext cx="4359275" cy="388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3332163" y="971550"/>
            <a:ext cx="3394075" cy="2622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508673" y="996098"/>
            <a:ext cx="2952750" cy="314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>
                <a:solidFill>
                  <a:srgbClr val="141B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532450" y="7403764"/>
            <a:ext cx="871219" cy="1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1" type="ftr"/>
          </p:nvPr>
        </p:nvSpPr>
        <p:spPr>
          <a:xfrm>
            <a:off x="532450" y="7403764"/>
            <a:ext cx="871219" cy="1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08673" y="996098"/>
            <a:ext cx="2952750" cy="314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>
                <a:solidFill>
                  <a:srgbClr val="141B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539750" y="1386419"/>
            <a:ext cx="4330700" cy="524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532450" y="7403764"/>
            <a:ext cx="871219" cy="1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532450" y="7403764"/>
            <a:ext cx="871219" cy="1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508673" y="996098"/>
            <a:ext cx="2952750" cy="314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>
                <a:solidFill>
                  <a:srgbClr val="141B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532450" y="7403764"/>
            <a:ext cx="871219" cy="1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08673" y="996098"/>
            <a:ext cx="2952750" cy="314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0" u="none" cap="none" strike="noStrike">
                <a:solidFill>
                  <a:srgbClr val="141B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39750" y="1386419"/>
            <a:ext cx="4330700" cy="524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532450" y="7403764"/>
            <a:ext cx="871219" cy="1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00">
                <a:solidFill>
                  <a:srgbClr val="141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://facebook.com/michellejisabell" TargetMode="External"/><Relationship Id="rId13" Type="http://schemas.openxmlformats.org/officeDocument/2006/relationships/image" Target="../media/image8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6.jpg"/><Relationship Id="rId9" Type="http://schemas.openxmlformats.org/officeDocument/2006/relationships/image" Target="../media/image10.png"/><Relationship Id="rId5" Type="http://schemas.openxmlformats.org/officeDocument/2006/relationships/hyperlink" Target="http://instagram.com/michellejisabll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://michelleisabell.com/" TargetMode="External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://facebook.com/michellejisabell" TargetMode="External"/><Relationship Id="rId13" Type="http://schemas.openxmlformats.org/officeDocument/2006/relationships/image" Target="../media/image8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9.png"/><Relationship Id="rId5" Type="http://schemas.openxmlformats.org/officeDocument/2006/relationships/image" Target="../media/image27.jpg"/><Relationship Id="rId6" Type="http://schemas.openxmlformats.org/officeDocument/2006/relationships/hyperlink" Target="http://instagram.com/michellejisabll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://michelleisabell.com/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://michelleisabell.com/" TargetMode="External"/><Relationship Id="rId13" Type="http://schemas.openxmlformats.org/officeDocument/2006/relationships/hyperlink" Target="http://facebook.com/michellejisabel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9.jpg"/><Relationship Id="rId8" Type="http://schemas.openxmlformats.org/officeDocument/2006/relationships/hyperlink" Target="http://instagram.com/michellejisabll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://michelleisabell.com/" TargetMode="External"/><Relationship Id="rId13" Type="http://schemas.openxmlformats.org/officeDocument/2006/relationships/hyperlink" Target="http://facebook.com/michellejisabel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30.jpg"/><Relationship Id="rId8" Type="http://schemas.openxmlformats.org/officeDocument/2006/relationships/hyperlink" Target="http://instagram.com/michellejisabll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://michelleisabell.com/" TargetMode="External"/><Relationship Id="rId13" Type="http://schemas.openxmlformats.org/officeDocument/2006/relationships/hyperlink" Target="http://facebook.com/michellejisabel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4.jpg"/><Relationship Id="rId8" Type="http://schemas.openxmlformats.org/officeDocument/2006/relationships/hyperlink" Target="http://instagram.com/michellejisabll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hyperlink" Target="http://instagram.com/michellejisabll" TargetMode="External"/><Relationship Id="rId13" Type="http://schemas.openxmlformats.org/officeDocument/2006/relationships/hyperlink" Target="http://facebook.com/michellejisabel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6.jpg"/><Relationship Id="rId8" Type="http://schemas.openxmlformats.org/officeDocument/2006/relationships/hyperlink" Target="http://michelleisabell.com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://michelleisabell.com/" TargetMode="External"/><Relationship Id="rId13" Type="http://schemas.openxmlformats.org/officeDocument/2006/relationships/hyperlink" Target="http://facebook.com/michellejisabel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8.jpg"/><Relationship Id="rId8" Type="http://schemas.openxmlformats.org/officeDocument/2006/relationships/hyperlink" Target="http://instagram.com/michellejisabll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://michelleisabell.com/" TargetMode="External"/><Relationship Id="rId13" Type="http://schemas.openxmlformats.org/officeDocument/2006/relationships/hyperlink" Target="http://facebook.com/michellejisabell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25.jpg"/><Relationship Id="rId8" Type="http://schemas.openxmlformats.org/officeDocument/2006/relationships/hyperlink" Target="http://instagram.com/michellejisabll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2.png"/><Relationship Id="rId13" Type="http://schemas.openxmlformats.org/officeDocument/2006/relationships/image" Target="../media/image35.png"/><Relationship Id="rId12" Type="http://schemas.openxmlformats.org/officeDocument/2006/relationships/hyperlink" Target="http://michelleisabell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hyperlink" Target="http://instagram.com/michellejisabell" TargetMode="External"/><Relationship Id="rId15" Type="http://schemas.openxmlformats.org/officeDocument/2006/relationships/hyperlink" Target="http://facebook.com/michellejisabell" TargetMode="External"/><Relationship Id="rId14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29.png"/><Relationship Id="rId5" Type="http://schemas.openxmlformats.org/officeDocument/2006/relationships/image" Target="../media/image21.png"/><Relationship Id="rId19" Type="http://schemas.openxmlformats.org/officeDocument/2006/relationships/image" Target="../media/image37.png"/><Relationship Id="rId6" Type="http://schemas.openxmlformats.org/officeDocument/2006/relationships/image" Target="../media/image13.png"/><Relationship Id="rId18" Type="http://schemas.openxmlformats.org/officeDocument/2006/relationships/image" Target="../media/image8.png"/><Relationship Id="rId7" Type="http://schemas.openxmlformats.org/officeDocument/2006/relationships/image" Target="../media/image34.jp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6502510" y="410465"/>
            <a:ext cx="2367915" cy="205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58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">
                <a:solidFill>
                  <a:srgbClr val="55BBEB"/>
                </a:solidFill>
                <a:latin typeface="Tahoma"/>
                <a:ea typeface="Tahoma"/>
                <a:cs typeface="Tahoma"/>
                <a:sym typeface="Tahoma"/>
              </a:rPr>
              <a:t>T H E  H O M E  B U Y E R S  C H E C K L I S T </a:t>
            </a:r>
            <a:r>
              <a:rPr b="1" baseline="-25000" lang="en-US" sz="165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aseline="-25000" sz="16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55B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49" name="Google Shape;49;p7"/>
          <p:cNvGrpSpPr/>
          <p:nvPr/>
        </p:nvGrpSpPr>
        <p:grpSpPr>
          <a:xfrm>
            <a:off x="0" y="0"/>
            <a:ext cx="10058400" cy="6778242"/>
            <a:chOff x="0" y="0"/>
            <a:chExt cx="10058400" cy="6778242"/>
          </a:xfrm>
        </p:grpSpPr>
        <p:pic>
          <p:nvPicPr>
            <p:cNvPr id="50" name="Google Shape;5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0004" y="190576"/>
              <a:ext cx="587374" cy="486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0058400" cy="6768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7"/>
            <p:cNvSpPr/>
            <p:nvPr/>
          </p:nvSpPr>
          <p:spPr>
            <a:xfrm>
              <a:off x="0" y="5667884"/>
              <a:ext cx="10058400" cy="1110358"/>
            </a:xfrm>
            <a:custGeom>
              <a:rect b="b" l="l" r="r" t="t"/>
              <a:pathLst>
                <a:path extrusionOk="0" h="1666240" w="10058400">
                  <a:moveTo>
                    <a:pt x="10058399" y="1666199"/>
                  </a:moveTo>
                  <a:lnTo>
                    <a:pt x="0" y="1666199"/>
                  </a:lnTo>
                  <a:lnTo>
                    <a:pt x="0" y="0"/>
                  </a:lnTo>
                  <a:lnTo>
                    <a:pt x="10058399" y="0"/>
                  </a:lnTo>
                  <a:lnTo>
                    <a:pt x="10058399" y="1666199"/>
                  </a:lnTo>
                  <a:close/>
                </a:path>
              </a:pathLst>
            </a:custGeom>
            <a:solidFill>
              <a:srgbClr val="151B54">
                <a:alpha val="7568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3" name="Google Shape;53;p7"/>
          <p:cNvSpPr txBox="1"/>
          <p:nvPr>
            <p:ph type="title"/>
          </p:nvPr>
        </p:nvSpPr>
        <p:spPr>
          <a:xfrm>
            <a:off x="-150" y="5737375"/>
            <a:ext cx="10058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C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</a:t>
            </a:r>
            <a:r>
              <a:rPr lang="en-US" sz="4400">
                <a:solidFill>
                  <a:srgbClr val="FFC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HOMEBUYER STRATEGY GUIDE</a:t>
            </a:r>
            <a:endParaRPr sz="4400">
              <a:solidFill>
                <a:srgbClr val="FFC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3649199" y="6427375"/>
            <a:ext cx="27600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GETTING READY TO BUY A HOME?</a:t>
            </a:r>
            <a:endParaRPr sz="1400">
              <a:solidFill>
                <a:srgbClr val="FFC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7686050" y="7249875"/>
            <a:ext cx="10317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56" name="Google Shape;56;p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1003" y="7243828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17625" y="7244701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04139" y="7258067"/>
            <a:ext cx="182866" cy="1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17214" y="7245801"/>
            <a:ext cx="66370" cy="1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70550" y="7014012"/>
            <a:ext cx="1937725" cy="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2900" y="6629580"/>
            <a:ext cx="1291500" cy="1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3081251" y="4197528"/>
            <a:ext cx="2880003" cy="3574872"/>
            <a:chOff x="3591001" y="4197603"/>
            <a:chExt cx="2880003" cy="3574872"/>
          </a:xfrm>
        </p:grpSpPr>
        <p:sp>
          <p:nvSpPr>
            <p:cNvPr id="67" name="Google Shape;67;p8"/>
            <p:cNvSpPr/>
            <p:nvPr/>
          </p:nvSpPr>
          <p:spPr>
            <a:xfrm>
              <a:off x="4355997" y="5037530"/>
              <a:ext cx="1346835" cy="2734945"/>
            </a:xfrm>
            <a:custGeom>
              <a:rect b="b" l="l" r="r" t="t"/>
              <a:pathLst>
                <a:path extrusionOk="0" h="2734945" w="1346835">
                  <a:moveTo>
                    <a:pt x="1346403" y="2734868"/>
                  </a:moveTo>
                  <a:lnTo>
                    <a:pt x="0" y="2734868"/>
                  </a:lnTo>
                  <a:lnTo>
                    <a:pt x="0" y="0"/>
                  </a:lnTo>
                  <a:lnTo>
                    <a:pt x="1346403" y="0"/>
                  </a:lnTo>
                  <a:lnTo>
                    <a:pt x="1346403" y="2734868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8" name="Google Shape;6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91001" y="4197603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8"/>
          <p:cNvGrpSpPr/>
          <p:nvPr/>
        </p:nvGrpSpPr>
        <p:grpSpPr>
          <a:xfrm>
            <a:off x="3093226" y="0"/>
            <a:ext cx="2880003" cy="4042802"/>
            <a:chOff x="3591001" y="0"/>
            <a:chExt cx="2880003" cy="4042802"/>
          </a:xfrm>
        </p:grpSpPr>
        <p:sp>
          <p:nvSpPr>
            <p:cNvPr id="70" name="Google Shape;70;p8"/>
            <p:cNvSpPr/>
            <p:nvPr/>
          </p:nvSpPr>
          <p:spPr>
            <a:xfrm>
              <a:off x="4355997" y="0"/>
              <a:ext cx="1346835" cy="1163320"/>
            </a:xfrm>
            <a:custGeom>
              <a:rect b="b" l="l" r="r" t="t"/>
              <a:pathLst>
                <a:path extrusionOk="0" h="1163320" w="1346835">
                  <a:moveTo>
                    <a:pt x="1346403" y="1162798"/>
                  </a:moveTo>
                  <a:lnTo>
                    <a:pt x="0" y="1162798"/>
                  </a:lnTo>
                  <a:lnTo>
                    <a:pt x="0" y="0"/>
                  </a:lnTo>
                  <a:lnTo>
                    <a:pt x="1346403" y="0"/>
                  </a:lnTo>
                  <a:lnTo>
                    <a:pt x="1346403" y="1162798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1" name="Google Shape;7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91001" y="1162799"/>
              <a:ext cx="2880003" cy="28800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8"/>
          <p:cNvPicPr preferRelativeResize="0"/>
          <p:nvPr/>
        </p:nvPicPr>
        <p:blipFill rotWithShape="1">
          <a:blip r:embed="rId5">
            <a:alphaModFix/>
          </a:blip>
          <a:srcRect b="6904" l="4652" r="24860" t="17142"/>
          <a:stretch/>
        </p:blipFill>
        <p:spPr>
          <a:xfrm>
            <a:off x="6074575" y="1162800"/>
            <a:ext cx="3681275" cy="5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/>
        </p:nvSpPr>
        <p:spPr>
          <a:xfrm>
            <a:off x="442725" y="1162800"/>
            <a:ext cx="2650500" cy="59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02235" marR="508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 are here to help you through the process of buying a home. </a:t>
            </a:r>
            <a:r>
              <a:rPr lang="en-US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Buying a new house is one of the most important investments that a person can make in their life. This can be extremely stressful.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02235" marR="18415" rtl="0" algn="l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02235" marR="18415" rtl="0" algn="l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</a:t>
            </a: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've compiled this checklist for you so that you can be in control every step of the way and feel conﬁdent in the process.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022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Here are the steps: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7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271144" lvl="0" marL="330835" marR="9359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B00"/>
              </a:buClr>
              <a:buSzPts val="1700"/>
              <a:buFont typeface="DM Serif Display"/>
              <a:buAutoNum type="arabicPeriod"/>
            </a:pPr>
            <a:r>
              <a:rPr b="1" lang="en-US" sz="17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BUILDING A FOUNDATION</a:t>
            </a:r>
            <a:endParaRPr sz="17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11150" lvl="0" marL="33083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BB00"/>
              </a:buClr>
              <a:buSzPts val="1700"/>
              <a:buFont typeface="DM Serif Display"/>
              <a:buAutoNum type="arabicPeriod"/>
            </a:pPr>
            <a:r>
              <a:rPr b="1" lang="en-US" sz="17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FINANCIALS</a:t>
            </a:r>
            <a:endParaRPr b="1" sz="1700">
              <a:solidFill>
                <a:srgbClr val="F4BB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11150" lvl="0" marL="33083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BB00"/>
              </a:buClr>
              <a:buSzPts val="1700"/>
              <a:buFont typeface="DM Serif Display"/>
              <a:buAutoNum type="arabicPeriod"/>
            </a:pPr>
            <a:r>
              <a:rPr b="1" lang="en-US" sz="17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FINDING YOUR NEW HOME</a:t>
            </a:r>
            <a:endParaRPr sz="17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09244" lvl="0" marL="33083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BB00"/>
              </a:buClr>
              <a:buSzPts val="1700"/>
              <a:buFont typeface="DM Serif Display"/>
              <a:buAutoNum type="arabicPeriod"/>
            </a:pPr>
            <a:r>
              <a:rPr b="1" lang="en-US" sz="17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INSURING YOUR HOME</a:t>
            </a:r>
            <a:endParaRPr sz="17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09880" lvl="0" marL="330835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BB00"/>
              </a:buClr>
              <a:buSzPts val="1700"/>
              <a:buFont typeface="DM Serif Display"/>
              <a:buAutoNum type="arabicPeriod"/>
            </a:pPr>
            <a:r>
              <a:rPr b="1" lang="en-US" sz="17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HOME STRETCH</a:t>
            </a:r>
            <a:endParaRPr sz="17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6512525" y="373925"/>
            <a:ext cx="26505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" name="Google Shape;76;p8"/>
          <p:cNvSpPr txBox="1"/>
          <p:nvPr/>
        </p:nvSpPr>
        <p:spPr>
          <a:xfrm>
            <a:off x="9429570" y="344853"/>
            <a:ext cx="1092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77" name="Google Shape;77;p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77403" y="7253328"/>
            <a:ext cx="142213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64025" y="7254201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63614" y="7255302"/>
            <a:ext cx="66369" cy="1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50538" y="7267567"/>
            <a:ext cx="182866" cy="1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8"/>
          <p:cNvSpPr txBox="1"/>
          <p:nvPr/>
        </p:nvSpPr>
        <p:spPr>
          <a:xfrm>
            <a:off x="532450" y="7262225"/>
            <a:ext cx="9660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82" name="Google Shape;82;p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0763" y="64980"/>
            <a:ext cx="1291500" cy="1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/>
        </p:nvSpPr>
        <p:spPr>
          <a:xfrm>
            <a:off x="7464642" y="7274183"/>
            <a:ext cx="879475" cy="10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8 1 6 - 6 5 1 - 1 9 4 3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620" y="7252203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0243" y="7253075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758" y="7266442"/>
            <a:ext cx="182867" cy="1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39832" y="7254176"/>
            <a:ext cx="66370" cy="14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9"/>
          <p:cNvGrpSpPr/>
          <p:nvPr/>
        </p:nvGrpSpPr>
        <p:grpSpPr>
          <a:xfrm>
            <a:off x="-135210" y="708623"/>
            <a:ext cx="10193607" cy="6872402"/>
            <a:chOff x="-135210" y="708623"/>
            <a:chExt cx="10193607" cy="6872402"/>
          </a:xfrm>
        </p:grpSpPr>
        <p:pic>
          <p:nvPicPr>
            <p:cNvPr id="93" name="Google Shape;93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998" y="708623"/>
              <a:ext cx="5702399" cy="6872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9"/>
            <p:cNvSpPr/>
            <p:nvPr/>
          </p:nvSpPr>
          <p:spPr>
            <a:xfrm>
              <a:off x="-135210" y="845322"/>
              <a:ext cx="5774690" cy="6421120"/>
            </a:xfrm>
            <a:custGeom>
              <a:rect b="b" l="l" r="r" t="t"/>
              <a:pathLst>
                <a:path extrusionOk="0" h="6421120" w="5774690">
                  <a:moveTo>
                    <a:pt x="5774117" y="6421118"/>
                  </a:moveTo>
                  <a:lnTo>
                    <a:pt x="0" y="6421118"/>
                  </a:lnTo>
                  <a:lnTo>
                    <a:pt x="0" y="0"/>
                  </a:lnTo>
                  <a:lnTo>
                    <a:pt x="5774117" y="0"/>
                  </a:lnTo>
                  <a:lnTo>
                    <a:pt x="5774117" y="6421118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0" y="976547"/>
              <a:ext cx="5472430" cy="6096635"/>
            </a:xfrm>
            <a:custGeom>
              <a:rect b="b" l="l" r="r" t="t"/>
              <a:pathLst>
                <a:path extrusionOk="0" h="6096634" w="5472430">
                  <a:moveTo>
                    <a:pt x="5471997" y="6096595"/>
                  </a:moveTo>
                  <a:lnTo>
                    <a:pt x="0" y="6096595"/>
                  </a:lnTo>
                  <a:lnTo>
                    <a:pt x="0" y="0"/>
                  </a:lnTo>
                  <a:lnTo>
                    <a:pt x="5471997" y="0"/>
                  </a:lnTo>
                  <a:lnTo>
                    <a:pt x="5471997" y="6096595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6" name="Google Shape;96;p9"/>
          <p:cNvSpPr txBox="1"/>
          <p:nvPr>
            <p:ph type="title"/>
          </p:nvPr>
        </p:nvSpPr>
        <p:spPr>
          <a:xfrm>
            <a:off x="279525" y="1093113"/>
            <a:ext cx="43239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erif Display"/>
                <a:ea typeface="DM Serif Display"/>
                <a:cs typeface="DM Serif Display"/>
                <a:sym typeface="DM Serif Display"/>
              </a:rPr>
              <a:t>BUILDING A FOUNDATION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572150" y="1398525"/>
            <a:ext cx="4572300" cy="57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5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1: Find a Realtor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5080" rtl="0" algn="l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Interview a few agents and see if their personality matches your needs/wants. You want to “click”!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Qualiﬁcations your agent should have: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1" marL="480694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Local market knowledge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1" marL="480694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Good reviews or testimonials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1" marL="480059" marR="4508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Financial Knowledge - they can walk you through the numbers!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1" marL="480059" marR="474344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Find an agent who works full time in the industry and has a track record.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1" marL="480059" marR="55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Great time management and communication skills: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Did they show up on time &amp; prepared?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559435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 they communicate with you in a way that you understand and feel comfortable with?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Network connections: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1" marL="480059" marR="546735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Effective real estate agents rely on their relationships.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80059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 they work with other agents regularly?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Share your Housing Goals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9"/>
          <p:cNvSpPr txBox="1"/>
          <p:nvPr/>
        </p:nvSpPr>
        <p:spPr>
          <a:xfrm>
            <a:off x="9429570" y="344853"/>
            <a:ext cx="1098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00" name="Google Shape;100;p9"/>
          <p:cNvGrpSpPr/>
          <p:nvPr/>
        </p:nvGrpSpPr>
        <p:grpSpPr>
          <a:xfrm>
            <a:off x="1564025" y="7394878"/>
            <a:ext cx="965958" cy="146150"/>
            <a:chOff x="1564025" y="7394878"/>
            <a:chExt cx="965958" cy="146150"/>
          </a:xfrm>
        </p:grpSpPr>
        <p:pic>
          <p:nvPicPr>
            <p:cNvPr id="101" name="Google Shape;101;p9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77403" y="7394878"/>
              <a:ext cx="142213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9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64025" y="7395751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50539" y="7409117"/>
              <a:ext cx="182866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9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63614" y="7396851"/>
              <a:ext cx="66369" cy="14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9"/>
          <p:cNvSpPr txBox="1"/>
          <p:nvPr>
            <p:ph idx="11" type="ftr"/>
          </p:nvPr>
        </p:nvSpPr>
        <p:spPr>
          <a:xfrm>
            <a:off x="532450" y="7403775"/>
            <a:ext cx="9660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106" name="Google Shape;106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9584" y="-47074"/>
            <a:ext cx="965950" cy="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 txBox="1"/>
          <p:nvPr/>
        </p:nvSpPr>
        <p:spPr>
          <a:xfrm>
            <a:off x="6524975" y="373925"/>
            <a:ext cx="2638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10"/>
          <p:cNvSpPr txBox="1"/>
          <p:nvPr/>
        </p:nvSpPr>
        <p:spPr>
          <a:xfrm>
            <a:off x="9429570" y="344853"/>
            <a:ext cx="123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  <a:endParaRPr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7464642" y="7282691"/>
            <a:ext cx="879475" cy="10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8 1 6 - 6 5 1 - 1 9 4 3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5" name="Google Shape;115;p10"/>
          <p:cNvGrpSpPr/>
          <p:nvPr/>
        </p:nvGrpSpPr>
        <p:grpSpPr>
          <a:xfrm>
            <a:off x="-151130" y="769537"/>
            <a:ext cx="10209529" cy="7002861"/>
            <a:chOff x="-151130" y="769537"/>
            <a:chExt cx="10209529" cy="7002861"/>
          </a:xfrm>
        </p:grpSpPr>
        <p:pic>
          <p:nvPicPr>
            <p:cNvPr id="116" name="Google Shape;11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53620" y="7252203"/>
              <a:ext cx="142214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40243" y="7253076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826758" y="7266442"/>
              <a:ext cx="182867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9832" y="7254176"/>
              <a:ext cx="66370" cy="14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998" y="899998"/>
              <a:ext cx="5702401" cy="687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0"/>
            <p:cNvSpPr/>
            <p:nvPr/>
          </p:nvSpPr>
          <p:spPr>
            <a:xfrm>
              <a:off x="-151130" y="769537"/>
              <a:ext cx="5774690" cy="6459220"/>
            </a:xfrm>
            <a:custGeom>
              <a:rect b="b" l="l" r="r" t="t"/>
              <a:pathLst>
                <a:path extrusionOk="0" h="6459220" w="5774690">
                  <a:moveTo>
                    <a:pt x="5774117" y="6458742"/>
                  </a:moveTo>
                  <a:lnTo>
                    <a:pt x="0" y="6458742"/>
                  </a:lnTo>
                  <a:lnTo>
                    <a:pt x="0" y="0"/>
                  </a:lnTo>
                  <a:lnTo>
                    <a:pt x="5774117" y="0"/>
                  </a:lnTo>
                  <a:lnTo>
                    <a:pt x="5774117" y="6458742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899997"/>
              <a:ext cx="5472430" cy="6136640"/>
            </a:xfrm>
            <a:custGeom>
              <a:rect b="b" l="l" r="r" t="t"/>
              <a:pathLst>
                <a:path extrusionOk="0" h="6136640" w="5472430">
                  <a:moveTo>
                    <a:pt x="5471997" y="6136208"/>
                  </a:moveTo>
                  <a:lnTo>
                    <a:pt x="0" y="6136208"/>
                  </a:lnTo>
                  <a:lnTo>
                    <a:pt x="0" y="0"/>
                  </a:lnTo>
                  <a:lnTo>
                    <a:pt x="5471997" y="0"/>
                  </a:lnTo>
                  <a:lnTo>
                    <a:pt x="5471997" y="6136208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3" name="Google Shape;123;p10"/>
          <p:cNvSpPr txBox="1"/>
          <p:nvPr/>
        </p:nvSpPr>
        <p:spPr>
          <a:xfrm>
            <a:off x="387500" y="918625"/>
            <a:ext cx="4969200" cy="6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2: Know your Financials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Maintain great credit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189230" rtl="0" algn="l">
              <a:lnSpc>
                <a:spcPct val="108300"/>
              </a:lnSpc>
              <a:spcBef>
                <a:spcPts val="54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Pay off as much debt as you can before proceeding (Discuss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24130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with lender)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39370" rtl="0" algn="l">
              <a:lnSpc>
                <a:spcPct val="109200"/>
              </a:lnSpc>
              <a:spcBef>
                <a:spcPts val="35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Your lender will be pulling your credit in the future as a part of the pre-approval process so don't worry about that just yet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Compile and save any important ﬁnancial documents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 months worth of pay stubs &amp; bank statements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 years of tax returns &amp; W-2’s or 1099 statements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3: Find a Lender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387985" rtl="0" algn="l">
              <a:lnSpc>
                <a:spcPct val="106700"/>
              </a:lnSpc>
              <a:spcBef>
                <a:spcPts val="95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Compare different lenders to understand the beneﬁts and advantages of working with each. Something as simple as a lower rate or term can save you thousands of dollars over the life of the loan.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215265" rtl="0" algn="l">
              <a:lnSpc>
                <a:spcPct val="109200"/>
              </a:lnSpc>
              <a:spcBef>
                <a:spcPts val="40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Make sure to tell EACH LENDER not to pull your credit until you're fully committed to working with one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241934" rtl="0" algn="l">
              <a:lnSpc>
                <a:spcPct val="1143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If your credit isn't where you want it to be, work on creating a plan with your chosen lender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717550" rtl="0" algn="l">
              <a:lnSpc>
                <a:spcPct val="108300"/>
              </a:lnSpc>
              <a:spcBef>
                <a:spcPts val="48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Your agent may also be able to help you ﬁnd someone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24130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trustworthy that they have worked with before.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24" name="Google Shape;124;p10"/>
          <p:cNvGrpSpPr/>
          <p:nvPr/>
        </p:nvGrpSpPr>
        <p:grpSpPr>
          <a:xfrm>
            <a:off x="1564025" y="7394878"/>
            <a:ext cx="965958" cy="146150"/>
            <a:chOff x="1564025" y="7394878"/>
            <a:chExt cx="965958" cy="146150"/>
          </a:xfrm>
        </p:grpSpPr>
        <p:pic>
          <p:nvPicPr>
            <p:cNvPr id="125" name="Google Shape;125;p10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77403" y="7394878"/>
              <a:ext cx="142213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0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64025" y="7395751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50539" y="7409117"/>
              <a:ext cx="182866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0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63614" y="7396851"/>
              <a:ext cx="66369" cy="14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0"/>
          <p:cNvSpPr txBox="1"/>
          <p:nvPr>
            <p:ph idx="11" type="ftr"/>
          </p:nvPr>
        </p:nvSpPr>
        <p:spPr>
          <a:xfrm>
            <a:off x="532450" y="7403775"/>
            <a:ext cx="9660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130" name="Google Shape;130;p1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19734" y="-106949"/>
            <a:ext cx="965950" cy="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 txBox="1"/>
          <p:nvPr/>
        </p:nvSpPr>
        <p:spPr>
          <a:xfrm>
            <a:off x="6540975" y="373925"/>
            <a:ext cx="2622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/>
        </p:nvSpPr>
        <p:spPr>
          <a:xfrm>
            <a:off x="7464642" y="7282691"/>
            <a:ext cx="879475" cy="10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8 1 6 - 6 5 1 - 1 9 4 3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7" name="Google Shape;1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620" y="7252203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0243" y="7253075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758" y="7266442"/>
            <a:ext cx="182867" cy="11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1"/>
          <p:cNvGrpSpPr/>
          <p:nvPr/>
        </p:nvGrpSpPr>
        <p:grpSpPr>
          <a:xfrm>
            <a:off x="-151130" y="760614"/>
            <a:ext cx="10209529" cy="7011784"/>
            <a:chOff x="-151130" y="760614"/>
            <a:chExt cx="10209529" cy="7011784"/>
          </a:xfrm>
        </p:grpSpPr>
        <p:pic>
          <p:nvPicPr>
            <p:cNvPr id="141" name="Google Shape;14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9832" y="7254176"/>
              <a:ext cx="66370" cy="14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998" y="899998"/>
              <a:ext cx="5702401" cy="687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1"/>
            <p:cNvSpPr/>
            <p:nvPr/>
          </p:nvSpPr>
          <p:spPr>
            <a:xfrm>
              <a:off x="-151130" y="760614"/>
              <a:ext cx="5774690" cy="6447790"/>
            </a:xfrm>
            <a:custGeom>
              <a:rect b="b" l="l" r="r" t="t"/>
              <a:pathLst>
                <a:path extrusionOk="0" h="6447790" w="5774690">
                  <a:moveTo>
                    <a:pt x="5774117" y="6447328"/>
                  </a:moveTo>
                  <a:lnTo>
                    <a:pt x="0" y="6447328"/>
                  </a:lnTo>
                  <a:lnTo>
                    <a:pt x="0" y="0"/>
                  </a:lnTo>
                  <a:lnTo>
                    <a:pt x="5774117" y="0"/>
                  </a:lnTo>
                  <a:lnTo>
                    <a:pt x="5774117" y="6447328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0" y="899997"/>
              <a:ext cx="5472430" cy="6091555"/>
            </a:xfrm>
            <a:custGeom>
              <a:rect b="b" l="l" r="r" t="t"/>
              <a:pathLst>
                <a:path extrusionOk="0" h="6091555" w="5472430">
                  <a:moveTo>
                    <a:pt x="5471997" y="6091554"/>
                  </a:moveTo>
                  <a:lnTo>
                    <a:pt x="0" y="6091554"/>
                  </a:lnTo>
                  <a:lnTo>
                    <a:pt x="0" y="0"/>
                  </a:lnTo>
                  <a:lnTo>
                    <a:pt x="5471997" y="0"/>
                  </a:lnTo>
                  <a:lnTo>
                    <a:pt x="5471997" y="6091554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5" name="Google Shape;145;p11"/>
          <p:cNvSpPr txBox="1"/>
          <p:nvPr>
            <p:ph type="title"/>
          </p:nvPr>
        </p:nvSpPr>
        <p:spPr>
          <a:xfrm>
            <a:off x="251448" y="958823"/>
            <a:ext cx="29529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1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erif Display"/>
                <a:ea typeface="DM Serif Display"/>
                <a:cs typeface="DM Serif Display"/>
                <a:sym typeface="DM Serif Display"/>
              </a:rPr>
              <a:t>THE FINANCIALS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6" name="Google Shape;146;p11"/>
          <p:cNvSpPr txBox="1"/>
          <p:nvPr>
            <p:ph idx="1" type="body"/>
          </p:nvPr>
        </p:nvSpPr>
        <p:spPr>
          <a:xfrm>
            <a:off x="450300" y="1411250"/>
            <a:ext cx="4951200" cy="5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5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DM Serif Display"/>
                <a:ea typeface="DM Serif Display"/>
                <a:cs typeface="DM Serif Display"/>
                <a:sym typeface="DM Serif Display"/>
              </a:rPr>
              <a:t>Step 4: Establish a Budget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207645" rtl="0" algn="l">
              <a:lnSpc>
                <a:spcPct val="109200"/>
              </a:lnSpc>
              <a:spcBef>
                <a:spcPts val="91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Saving up 20% of a home's purchase price as a down payment is suggested, but often hard to do in high-priced markets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600710" rtl="0" algn="l">
              <a:lnSpc>
                <a:spcPct val="1143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If saving up 20% isn't feasible, work with your lender to create the best plan for your needs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153670" rtl="0" algn="l">
              <a:lnSpc>
                <a:spcPct val="106700"/>
              </a:lnSpc>
              <a:spcBef>
                <a:spcPts val="445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Remember that just because you're approved for a certain amount doesn't mean that you have to spend that amount. Work with your lender and agent to establish a price point and monthly payment that you will be comfortable with.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141B54"/>
              </a:buClr>
              <a:buSzPts val="1350"/>
              <a:buFont typeface="Calibri"/>
              <a:buNone/>
            </a:pPr>
            <a:r>
              <a:t/>
            </a:r>
            <a:endParaRPr sz="14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DM Serif Display"/>
                <a:ea typeface="DM Serif Display"/>
                <a:cs typeface="DM Serif Display"/>
                <a:sym typeface="DM Serif Display"/>
              </a:rPr>
              <a:t>Step 5: Get Pre-Approved for a Mortgage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298450" rtl="0" algn="l">
              <a:lnSpc>
                <a:spcPct val="114300"/>
              </a:lnSpc>
              <a:spcBef>
                <a:spcPts val="844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Ask the lender if you qualify for any special loans, such as VA, USDA, or FHA.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273050" rtl="0" algn="l">
              <a:lnSpc>
                <a:spcPct val="107600"/>
              </a:lnSpc>
              <a:spcBef>
                <a:spcPts val="43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Get Pre-Approved; this gives you, your agent, and the lender an estimate of how much you can afford based off of your credit score and past ﬁnancial documents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4944" lvl="0" marL="241300" marR="471805" rtl="0" algn="l">
              <a:lnSpc>
                <a:spcPct val="108300"/>
              </a:lnSpc>
              <a:spcBef>
                <a:spcPts val="48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Work with your lender and real estate agent to determine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241300" marR="508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>
                <a:latin typeface="DM Serif Display"/>
                <a:ea typeface="DM Serif Display"/>
                <a:cs typeface="DM Serif Display"/>
                <a:sym typeface="DM Serif Display"/>
              </a:rPr>
              <a:t>if your ﬁle should be underwritten before submitting any offers. This will help to avoid any potential disappointments or delays during the transaction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" name="Google Shape;148;p11"/>
          <p:cNvSpPr txBox="1"/>
          <p:nvPr/>
        </p:nvSpPr>
        <p:spPr>
          <a:xfrm>
            <a:off x="9429570" y="344853"/>
            <a:ext cx="1104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b="1"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9" name="Google Shape;149;p11"/>
          <p:cNvGrpSpPr/>
          <p:nvPr/>
        </p:nvGrpSpPr>
        <p:grpSpPr>
          <a:xfrm>
            <a:off x="1564025" y="7394878"/>
            <a:ext cx="965958" cy="146150"/>
            <a:chOff x="1564025" y="7394878"/>
            <a:chExt cx="965958" cy="146150"/>
          </a:xfrm>
        </p:grpSpPr>
        <p:pic>
          <p:nvPicPr>
            <p:cNvPr id="150" name="Google Shape;150;p11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77403" y="7394878"/>
              <a:ext cx="142213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1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64025" y="7395751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50539" y="7409117"/>
              <a:ext cx="182866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1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63614" y="7396851"/>
              <a:ext cx="66369" cy="14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1"/>
          <p:cNvSpPr txBox="1"/>
          <p:nvPr>
            <p:ph idx="11" type="ftr"/>
          </p:nvPr>
        </p:nvSpPr>
        <p:spPr>
          <a:xfrm>
            <a:off x="532450" y="7403775"/>
            <a:ext cx="10317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155" name="Google Shape;155;p1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0284" y="-129324"/>
            <a:ext cx="965950" cy="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6493000" y="373925"/>
            <a:ext cx="2670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/>
        </p:nvSpPr>
        <p:spPr>
          <a:xfrm>
            <a:off x="7464642" y="7282691"/>
            <a:ext cx="879475" cy="10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8 1 6 - 6 5 1 - 1 9 4 3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620" y="7252203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0243" y="7253075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758" y="7266442"/>
            <a:ext cx="182867" cy="11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2"/>
          <p:cNvGrpSpPr/>
          <p:nvPr/>
        </p:nvGrpSpPr>
        <p:grpSpPr>
          <a:xfrm>
            <a:off x="-123113" y="835194"/>
            <a:ext cx="10181512" cy="6937204"/>
            <a:chOff x="-123113" y="835194"/>
            <a:chExt cx="10181512" cy="6937204"/>
          </a:xfrm>
        </p:grpSpPr>
        <p:pic>
          <p:nvPicPr>
            <p:cNvPr id="166" name="Google Shape;166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9832" y="7254176"/>
              <a:ext cx="66370" cy="14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998" y="899998"/>
              <a:ext cx="5702401" cy="687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12"/>
            <p:cNvSpPr/>
            <p:nvPr/>
          </p:nvSpPr>
          <p:spPr>
            <a:xfrm>
              <a:off x="-123113" y="835194"/>
              <a:ext cx="6717453" cy="6366444"/>
            </a:xfrm>
            <a:custGeom>
              <a:rect b="b" l="l" r="r" t="t"/>
              <a:pathLst>
                <a:path extrusionOk="0" h="6496050" w="6771005">
                  <a:moveTo>
                    <a:pt x="6770827" y="6496045"/>
                  </a:moveTo>
                  <a:lnTo>
                    <a:pt x="0" y="6496045"/>
                  </a:lnTo>
                  <a:lnTo>
                    <a:pt x="0" y="0"/>
                  </a:lnTo>
                  <a:lnTo>
                    <a:pt x="6770827" y="0"/>
                  </a:lnTo>
                  <a:lnTo>
                    <a:pt x="6770827" y="6496045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12" y="972639"/>
              <a:ext cx="6466205" cy="6091555"/>
            </a:xfrm>
            <a:custGeom>
              <a:rect b="b" l="l" r="r" t="t"/>
              <a:pathLst>
                <a:path extrusionOk="0" h="6091555" w="6466205">
                  <a:moveTo>
                    <a:pt x="6465594" y="6091554"/>
                  </a:moveTo>
                  <a:lnTo>
                    <a:pt x="0" y="6091554"/>
                  </a:lnTo>
                  <a:lnTo>
                    <a:pt x="0" y="0"/>
                  </a:lnTo>
                  <a:lnTo>
                    <a:pt x="6465594" y="0"/>
                  </a:lnTo>
                  <a:lnTo>
                    <a:pt x="6465594" y="6091554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0" name="Google Shape;170;p12"/>
          <p:cNvSpPr txBox="1"/>
          <p:nvPr>
            <p:ph type="title"/>
          </p:nvPr>
        </p:nvSpPr>
        <p:spPr>
          <a:xfrm>
            <a:off x="221356" y="1031150"/>
            <a:ext cx="51909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erif Display"/>
                <a:ea typeface="DM Serif Display"/>
                <a:cs typeface="DM Serif Display"/>
                <a:sym typeface="DM Serif Display"/>
              </a:rPr>
              <a:t>FINDING YOUR NEW HOME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532450" y="1359838"/>
            <a:ext cx="5261700" cy="5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6: The Fun Part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Meet with your chosen real estate agent to discuss your home buying wish list. Make sure to include: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Must haves: bed/bath number, garage, etc.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Nice to have: pool, jacuzzi, smart home capabilities, etc.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Things to avoid: pools, busy streets, etc.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marR="123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Bring along your pre-approval and lender contact information so you can discuss budget and have your agent connect with your chosen lender.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Determine different neighborhoods you might want to live in.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7: Find a Home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Keep your "Must Haves" Checklist in mind.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Keep a journal or guide of the different houses you're interested in.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Take plenty of pictures to look back at.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Stay within your price range!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marR="68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Provide your agent with ANY feedback regarding the properties that you view. Both positive and negative feedback can be very helpful for an agent to ﬁnd exactly what you want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8: Make an Offer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Work with your agent to establish a strategy to get the most from your offer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and have the best chance of it getting accepted.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97484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800"/>
              <a:buFont typeface="DM Serif Display"/>
              <a:buChar char="•"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Sign the offer and any additional documents!</a:t>
            </a:r>
            <a:endParaRPr sz="13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3" name="Google Shape;173;p12"/>
          <p:cNvSpPr txBox="1"/>
          <p:nvPr/>
        </p:nvSpPr>
        <p:spPr>
          <a:xfrm>
            <a:off x="9429570" y="344853"/>
            <a:ext cx="1161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</a:t>
            </a:r>
            <a:endParaRPr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74" name="Google Shape;174;p12"/>
          <p:cNvGrpSpPr/>
          <p:nvPr/>
        </p:nvGrpSpPr>
        <p:grpSpPr>
          <a:xfrm>
            <a:off x="1564025" y="7394878"/>
            <a:ext cx="965958" cy="146150"/>
            <a:chOff x="1564025" y="7394878"/>
            <a:chExt cx="965958" cy="146150"/>
          </a:xfrm>
        </p:grpSpPr>
        <p:pic>
          <p:nvPicPr>
            <p:cNvPr id="175" name="Google Shape;175;p12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64025" y="7395751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2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177403" y="7394878"/>
              <a:ext cx="142213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50539" y="7409117"/>
              <a:ext cx="182866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2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63614" y="7396851"/>
              <a:ext cx="66369" cy="14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12"/>
          <p:cNvSpPr txBox="1"/>
          <p:nvPr>
            <p:ph idx="11" type="ftr"/>
          </p:nvPr>
        </p:nvSpPr>
        <p:spPr>
          <a:xfrm>
            <a:off x="532450" y="7403775"/>
            <a:ext cx="9660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9084" y="-44849"/>
            <a:ext cx="965950" cy="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6524975" y="373925"/>
            <a:ext cx="2638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/>
        </p:nvSpPr>
        <p:spPr>
          <a:xfrm>
            <a:off x="7464642" y="7282691"/>
            <a:ext cx="879475" cy="10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8 1 6 - 6 5 1 - 1 9 4 3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620" y="7252203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0243" y="7253075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758" y="7266442"/>
            <a:ext cx="182867" cy="11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3"/>
          <p:cNvGrpSpPr/>
          <p:nvPr/>
        </p:nvGrpSpPr>
        <p:grpSpPr>
          <a:xfrm>
            <a:off x="-122246" y="793850"/>
            <a:ext cx="10180645" cy="6978358"/>
            <a:chOff x="-122246" y="794040"/>
            <a:chExt cx="10180645" cy="6978358"/>
          </a:xfrm>
        </p:grpSpPr>
        <p:pic>
          <p:nvPicPr>
            <p:cNvPr id="191" name="Google Shape;191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9832" y="7254176"/>
              <a:ext cx="66370" cy="14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998" y="899998"/>
              <a:ext cx="5702401" cy="687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3"/>
            <p:cNvSpPr/>
            <p:nvPr/>
          </p:nvSpPr>
          <p:spPr>
            <a:xfrm>
              <a:off x="-122246" y="794040"/>
              <a:ext cx="6771005" cy="6496050"/>
            </a:xfrm>
            <a:custGeom>
              <a:rect b="b" l="l" r="r" t="t"/>
              <a:pathLst>
                <a:path extrusionOk="0" h="6496050" w="6771005">
                  <a:moveTo>
                    <a:pt x="6770827" y="6496045"/>
                  </a:moveTo>
                  <a:lnTo>
                    <a:pt x="0" y="6496045"/>
                  </a:lnTo>
                  <a:lnTo>
                    <a:pt x="0" y="0"/>
                  </a:lnTo>
                  <a:lnTo>
                    <a:pt x="6770827" y="0"/>
                  </a:lnTo>
                  <a:lnTo>
                    <a:pt x="6770827" y="6496045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0" y="996288"/>
              <a:ext cx="6466205" cy="6091555"/>
            </a:xfrm>
            <a:custGeom>
              <a:rect b="b" l="l" r="r" t="t"/>
              <a:pathLst>
                <a:path extrusionOk="0" h="6091555" w="6466205">
                  <a:moveTo>
                    <a:pt x="6465594" y="6091554"/>
                  </a:moveTo>
                  <a:lnTo>
                    <a:pt x="0" y="6091554"/>
                  </a:lnTo>
                  <a:lnTo>
                    <a:pt x="0" y="0"/>
                  </a:lnTo>
                  <a:lnTo>
                    <a:pt x="6465594" y="0"/>
                  </a:lnTo>
                  <a:lnTo>
                    <a:pt x="6465594" y="6091554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5" name="Google Shape;195;p13"/>
          <p:cNvSpPr txBox="1"/>
          <p:nvPr>
            <p:ph type="title"/>
          </p:nvPr>
        </p:nvSpPr>
        <p:spPr>
          <a:xfrm>
            <a:off x="280349" y="1094625"/>
            <a:ext cx="48147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erif Display"/>
                <a:ea typeface="DM Serif Display"/>
                <a:cs typeface="DM Serif Display"/>
                <a:sym typeface="DM Serif Display"/>
              </a:rPr>
              <a:t>INSURING YOUR HOME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532450" y="1400025"/>
            <a:ext cx="5808600" cy="56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5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9: Do your Due Diligence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441959" rtl="0" algn="l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Find a reputable and thorough home inspector, if you need suggestions ask your agent.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276860" rtl="0" algn="l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 good home inspector will help to ensure that you don't end up in a "money pit," for example, a property with lots of electricity, plumbing or foundation issues.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349885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 inspector will also report any issues found with the home that will allow you to ask for repairs during negotiations.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357505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If work is needed to be done on the property, strategize with your agent to submit a request for repairs.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Review disclosures and paperwork with your agent.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508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If you will be making any additions or construction to the property, such as adding a pool or a guest house, check with the city building department to ensure zoning allows for those upgrades.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9525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Review title report with title representative and agent to ensure that there are no unknown easements or liens on the property.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141B54"/>
              </a:buClr>
              <a:buSzPts val="1350"/>
              <a:buFont typeface="Calibri"/>
              <a:buNone/>
            </a:pPr>
            <a:r>
              <a:t/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10: Arrange for Homeowners Insurance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883285" rtl="0" algn="l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Search for a homeowner's insurance policy with great coverage at a reasonable cost. Ask your lender for suggestions if necessary.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69545" lvl="0" marL="241300" marR="167640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>
                <a:srgbClr val="141B54"/>
              </a:buClr>
              <a:buSzPts val="1400"/>
              <a:buFont typeface="DM Serif Display"/>
              <a:buChar char="•"/>
            </a:pPr>
            <a:r>
              <a:rPr lang="en-US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Some lenders require a year's worth of homeowner's insurance up front before approving a mortgage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8" name="Google Shape;198;p13"/>
          <p:cNvSpPr txBox="1"/>
          <p:nvPr/>
        </p:nvSpPr>
        <p:spPr>
          <a:xfrm>
            <a:off x="9429570" y="344853"/>
            <a:ext cx="1143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</a:t>
            </a:r>
            <a:endParaRPr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99" name="Google Shape;199;p13"/>
          <p:cNvGrpSpPr/>
          <p:nvPr/>
        </p:nvGrpSpPr>
        <p:grpSpPr>
          <a:xfrm>
            <a:off x="1564025" y="7394878"/>
            <a:ext cx="965958" cy="146150"/>
            <a:chOff x="1564025" y="7394878"/>
            <a:chExt cx="965958" cy="146150"/>
          </a:xfrm>
        </p:grpSpPr>
        <p:pic>
          <p:nvPicPr>
            <p:cNvPr id="200" name="Google Shape;200;p13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77403" y="7394878"/>
              <a:ext cx="142213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3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64025" y="7395751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50539" y="7409117"/>
              <a:ext cx="182866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3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63614" y="7396851"/>
              <a:ext cx="66369" cy="14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3"/>
          <p:cNvSpPr txBox="1"/>
          <p:nvPr>
            <p:ph idx="11" type="ftr"/>
          </p:nvPr>
        </p:nvSpPr>
        <p:spPr>
          <a:xfrm>
            <a:off x="532450" y="7403775"/>
            <a:ext cx="9660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559" y="-95774"/>
            <a:ext cx="965950" cy="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 txBox="1"/>
          <p:nvPr/>
        </p:nvSpPr>
        <p:spPr>
          <a:xfrm>
            <a:off x="6524975" y="373925"/>
            <a:ext cx="2638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/>
        </p:nvSpPr>
        <p:spPr>
          <a:xfrm>
            <a:off x="7464642" y="7282691"/>
            <a:ext cx="879475" cy="10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8 1 6 - 6 5 1 - 1 9 4 3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620" y="7252203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0243" y="7253075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758" y="7266442"/>
            <a:ext cx="182867" cy="11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4"/>
          <p:cNvGrpSpPr/>
          <p:nvPr/>
        </p:nvGrpSpPr>
        <p:grpSpPr>
          <a:xfrm>
            <a:off x="-152401" y="819221"/>
            <a:ext cx="10210800" cy="6953177"/>
            <a:chOff x="-152401" y="819221"/>
            <a:chExt cx="10210800" cy="6953177"/>
          </a:xfrm>
        </p:grpSpPr>
        <p:pic>
          <p:nvPicPr>
            <p:cNvPr id="216" name="Google Shape;216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9832" y="7254176"/>
              <a:ext cx="66370" cy="14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01998" y="899998"/>
              <a:ext cx="5956401" cy="687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4"/>
            <p:cNvSpPr/>
            <p:nvPr/>
          </p:nvSpPr>
          <p:spPr>
            <a:xfrm>
              <a:off x="-152401" y="819221"/>
              <a:ext cx="6771005" cy="6480175"/>
            </a:xfrm>
            <a:custGeom>
              <a:rect b="b" l="l" r="r" t="t"/>
              <a:pathLst>
                <a:path extrusionOk="0" h="6480175" w="6771005">
                  <a:moveTo>
                    <a:pt x="6770827" y="6479806"/>
                  </a:moveTo>
                  <a:lnTo>
                    <a:pt x="0" y="6479806"/>
                  </a:lnTo>
                  <a:lnTo>
                    <a:pt x="0" y="0"/>
                  </a:lnTo>
                  <a:lnTo>
                    <a:pt x="6770827" y="0"/>
                  </a:lnTo>
                  <a:lnTo>
                    <a:pt x="6770827" y="6479806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0" y="900000"/>
              <a:ext cx="6466205" cy="6289675"/>
            </a:xfrm>
            <a:custGeom>
              <a:rect b="b" l="l" r="r" t="t"/>
              <a:pathLst>
                <a:path extrusionOk="0" h="6289675" w="6466205">
                  <a:moveTo>
                    <a:pt x="6465594" y="6289530"/>
                  </a:moveTo>
                  <a:lnTo>
                    <a:pt x="0" y="6289530"/>
                  </a:lnTo>
                  <a:lnTo>
                    <a:pt x="0" y="0"/>
                  </a:lnTo>
                  <a:lnTo>
                    <a:pt x="6465594" y="0"/>
                  </a:lnTo>
                  <a:lnTo>
                    <a:pt x="6465594" y="6289530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0" name="Google Shape;220;p14"/>
          <p:cNvSpPr txBox="1"/>
          <p:nvPr>
            <p:ph type="title"/>
          </p:nvPr>
        </p:nvSpPr>
        <p:spPr>
          <a:xfrm>
            <a:off x="227200" y="992700"/>
            <a:ext cx="3729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M Serif Display"/>
                <a:ea typeface="DM Serif Display"/>
                <a:cs typeface="DM Serif Display"/>
                <a:sym typeface="DM Serif Display"/>
              </a:rPr>
              <a:t>THE HOME STRETCH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380225" y="1241350"/>
            <a:ext cx="5916000" cy="5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11: Finalize Financing with Your Lender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marR="336550" rtl="0" algn="l">
              <a:lnSpc>
                <a:spcPct val="115199"/>
              </a:lnSpc>
              <a:spcBef>
                <a:spcPts val="845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lender will order an appraisal on the home to verify that the market value supports the purchase price.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marR="5080" rtl="0" algn="l">
              <a:lnSpc>
                <a:spcPct val="115199"/>
              </a:lnSpc>
              <a:spcBef>
                <a:spcPts val="33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Double check that your interest rates and mortgage payments are what you agreed upon.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141B54"/>
              </a:buClr>
              <a:buSzPts val="1250"/>
              <a:buFont typeface="Calibri"/>
              <a:buNone/>
            </a:pPr>
            <a:r>
              <a:t/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12: Final Walkthrough of the Home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marR="392430" rtl="0" algn="l">
              <a:lnSpc>
                <a:spcPct val="113599"/>
              </a:lnSpc>
              <a:spcBef>
                <a:spcPts val="93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Go through the house with your agent to double check everything you agreed upon in your offer is present.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marR="417194" rtl="0" algn="l">
              <a:lnSpc>
                <a:spcPct val="115199"/>
              </a:lnSpc>
              <a:spcBef>
                <a:spcPts val="28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Ensure that any repairs that were agreed upon in the transaction were completed.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marR="132715" rtl="0" algn="l">
              <a:lnSpc>
                <a:spcPct val="113599"/>
              </a:lnSpc>
              <a:spcBef>
                <a:spcPts val="42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If repairs are difﬁcult to visually inspect, call back your home inspector or a specialist to ensure the repairs were completed correctly.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marR="339725" rtl="0" algn="l">
              <a:lnSpc>
                <a:spcPct val="115199"/>
              </a:lnSpc>
              <a:spcBef>
                <a:spcPts val="275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Turn on all lights and appliances to make sure that they still are in good working order.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141B54"/>
              </a:buClr>
              <a:buSzPts val="1250"/>
              <a:buFont typeface="Calibri"/>
              <a:buNone/>
            </a:pPr>
            <a:r>
              <a:t/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13: Closing the Deal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Bring everything you might need: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1" marL="480694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Form of identiﬁcation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1" marL="480694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Any additional payment you may need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Sign the mortgage documents!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Step 14: Move In!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56210" lvl="0" marL="241300" rtl="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rgbClr val="141B54"/>
              </a:buClr>
              <a:buSzPts val="1150"/>
              <a:buFont typeface="DM Serif Display"/>
              <a:buChar char="•"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Meet with your real estate agents to get the keys to your new home.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Celebrate! </a:t>
            </a:r>
            <a:r>
              <a:rPr i="1" lang="en-US" sz="11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You now own your new home!</a:t>
            </a:r>
            <a:endParaRPr sz="115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141B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" name="Google Shape;223;p14"/>
          <p:cNvSpPr txBox="1"/>
          <p:nvPr/>
        </p:nvSpPr>
        <p:spPr>
          <a:xfrm>
            <a:off x="9429570" y="344853"/>
            <a:ext cx="1194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</a:t>
            </a:r>
            <a:endParaRPr sz="11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24" name="Google Shape;224;p14"/>
          <p:cNvGrpSpPr/>
          <p:nvPr/>
        </p:nvGrpSpPr>
        <p:grpSpPr>
          <a:xfrm>
            <a:off x="1564025" y="7394878"/>
            <a:ext cx="965958" cy="146150"/>
            <a:chOff x="1564025" y="7394878"/>
            <a:chExt cx="965958" cy="146150"/>
          </a:xfrm>
        </p:grpSpPr>
        <p:pic>
          <p:nvPicPr>
            <p:cNvPr id="225" name="Google Shape;225;p14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77403" y="7394878"/>
              <a:ext cx="142213" cy="14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4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64025" y="7395751"/>
              <a:ext cx="142518" cy="144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850539" y="7409117"/>
              <a:ext cx="182866" cy="11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63614" y="7396851"/>
              <a:ext cx="66369" cy="14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14"/>
          <p:cNvSpPr txBox="1"/>
          <p:nvPr>
            <p:ph idx="11" type="ftr"/>
          </p:nvPr>
        </p:nvSpPr>
        <p:spPr>
          <a:xfrm>
            <a:off x="532450" y="7403775"/>
            <a:ext cx="966000" cy="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sz="9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384" y="-146724"/>
            <a:ext cx="965950" cy="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/>
          <p:nvPr/>
        </p:nvSpPr>
        <p:spPr>
          <a:xfrm>
            <a:off x="6524975" y="373925"/>
            <a:ext cx="2638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5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 H E  H O M E B U Y E R  S T R A T E G Y  G U I D E</a:t>
            </a:r>
            <a:endParaRPr sz="95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/>
        </p:nvSpPr>
        <p:spPr>
          <a:xfrm>
            <a:off x="6502510" y="410465"/>
            <a:ext cx="2367900" cy="7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8727"/>
              </a:lnSpc>
              <a:spcBef>
                <a:spcPts val="0"/>
              </a:spcBef>
              <a:spcAft>
                <a:spcPts val="0"/>
              </a:spcAft>
              <a:buClr>
                <a:srgbClr val="55BBEB"/>
              </a:buClr>
              <a:buSzPts val="750"/>
              <a:buFont typeface="Tahoma"/>
              <a:buNone/>
            </a:pPr>
            <a:r>
              <a:rPr b="1" i="0" lang="en-US" sz="750" u="none" cap="none" strike="noStrike">
                <a:solidFill>
                  <a:srgbClr val="55BBEB"/>
                </a:solidFill>
                <a:latin typeface="Tahoma"/>
                <a:ea typeface="Tahoma"/>
                <a:cs typeface="Tahoma"/>
                <a:sym typeface="Tahoma"/>
              </a:rPr>
              <a:t>T H E  H O M E  B U Y E R S  C H E C K L I S T </a:t>
            </a:r>
            <a:r>
              <a:rPr b="1" baseline="-25000" i="0" lang="en-US" sz="1650" u="none" cap="none" strike="noStrike">
                <a:solidFill>
                  <a:srgbClr val="55BBEB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endParaRPr b="0" baseline="-25000" i="0" sz="165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62025" marR="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5BBEB"/>
              </a:buClr>
              <a:buSzPts val="700"/>
              <a:buFont typeface="Trebuchet MS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9239974" y="0"/>
            <a:ext cx="9525" cy="527050"/>
          </a:xfrm>
          <a:custGeom>
            <a:rect b="b" l="l" r="r" t="t"/>
            <a:pathLst>
              <a:path extrusionOk="0" h="527050" w="9525">
                <a:moveTo>
                  <a:pt x="9524" y="526702"/>
                </a:moveTo>
                <a:lnTo>
                  <a:pt x="0" y="526702"/>
                </a:lnTo>
                <a:lnTo>
                  <a:pt x="0" y="0"/>
                </a:lnTo>
                <a:lnTo>
                  <a:pt x="9524" y="0"/>
                </a:lnTo>
                <a:lnTo>
                  <a:pt x="9524" y="526702"/>
                </a:lnTo>
                <a:close/>
              </a:path>
            </a:pathLst>
          </a:custGeom>
          <a:solidFill>
            <a:srgbClr val="55B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3620" y="7252203"/>
            <a:ext cx="142214" cy="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0243" y="7253075"/>
            <a:ext cx="142518" cy="14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6758" y="7266442"/>
            <a:ext cx="182867" cy="117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5"/>
          <p:cNvGrpSpPr/>
          <p:nvPr/>
        </p:nvGrpSpPr>
        <p:grpSpPr>
          <a:xfrm>
            <a:off x="-151130" y="0"/>
            <a:ext cx="10209529" cy="7772400"/>
            <a:chOff x="-151130" y="0"/>
            <a:chExt cx="10209529" cy="7772400"/>
          </a:xfrm>
        </p:grpSpPr>
        <p:pic>
          <p:nvPicPr>
            <p:cNvPr id="242" name="Google Shape;242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9832" y="7254176"/>
              <a:ext cx="66370" cy="14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63986" y="0"/>
              <a:ext cx="5594413" cy="7772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5"/>
            <p:cNvSpPr/>
            <p:nvPr/>
          </p:nvSpPr>
          <p:spPr>
            <a:xfrm>
              <a:off x="4355998" y="0"/>
              <a:ext cx="1321435" cy="7772400"/>
            </a:xfrm>
            <a:custGeom>
              <a:rect b="b" l="l" r="r" t="t"/>
              <a:pathLst>
                <a:path extrusionOk="0" h="7772400" w="1321435">
                  <a:moveTo>
                    <a:pt x="1321205" y="7772399"/>
                  </a:moveTo>
                  <a:lnTo>
                    <a:pt x="0" y="7772399"/>
                  </a:lnTo>
                  <a:lnTo>
                    <a:pt x="0" y="0"/>
                  </a:lnTo>
                  <a:lnTo>
                    <a:pt x="1321205" y="0"/>
                  </a:lnTo>
                  <a:lnTo>
                    <a:pt x="1321205" y="7772399"/>
                  </a:lnTo>
                  <a:close/>
                </a:path>
              </a:pathLst>
            </a:custGeom>
            <a:solidFill>
              <a:srgbClr val="F4B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-151130" y="1065854"/>
              <a:ext cx="6084233" cy="5868346"/>
            </a:xfrm>
            <a:custGeom>
              <a:rect b="b" l="l" r="r" t="t"/>
              <a:pathLst>
                <a:path extrusionOk="0" h="6121400" w="6123940">
                  <a:moveTo>
                    <a:pt x="6123419" y="6121399"/>
                  </a:moveTo>
                  <a:lnTo>
                    <a:pt x="0" y="6121399"/>
                  </a:lnTo>
                  <a:lnTo>
                    <a:pt x="0" y="0"/>
                  </a:lnTo>
                  <a:lnTo>
                    <a:pt x="6123419" y="0"/>
                  </a:lnTo>
                  <a:lnTo>
                    <a:pt x="6123419" y="6121399"/>
                  </a:lnTo>
                  <a:close/>
                </a:path>
              </a:pathLst>
            </a:custGeom>
            <a:solidFill>
              <a:srgbClr val="151B5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0" y="1140853"/>
              <a:ext cx="5821680" cy="5714365"/>
            </a:xfrm>
            <a:custGeom>
              <a:rect b="b" l="l" r="r" t="t"/>
              <a:pathLst>
                <a:path extrusionOk="0" h="5714365" w="5821680">
                  <a:moveTo>
                    <a:pt x="5821196" y="5714135"/>
                  </a:moveTo>
                  <a:lnTo>
                    <a:pt x="0" y="5714135"/>
                  </a:lnTo>
                  <a:lnTo>
                    <a:pt x="0" y="0"/>
                  </a:lnTo>
                  <a:lnTo>
                    <a:pt x="5821196" y="0"/>
                  </a:lnTo>
                  <a:lnTo>
                    <a:pt x="5821196" y="5714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</a:endParaRPr>
            </a:p>
          </p:txBody>
        </p:sp>
      </p:grpSp>
      <p:sp>
        <p:nvSpPr>
          <p:cNvPr id="247" name="Google Shape;247;p15"/>
          <p:cNvSpPr txBox="1"/>
          <p:nvPr/>
        </p:nvSpPr>
        <p:spPr>
          <a:xfrm>
            <a:off x="966640" y="1194288"/>
            <a:ext cx="3955500" cy="28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B00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HAVE ANY QUESTIONS?</a:t>
            </a:r>
            <a:endParaRPr i="0" sz="1600" u="none" cap="none" strike="noStrik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635" lvl="0" marL="52705" marR="38100" rtl="0" algn="ctr">
              <a:lnSpc>
                <a:spcPct val="104200"/>
              </a:lnSpc>
              <a:spcBef>
                <a:spcPts val="1390"/>
              </a:spcBef>
              <a:spcAft>
                <a:spcPts val="0"/>
              </a:spcAft>
              <a:buClr>
                <a:srgbClr val="141B54"/>
              </a:buClr>
              <a:buSzPts val="1200"/>
              <a:buFont typeface="Calibri"/>
              <a:buNone/>
            </a:pPr>
            <a:r>
              <a:rPr i="0" lang="en-US" sz="1300" u="none" cap="none" strike="noStrike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home buying process can be confusing and stressful, but I’m here to help! </a:t>
            </a:r>
            <a:endParaRPr i="0" sz="1300" u="none" cap="none" strike="noStrike">
              <a:solidFill>
                <a:srgbClr val="141B5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635" lvl="0" marL="509905" marR="38100" rtl="0" algn="l">
              <a:lnSpc>
                <a:spcPct val="104200"/>
              </a:lnSpc>
              <a:spcBef>
                <a:spcPts val="1390"/>
              </a:spcBef>
              <a:spcAft>
                <a:spcPts val="0"/>
              </a:spcAft>
              <a:buClr>
                <a:srgbClr val="141B54"/>
              </a:buClr>
              <a:buSzPts val="1200"/>
              <a:buFont typeface="Calibri"/>
              <a:buNone/>
            </a:pP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 </a:t>
            </a:r>
            <a:r>
              <a:rPr i="0" lang="en-US" sz="1300" u="none" cap="none" strike="noStrike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strive to make the process as fun and exciting as possible as </a:t>
            </a:r>
            <a:r>
              <a:rPr lang="en-US" sz="1300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</a:t>
            </a:r>
            <a:r>
              <a:rPr i="0" lang="en-US" sz="1300" u="none" cap="none" strike="noStrike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guide you through the transaction from start to ﬁnish.</a:t>
            </a:r>
            <a:endParaRPr i="0" sz="1300" u="none" cap="none" strike="noStrik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319405" marR="300355" rtl="0" algn="ctr">
              <a:lnSpc>
                <a:spcPct val="125000"/>
              </a:lnSpc>
              <a:spcBef>
                <a:spcPts val="775"/>
              </a:spcBef>
              <a:spcAft>
                <a:spcPts val="0"/>
              </a:spcAft>
              <a:buClr>
                <a:srgbClr val="F4BB00"/>
              </a:buClr>
              <a:buSzPts val="1400"/>
              <a:buFont typeface="Calibri"/>
              <a:buNone/>
            </a:pPr>
            <a:r>
              <a:rPr i="0" lang="en-US" sz="1500" u="none" cap="none" strike="noStrike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Let </a:t>
            </a:r>
            <a:r>
              <a:rPr lang="en-US" sz="15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us </a:t>
            </a:r>
            <a:r>
              <a:rPr i="0" lang="en-US" sz="1500" u="none" cap="none" strike="noStrike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know how </a:t>
            </a:r>
            <a:r>
              <a:rPr lang="en-US" sz="1500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we</a:t>
            </a:r>
            <a:r>
              <a:rPr i="0" lang="en-US" sz="1500" u="none" cap="none" strike="noStrike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can help you ﬁnd your dream home!</a:t>
            </a:r>
            <a:endParaRPr i="0" sz="1500" u="none" cap="none" strike="noStrik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SzPts val="1850"/>
              <a:buFont typeface="Arial"/>
              <a:buNone/>
            </a:pPr>
            <a:r>
              <a:t/>
            </a:r>
            <a:endParaRPr i="0" sz="1950" u="none" cap="none" strike="noStrik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B00"/>
              </a:buClr>
              <a:buSzPts val="1500"/>
              <a:buFont typeface="Calibri"/>
              <a:buNone/>
            </a:pPr>
            <a:r>
              <a:rPr i="0" lang="en-US" sz="1600" u="none" cap="none" strike="noStrike">
                <a:solidFill>
                  <a:srgbClr val="F4BB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LET'S CHAT!</a:t>
            </a:r>
            <a:endParaRPr sz="1600">
              <a:solidFill>
                <a:srgbClr val="F4BB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48" name="Google Shape;248;p15"/>
          <p:cNvGrpSpPr/>
          <p:nvPr/>
        </p:nvGrpSpPr>
        <p:grpSpPr>
          <a:xfrm>
            <a:off x="2907468" y="6207433"/>
            <a:ext cx="1484997" cy="321691"/>
            <a:chOff x="2918643" y="5816008"/>
            <a:chExt cx="1484997" cy="321691"/>
          </a:xfrm>
        </p:grpSpPr>
        <p:pic>
          <p:nvPicPr>
            <p:cNvPr id="249" name="Google Shape;24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89022" y="5816008"/>
              <a:ext cx="316102" cy="321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5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846172" y="5854108"/>
              <a:ext cx="201802" cy="207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18643" y="5817249"/>
              <a:ext cx="316534" cy="31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5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975793" y="5855349"/>
              <a:ext cx="202234" cy="20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95157" y="5818805"/>
              <a:ext cx="208483" cy="31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52307" y="5856905"/>
              <a:ext cx="94183" cy="201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374313" y="5870525"/>
              <a:ext cx="275566" cy="177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5"/>
          <p:cNvSpPr txBox="1"/>
          <p:nvPr/>
        </p:nvSpPr>
        <p:spPr>
          <a:xfrm>
            <a:off x="1367275" y="6269587"/>
            <a:ext cx="1353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B54"/>
              </a:buClr>
              <a:buSzPts val="1100"/>
              <a:buFont typeface="Calibri"/>
              <a:buNone/>
            </a:pPr>
            <a:r>
              <a:rPr b="1" i="0" lang="en-US" sz="1200" u="none" cap="none" strike="noStrike">
                <a:solidFill>
                  <a:srgbClr val="141B5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 1 6 - 6 5 1 - 1 9 4 3</a:t>
            </a:r>
            <a:endParaRPr i="0" sz="1200" u="none" cap="none" strike="noStrik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64348" y="-123025"/>
            <a:ext cx="1202925" cy="1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19">
            <a:alphaModFix/>
          </a:blip>
          <a:srcRect b="23108" l="0" r="0" t="19535"/>
          <a:stretch/>
        </p:blipFill>
        <p:spPr>
          <a:xfrm>
            <a:off x="69163" y="4194400"/>
            <a:ext cx="5750480" cy="15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