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7772400" cx="10058400"/>
  <p:notesSz cx="10058400" cy="7772400"/>
  <p:embeddedFontLst>
    <p:embeddedFont>
      <p:font typeface="Arimo"/>
      <p:regular r:id="rId15"/>
      <p:bold r:id="rId16"/>
      <p:italic r:id="rId17"/>
      <p:boldItalic r:id="rId18"/>
    </p:embeddedFont>
    <p:embeddedFont>
      <p:font typeface="Tahoma"/>
      <p:regular r:id="rId19"/>
      <p:bold r:id="rId20"/>
    </p:embeddedFont>
    <p:embeddedFont>
      <p:font typeface="Gill Sans"/>
      <p:regular r:id="rId21"/>
      <p:bold r:id="rId22"/>
    </p:embeddedFont>
    <p:embeddedFont>
      <p:font typeface="DM Serif Display"/>
      <p:regular r:id="rId23"/>
      <p: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25" roundtripDataSignature="AMtx7mgLFZaWqLRs/qd8eFpeph+8wgZF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Tahoma-bold.fntdata"/><Relationship Id="rId22" Type="http://schemas.openxmlformats.org/officeDocument/2006/relationships/font" Target="fonts/GillSans-bold.fntdata"/><Relationship Id="rId21" Type="http://schemas.openxmlformats.org/officeDocument/2006/relationships/font" Target="fonts/GillSans-regular.fntdata"/><Relationship Id="rId24" Type="http://schemas.openxmlformats.org/officeDocument/2006/relationships/font" Target="fonts/DMSerifDisplay-italic.fntdata"/><Relationship Id="rId23" Type="http://schemas.openxmlformats.org/officeDocument/2006/relationships/font" Target="fonts/DMSerifDispl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Arimo-regular.fntdata"/><Relationship Id="rId14" Type="http://schemas.openxmlformats.org/officeDocument/2006/relationships/slide" Target="slides/slide9.xml"/><Relationship Id="rId17" Type="http://schemas.openxmlformats.org/officeDocument/2006/relationships/font" Target="fonts/Arimo-italic.fntdata"/><Relationship Id="rId16" Type="http://schemas.openxmlformats.org/officeDocument/2006/relationships/font" Target="fonts/Arimo-bold.fntdata"/><Relationship Id="rId19" Type="http://schemas.openxmlformats.org/officeDocument/2006/relationships/font" Target="fonts/Tahoma-regular.fntdata"/><Relationship Id="rId18" Type="http://schemas.openxmlformats.org/officeDocument/2006/relationships/font" Target="fonts/Arim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txBox="1"/>
          <p:nvPr>
            <p:ph idx="1" type="body"/>
          </p:nvPr>
        </p:nvSpPr>
        <p:spPr>
          <a:xfrm>
            <a:off x="1005825" y="3691875"/>
            <a:ext cx="8046700" cy="3497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9: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obj">
  <p:cSld name="OBJECT">
    <p:spTree>
      <p:nvGrpSpPr>
        <p:cNvPr id="11" name="Shape 11"/>
        <p:cNvGrpSpPr/>
        <p:nvPr/>
      </p:nvGrpSpPr>
      <p:grpSpPr>
        <a:xfrm>
          <a:off x="0" y="0"/>
          <a:ext cx="0" cy="0"/>
          <a:chOff x="0" y="0"/>
          <a:chExt cx="0" cy="0"/>
        </a:xfrm>
      </p:grpSpPr>
      <p:sp>
        <p:nvSpPr>
          <p:cNvPr id="12" name="Google Shape;12;p11"/>
          <p:cNvSpPr txBox="1"/>
          <p:nvPr>
            <p:ph type="title"/>
          </p:nvPr>
        </p:nvSpPr>
        <p:spPr>
          <a:xfrm>
            <a:off x="527304" y="2949016"/>
            <a:ext cx="9003791" cy="3149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900">
                <a:solidFill>
                  <a:srgbClr val="141B53"/>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1"/>
          <p:cNvSpPr txBox="1"/>
          <p:nvPr>
            <p:ph idx="11" type="ftr"/>
          </p:nvPr>
        </p:nvSpPr>
        <p:spPr>
          <a:xfrm>
            <a:off x="527304" y="7268121"/>
            <a:ext cx="941705" cy="130175"/>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1" i="0" sz="700">
                <a:solidFill>
                  <a:srgbClr val="141B53"/>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1"/>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1"/>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6" name="Shape 16"/>
        <p:cNvGrpSpPr/>
        <p:nvPr/>
      </p:nvGrpSpPr>
      <p:grpSpPr>
        <a:xfrm>
          <a:off x="0" y="0"/>
          <a:ext cx="0" cy="0"/>
          <a:chOff x="0" y="0"/>
          <a:chExt cx="0" cy="0"/>
        </a:xfrm>
      </p:grpSpPr>
      <p:sp>
        <p:nvSpPr>
          <p:cNvPr id="17" name="Google Shape;17;p12"/>
          <p:cNvSpPr txBox="1"/>
          <p:nvPr>
            <p:ph idx="11" type="ftr"/>
          </p:nvPr>
        </p:nvSpPr>
        <p:spPr>
          <a:xfrm>
            <a:off x="527304" y="7268121"/>
            <a:ext cx="941705" cy="130175"/>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1" i="0" sz="700">
                <a:solidFill>
                  <a:srgbClr val="141B53"/>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2"/>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2"/>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13"/>
          <p:cNvSpPr txBox="1"/>
          <p:nvPr>
            <p:ph type="title"/>
          </p:nvPr>
        </p:nvSpPr>
        <p:spPr>
          <a:xfrm>
            <a:off x="527304" y="2949016"/>
            <a:ext cx="9003791" cy="3149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900">
                <a:solidFill>
                  <a:srgbClr val="141B53"/>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3"/>
          <p:cNvSpPr txBox="1"/>
          <p:nvPr>
            <p:ph idx="1" type="body"/>
          </p:nvPr>
        </p:nvSpPr>
        <p:spPr>
          <a:xfrm>
            <a:off x="505701" y="3343878"/>
            <a:ext cx="5231765" cy="302450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200">
                <a:solidFill>
                  <a:srgbClr val="141B53"/>
                </a:solidFill>
                <a:latin typeface="Arimo"/>
                <a:ea typeface="Arimo"/>
                <a:cs typeface="Arimo"/>
                <a:sym typeface="Arimo"/>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 name="Google Shape;23;p13"/>
          <p:cNvSpPr txBox="1"/>
          <p:nvPr>
            <p:ph idx="11" type="ftr"/>
          </p:nvPr>
        </p:nvSpPr>
        <p:spPr>
          <a:xfrm>
            <a:off x="527304" y="7268121"/>
            <a:ext cx="941705" cy="130175"/>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1" i="0" sz="700">
                <a:solidFill>
                  <a:srgbClr val="141B53"/>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3"/>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3"/>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6" name="Shape 26"/>
        <p:cNvGrpSpPr/>
        <p:nvPr/>
      </p:nvGrpSpPr>
      <p:grpSpPr>
        <a:xfrm>
          <a:off x="0" y="0"/>
          <a:ext cx="0" cy="0"/>
          <a:chOff x="0" y="0"/>
          <a:chExt cx="0" cy="0"/>
        </a:xfrm>
      </p:grpSpPr>
      <p:sp>
        <p:nvSpPr>
          <p:cNvPr id="27" name="Google Shape;27;p14"/>
          <p:cNvSpPr txBox="1"/>
          <p:nvPr>
            <p:ph type="ctrTitle"/>
          </p:nvPr>
        </p:nvSpPr>
        <p:spPr>
          <a:xfrm>
            <a:off x="754380" y="2409444"/>
            <a:ext cx="8549640" cy="163220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4"/>
          <p:cNvSpPr txBox="1"/>
          <p:nvPr>
            <p:ph idx="1" type="subTitle"/>
          </p:nvPr>
        </p:nvSpPr>
        <p:spPr>
          <a:xfrm>
            <a:off x="1508760" y="4352544"/>
            <a:ext cx="7040880" cy="19431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4"/>
          <p:cNvSpPr txBox="1"/>
          <p:nvPr>
            <p:ph idx="11" type="ftr"/>
          </p:nvPr>
        </p:nvSpPr>
        <p:spPr>
          <a:xfrm>
            <a:off x="527304" y="7268121"/>
            <a:ext cx="941705" cy="130175"/>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1" i="0" sz="700">
                <a:solidFill>
                  <a:srgbClr val="141B53"/>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4"/>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4"/>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2" name="Shape 32"/>
        <p:cNvGrpSpPr/>
        <p:nvPr/>
      </p:nvGrpSpPr>
      <p:grpSpPr>
        <a:xfrm>
          <a:off x="0" y="0"/>
          <a:ext cx="0" cy="0"/>
          <a:chOff x="0" y="0"/>
          <a:chExt cx="0" cy="0"/>
        </a:xfrm>
      </p:grpSpPr>
      <p:sp>
        <p:nvSpPr>
          <p:cNvPr id="33" name="Google Shape;33;p15"/>
          <p:cNvSpPr txBox="1"/>
          <p:nvPr>
            <p:ph type="title"/>
          </p:nvPr>
        </p:nvSpPr>
        <p:spPr>
          <a:xfrm>
            <a:off x="527304" y="2949016"/>
            <a:ext cx="9003791" cy="3149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900">
                <a:solidFill>
                  <a:srgbClr val="141B53"/>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5"/>
          <p:cNvSpPr txBox="1"/>
          <p:nvPr>
            <p:ph idx="1" type="body"/>
          </p:nvPr>
        </p:nvSpPr>
        <p:spPr>
          <a:xfrm>
            <a:off x="502920" y="1787652"/>
            <a:ext cx="4375404" cy="512978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15"/>
          <p:cNvSpPr txBox="1"/>
          <p:nvPr>
            <p:ph idx="2" type="body"/>
          </p:nvPr>
        </p:nvSpPr>
        <p:spPr>
          <a:xfrm>
            <a:off x="5180076" y="1787652"/>
            <a:ext cx="4375404" cy="512978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15"/>
          <p:cNvSpPr txBox="1"/>
          <p:nvPr>
            <p:ph idx="11" type="ftr"/>
          </p:nvPr>
        </p:nvSpPr>
        <p:spPr>
          <a:xfrm>
            <a:off x="527304" y="7268121"/>
            <a:ext cx="941705" cy="130175"/>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1" i="0" sz="700">
                <a:solidFill>
                  <a:srgbClr val="141B53"/>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5"/>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5"/>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527304" y="2949016"/>
            <a:ext cx="9003791" cy="31496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1900" u="none" cap="none" strike="noStrike">
                <a:solidFill>
                  <a:srgbClr val="141B53"/>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505701" y="3343878"/>
            <a:ext cx="5231765" cy="3024504"/>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200" u="none" cap="none" strike="noStrike">
                <a:solidFill>
                  <a:srgbClr val="141B53"/>
                </a:solidFill>
                <a:latin typeface="Arimo"/>
                <a:ea typeface="Arimo"/>
                <a:cs typeface="Arimo"/>
                <a:sym typeface="Arimo"/>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10"/>
          <p:cNvSpPr txBox="1"/>
          <p:nvPr>
            <p:ph idx="11" type="ftr"/>
          </p:nvPr>
        </p:nvSpPr>
        <p:spPr>
          <a:xfrm>
            <a:off x="527304" y="7268121"/>
            <a:ext cx="941705" cy="130175"/>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1" i="0" sz="700">
                <a:solidFill>
                  <a:srgbClr val="141B53"/>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0"/>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10"/>
          <p:cNvSpPr txBox="1"/>
          <p:nvPr>
            <p:ph idx="12" type="sldNum"/>
          </p:nvPr>
        </p:nvSpPr>
        <p:spPr>
          <a:xfrm>
            <a:off x="7242048" y="7228332"/>
            <a:ext cx="2313432" cy="388620"/>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888888"/>
                </a:solidFill>
              </a:defRPr>
            </a:lvl1pPr>
            <a:lvl2pPr indent="0" lvl="1" algn="r">
              <a:spcBef>
                <a:spcPts val="0"/>
              </a:spcBef>
              <a:buNone/>
              <a:defRPr sz="1800">
                <a:solidFill>
                  <a:srgbClr val="888888"/>
                </a:solidFill>
              </a:defRPr>
            </a:lvl2pPr>
            <a:lvl3pPr indent="0" lvl="2" algn="r">
              <a:spcBef>
                <a:spcPts val="0"/>
              </a:spcBef>
              <a:buNone/>
              <a:defRPr sz="1800">
                <a:solidFill>
                  <a:srgbClr val="888888"/>
                </a:solidFill>
              </a:defRPr>
            </a:lvl3pPr>
            <a:lvl4pPr indent="0" lvl="3" algn="r">
              <a:spcBef>
                <a:spcPts val="0"/>
              </a:spcBef>
              <a:buNone/>
              <a:defRPr sz="1800">
                <a:solidFill>
                  <a:srgbClr val="888888"/>
                </a:solidFill>
              </a:defRPr>
            </a:lvl4pPr>
            <a:lvl5pPr indent="0" lvl="4" algn="r">
              <a:spcBef>
                <a:spcPts val="0"/>
              </a:spcBef>
              <a:buNone/>
              <a:defRPr sz="1800">
                <a:solidFill>
                  <a:srgbClr val="888888"/>
                </a:solidFill>
              </a:defRPr>
            </a:lvl5pPr>
            <a:lvl6pPr indent="0" lvl="5" algn="r">
              <a:spcBef>
                <a:spcPts val="0"/>
              </a:spcBef>
              <a:buNone/>
              <a:defRPr sz="1800">
                <a:solidFill>
                  <a:srgbClr val="888888"/>
                </a:solidFill>
              </a:defRPr>
            </a:lvl6pPr>
            <a:lvl7pPr indent="0" lvl="6" algn="r">
              <a:spcBef>
                <a:spcPts val="0"/>
              </a:spcBef>
              <a:buNone/>
              <a:defRPr sz="1800">
                <a:solidFill>
                  <a:srgbClr val="888888"/>
                </a:solidFill>
              </a:defRPr>
            </a:lvl7pPr>
            <a:lvl8pPr indent="0" lvl="7" algn="r">
              <a:spcBef>
                <a:spcPts val="0"/>
              </a:spcBef>
              <a:buNone/>
              <a:defRPr sz="1800">
                <a:solidFill>
                  <a:srgbClr val="888888"/>
                </a:solidFill>
              </a:defRPr>
            </a:lvl8pPr>
            <a:lvl9pPr indent="0" lvl="8"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instagram.com/michellejisabell" TargetMode="External"/><Relationship Id="rId4" Type="http://schemas.openxmlformats.org/officeDocument/2006/relationships/image" Target="../media/image4.png"/><Relationship Id="rId11" Type="http://schemas.openxmlformats.org/officeDocument/2006/relationships/image" Target="../media/image10.png"/><Relationship Id="rId10" Type="http://schemas.openxmlformats.org/officeDocument/2006/relationships/image" Target="../media/image7.jpg"/><Relationship Id="rId12" Type="http://schemas.openxmlformats.org/officeDocument/2006/relationships/image" Target="../media/image12.png"/><Relationship Id="rId9" Type="http://schemas.openxmlformats.org/officeDocument/2006/relationships/image" Target="../media/image2.png"/><Relationship Id="rId5" Type="http://schemas.openxmlformats.org/officeDocument/2006/relationships/hyperlink" Target="http://michelleisabell.com" TargetMode="External"/><Relationship Id="rId6" Type="http://schemas.openxmlformats.org/officeDocument/2006/relationships/image" Target="../media/image8.png"/><Relationship Id="rId7" Type="http://schemas.openxmlformats.org/officeDocument/2006/relationships/image" Target="../media/image15.png"/><Relationship Id="rId8" Type="http://schemas.openxmlformats.org/officeDocument/2006/relationships/hyperlink" Target="https://www.facebook.com/michellejisabell"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https://www.facebook.com/michellejisabell" TargetMode="External"/><Relationship Id="rId13" Type="http://schemas.openxmlformats.org/officeDocument/2006/relationships/image" Target="../media/image31.jpg"/><Relationship Id="rId12"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6.jpg"/><Relationship Id="rId9" Type="http://schemas.openxmlformats.org/officeDocument/2006/relationships/image" Target="../media/image15.png"/><Relationship Id="rId5" Type="http://schemas.openxmlformats.org/officeDocument/2006/relationships/hyperlink" Target="https://www.instagram.com/michellejisabell" TargetMode="External"/><Relationship Id="rId6" Type="http://schemas.openxmlformats.org/officeDocument/2006/relationships/image" Target="../media/image4.png"/><Relationship Id="rId7" Type="http://schemas.openxmlformats.org/officeDocument/2006/relationships/hyperlink" Target="http://michelleisabell.com" TargetMode="External"/><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hyperlink" Target="https://www.instagram.com/michellejisabell" TargetMode="External"/><Relationship Id="rId13" Type="http://schemas.openxmlformats.org/officeDocument/2006/relationships/image" Target="../media/image8.png"/><Relationship Id="rId12" Type="http://schemas.openxmlformats.org/officeDocument/2006/relationships/hyperlink" Target="http://michelleisabell.com"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instagram.com/im.michelle.your.house/" TargetMode="External"/><Relationship Id="rId4" Type="http://schemas.openxmlformats.org/officeDocument/2006/relationships/image" Target="../media/image3.png"/><Relationship Id="rId9" Type="http://schemas.openxmlformats.org/officeDocument/2006/relationships/image" Target="../media/image21.png"/><Relationship Id="rId15" Type="http://schemas.openxmlformats.org/officeDocument/2006/relationships/hyperlink" Target="https://www.facebook.com/michellejisabell" TargetMode="External"/><Relationship Id="rId14" Type="http://schemas.openxmlformats.org/officeDocument/2006/relationships/image" Target="../media/image15.png"/><Relationship Id="rId17" Type="http://schemas.openxmlformats.org/officeDocument/2006/relationships/image" Target="../media/image12.png"/><Relationship Id="rId16" Type="http://schemas.openxmlformats.org/officeDocument/2006/relationships/image" Target="../media/image2.png"/><Relationship Id="rId5" Type="http://schemas.openxmlformats.org/officeDocument/2006/relationships/hyperlink" Target="https://immichelleyourhouse.reecenichols.com/" TargetMode="External"/><Relationship Id="rId6" Type="http://schemas.openxmlformats.org/officeDocument/2006/relationships/image" Target="../media/image5.png"/><Relationship Id="rId18" Type="http://schemas.openxmlformats.org/officeDocument/2006/relationships/image" Target="../media/image13.jpg"/><Relationship Id="rId7" Type="http://schemas.openxmlformats.org/officeDocument/2006/relationships/image" Target="../media/image14.png"/><Relationship Id="rId8" Type="http://schemas.openxmlformats.org/officeDocument/2006/relationships/hyperlink" Target="https://www.facebook.com/ImMichelleyourhouse"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s://www.instagram.com/michellejisabell" TargetMode="External"/><Relationship Id="rId10" Type="http://schemas.openxmlformats.org/officeDocument/2006/relationships/image" Target="../media/image29.png"/><Relationship Id="rId13" Type="http://schemas.openxmlformats.org/officeDocument/2006/relationships/hyperlink" Target="http://michelleisabell.com" TargetMode="External"/><Relationship Id="rId12"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instagram.com/im.michelle.your.house/" TargetMode="External"/><Relationship Id="rId4" Type="http://schemas.openxmlformats.org/officeDocument/2006/relationships/image" Target="../media/image3.png"/><Relationship Id="rId9" Type="http://schemas.openxmlformats.org/officeDocument/2006/relationships/image" Target="../media/image21.png"/><Relationship Id="rId15" Type="http://schemas.openxmlformats.org/officeDocument/2006/relationships/image" Target="../media/image15.png"/><Relationship Id="rId14" Type="http://schemas.openxmlformats.org/officeDocument/2006/relationships/image" Target="../media/image8.png"/><Relationship Id="rId17" Type="http://schemas.openxmlformats.org/officeDocument/2006/relationships/image" Target="../media/image2.png"/><Relationship Id="rId16" Type="http://schemas.openxmlformats.org/officeDocument/2006/relationships/hyperlink" Target="https://www.facebook.com/michellejisabell" TargetMode="External"/><Relationship Id="rId5" Type="http://schemas.openxmlformats.org/officeDocument/2006/relationships/hyperlink" Target="https://immichelleyourhouse.reecenichols.com/" TargetMode="External"/><Relationship Id="rId6" Type="http://schemas.openxmlformats.org/officeDocument/2006/relationships/image" Target="../media/image5.png"/><Relationship Id="rId18"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hyperlink" Target="https://www.facebook.com/ImMichelleyourhouse" TargetMode="External"/></Relationships>
</file>

<file path=ppt/slides/_rels/slide5.xml.rels><?xml version="1.0" encoding="UTF-8" standalone="yes"?><Relationships xmlns="http://schemas.openxmlformats.org/package/2006/relationships"><Relationship Id="rId11" Type="http://schemas.openxmlformats.org/officeDocument/2006/relationships/hyperlink" Target="https://www.instagram.com/michellejisabell" TargetMode="External"/><Relationship Id="rId10" Type="http://schemas.openxmlformats.org/officeDocument/2006/relationships/image" Target="../media/image23.jpg"/><Relationship Id="rId13" Type="http://schemas.openxmlformats.org/officeDocument/2006/relationships/hyperlink" Target="http://michelleisabell.com" TargetMode="External"/><Relationship Id="rId12"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instagram.com/im.michelle.your.house/" TargetMode="External"/><Relationship Id="rId4" Type="http://schemas.openxmlformats.org/officeDocument/2006/relationships/image" Target="../media/image3.png"/><Relationship Id="rId9" Type="http://schemas.openxmlformats.org/officeDocument/2006/relationships/image" Target="../media/image21.png"/><Relationship Id="rId15" Type="http://schemas.openxmlformats.org/officeDocument/2006/relationships/image" Target="../media/image15.png"/><Relationship Id="rId14" Type="http://schemas.openxmlformats.org/officeDocument/2006/relationships/image" Target="../media/image8.png"/><Relationship Id="rId17" Type="http://schemas.openxmlformats.org/officeDocument/2006/relationships/image" Target="../media/image2.png"/><Relationship Id="rId16" Type="http://schemas.openxmlformats.org/officeDocument/2006/relationships/hyperlink" Target="https://www.facebook.com/michellejisabell" TargetMode="External"/><Relationship Id="rId5" Type="http://schemas.openxmlformats.org/officeDocument/2006/relationships/hyperlink" Target="https://immichelleyourhouse.reecenichols.com/" TargetMode="External"/><Relationship Id="rId6" Type="http://schemas.openxmlformats.org/officeDocument/2006/relationships/image" Target="../media/image5.png"/><Relationship Id="rId18"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hyperlink" Target="https://www.facebook.com/ImMichelleyourhouse" TargetMode="External"/></Relationships>
</file>

<file path=ppt/slides/_rels/slide6.xml.rels><?xml version="1.0" encoding="UTF-8" standalone="yes"?><Relationships xmlns="http://schemas.openxmlformats.org/package/2006/relationships"><Relationship Id="rId11" Type="http://schemas.openxmlformats.org/officeDocument/2006/relationships/hyperlink" Target="https://www.instagram.com/michellejisabell" TargetMode="External"/><Relationship Id="rId10" Type="http://schemas.openxmlformats.org/officeDocument/2006/relationships/image" Target="../media/image20.jpg"/><Relationship Id="rId13" Type="http://schemas.openxmlformats.org/officeDocument/2006/relationships/hyperlink" Target="http://michelleisabell.com" TargetMode="External"/><Relationship Id="rId12"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instagram.com/im.michelle.your.house/" TargetMode="External"/><Relationship Id="rId4" Type="http://schemas.openxmlformats.org/officeDocument/2006/relationships/image" Target="../media/image3.png"/><Relationship Id="rId9" Type="http://schemas.openxmlformats.org/officeDocument/2006/relationships/image" Target="../media/image21.png"/><Relationship Id="rId15" Type="http://schemas.openxmlformats.org/officeDocument/2006/relationships/image" Target="../media/image15.png"/><Relationship Id="rId14" Type="http://schemas.openxmlformats.org/officeDocument/2006/relationships/image" Target="../media/image8.png"/><Relationship Id="rId17" Type="http://schemas.openxmlformats.org/officeDocument/2006/relationships/image" Target="../media/image2.png"/><Relationship Id="rId16" Type="http://schemas.openxmlformats.org/officeDocument/2006/relationships/hyperlink" Target="https://www.facebook.com/michellejisabell" TargetMode="External"/><Relationship Id="rId5" Type="http://schemas.openxmlformats.org/officeDocument/2006/relationships/hyperlink" Target="https://immichelleyourhouse.reecenichols.com/" TargetMode="External"/><Relationship Id="rId6" Type="http://schemas.openxmlformats.org/officeDocument/2006/relationships/image" Target="../media/image5.png"/><Relationship Id="rId18"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hyperlink" Target="https://www.facebook.com/ImMichelleyourhouse" TargetMode="External"/></Relationships>
</file>

<file path=ppt/slides/_rels/slide7.xml.rels><?xml version="1.0" encoding="UTF-8" standalone="yes"?><Relationships xmlns="http://schemas.openxmlformats.org/package/2006/relationships"><Relationship Id="rId11" Type="http://schemas.openxmlformats.org/officeDocument/2006/relationships/hyperlink" Target="https://www.instagram.com/michellejisabell" TargetMode="External"/><Relationship Id="rId10" Type="http://schemas.openxmlformats.org/officeDocument/2006/relationships/image" Target="../media/image22.jpg"/><Relationship Id="rId13" Type="http://schemas.openxmlformats.org/officeDocument/2006/relationships/hyperlink" Target="http://michelleisabell.com" TargetMode="External"/><Relationship Id="rId12"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instagram.com/im.michelle.your.house/" TargetMode="External"/><Relationship Id="rId4" Type="http://schemas.openxmlformats.org/officeDocument/2006/relationships/image" Target="../media/image3.png"/><Relationship Id="rId9" Type="http://schemas.openxmlformats.org/officeDocument/2006/relationships/image" Target="../media/image21.png"/><Relationship Id="rId15" Type="http://schemas.openxmlformats.org/officeDocument/2006/relationships/image" Target="../media/image15.png"/><Relationship Id="rId14" Type="http://schemas.openxmlformats.org/officeDocument/2006/relationships/image" Target="../media/image8.png"/><Relationship Id="rId17" Type="http://schemas.openxmlformats.org/officeDocument/2006/relationships/image" Target="../media/image2.png"/><Relationship Id="rId16" Type="http://schemas.openxmlformats.org/officeDocument/2006/relationships/hyperlink" Target="https://www.facebook.com/michellejisabell" TargetMode="External"/><Relationship Id="rId5" Type="http://schemas.openxmlformats.org/officeDocument/2006/relationships/hyperlink" Target="https://immichelleyourhouse.reecenichols.com/" TargetMode="External"/><Relationship Id="rId6" Type="http://schemas.openxmlformats.org/officeDocument/2006/relationships/image" Target="../media/image5.png"/><Relationship Id="rId18"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hyperlink" Target="https://www.facebook.com/ImMichelleyourhouse" TargetMode="External"/></Relationships>
</file>

<file path=ppt/slides/_rels/slide8.xml.rels><?xml version="1.0" encoding="UTF-8" standalone="yes"?><Relationships xmlns="http://schemas.openxmlformats.org/package/2006/relationships"><Relationship Id="rId11" Type="http://schemas.openxmlformats.org/officeDocument/2006/relationships/hyperlink" Target="https://www.instagram.com/michellejisabell" TargetMode="External"/><Relationship Id="rId10" Type="http://schemas.openxmlformats.org/officeDocument/2006/relationships/image" Target="../media/image28.jpg"/><Relationship Id="rId13" Type="http://schemas.openxmlformats.org/officeDocument/2006/relationships/hyperlink" Target="http://michelleisabell.com" TargetMode="External"/><Relationship Id="rId12"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instagram.com/im.michelle.your.house/" TargetMode="External"/><Relationship Id="rId4" Type="http://schemas.openxmlformats.org/officeDocument/2006/relationships/image" Target="../media/image3.png"/><Relationship Id="rId9" Type="http://schemas.openxmlformats.org/officeDocument/2006/relationships/image" Target="../media/image21.png"/><Relationship Id="rId15" Type="http://schemas.openxmlformats.org/officeDocument/2006/relationships/image" Target="../media/image15.png"/><Relationship Id="rId14" Type="http://schemas.openxmlformats.org/officeDocument/2006/relationships/image" Target="../media/image8.png"/><Relationship Id="rId17" Type="http://schemas.openxmlformats.org/officeDocument/2006/relationships/image" Target="../media/image2.png"/><Relationship Id="rId16" Type="http://schemas.openxmlformats.org/officeDocument/2006/relationships/hyperlink" Target="https://www.facebook.com/michellejisabell" TargetMode="External"/><Relationship Id="rId5" Type="http://schemas.openxmlformats.org/officeDocument/2006/relationships/hyperlink" Target="https://immichelleyourhouse.reecenichols.com/" TargetMode="External"/><Relationship Id="rId6" Type="http://schemas.openxmlformats.org/officeDocument/2006/relationships/image" Target="../media/image5.png"/><Relationship Id="rId18"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hyperlink" Target="https://www.facebook.com/ImMichelleyourhouse" TargetMode="External"/></Relationships>
</file>

<file path=ppt/slides/_rels/slide9.xml.rels><?xml version="1.0" encoding="UTF-8" standalone="yes"?><Relationships xmlns="http://schemas.openxmlformats.org/package/2006/relationships"><Relationship Id="rId11" Type="http://schemas.openxmlformats.org/officeDocument/2006/relationships/hyperlink" Target="https://www.instagram.com/michellejisabell" TargetMode="External"/><Relationship Id="rId10" Type="http://schemas.openxmlformats.org/officeDocument/2006/relationships/image" Target="../media/image26.jpg"/><Relationship Id="rId13" Type="http://schemas.openxmlformats.org/officeDocument/2006/relationships/hyperlink" Target="http://michelleisabell.com" TargetMode="External"/><Relationship Id="rId12"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instagram.com/im.michelle.your.house/" TargetMode="External"/><Relationship Id="rId4" Type="http://schemas.openxmlformats.org/officeDocument/2006/relationships/image" Target="../media/image3.png"/><Relationship Id="rId9" Type="http://schemas.openxmlformats.org/officeDocument/2006/relationships/image" Target="../media/image21.png"/><Relationship Id="rId15" Type="http://schemas.openxmlformats.org/officeDocument/2006/relationships/hyperlink" Target="https://www.facebook.com/MichelleJIsabell" TargetMode="External"/><Relationship Id="rId14" Type="http://schemas.openxmlformats.org/officeDocument/2006/relationships/image" Target="../media/image25.png"/><Relationship Id="rId17" Type="http://schemas.openxmlformats.org/officeDocument/2006/relationships/image" Target="../media/image15.png"/><Relationship Id="rId16" Type="http://schemas.openxmlformats.org/officeDocument/2006/relationships/image" Target="../media/image27.png"/><Relationship Id="rId5" Type="http://schemas.openxmlformats.org/officeDocument/2006/relationships/hyperlink" Target="https://immichelleyourhouse.reecenichols.com/" TargetMode="External"/><Relationship Id="rId19" Type="http://schemas.openxmlformats.org/officeDocument/2006/relationships/image" Target="../media/image30.png"/><Relationship Id="rId6" Type="http://schemas.openxmlformats.org/officeDocument/2006/relationships/image" Target="../media/image5.png"/><Relationship Id="rId18"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hyperlink" Target="https://www.facebook.com/ImMichelleyourhous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 name="Shape 42"/>
        <p:cNvGrpSpPr/>
        <p:nvPr/>
      </p:nvGrpSpPr>
      <p:grpSpPr>
        <a:xfrm>
          <a:off x="0" y="0"/>
          <a:ext cx="0" cy="0"/>
          <a:chOff x="0" y="0"/>
          <a:chExt cx="0" cy="0"/>
        </a:xfrm>
      </p:grpSpPr>
      <p:sp>
        <p:nvSpPr>
          <p:cNvPr id="43" name="Google Shape;43;p1"/>
          <p:cNvSpPr txBox="1"/>
          <p:nvPr/>
        </p:nvSpPr>
        <p:spPr>
          <a:xfrm>
            <a:off x="6427635" y="374698"/>
            <a:ext cx="3093720" cy="164465"/>
          </a:xfrm>
          <a:prstGeom prst="rect">
            <a:avLst/>
          </a:prstGeom>
          <a:noFill/>
          <a:ln>
            <a:noFill/>
          </a:ln>
        </p:spPr>
        <p:txBody>
          <a:bodyPr anchorCtr="0" anchor="t" bIns="0" lIns="0" spcFirstLastPara="1" rIns="0" wrap="square" tIns="0">
            <a:spAutoFit/>
          </a:bodyPr>
          <a:lstStyle/>
          <a:p>
            <a:pPr indent="0" lvl="0" marL="0" rtl="0" algn="l">
              <a:lnSpc>
                <a:spcPct val="65151"/>
              </a:lnSpc>
              <a:spcBef>
                <a:spcPts val="0"/>
              </a:spcBef>
              <a:spcAft>
                <a:spcPts val="0"/>
              </a:spcAft>
              <a:buNone/>
            </a:pPr>
            <a:r>
              <a:rPr b="1" lang="en-US" sz="750">
                <a:solidFill>
                  <a:srgbClr val="141B53"/>
                </a:solidFill>
                <a:latin typeface="Tahoma"/>
                <a:ea typeface="Tahoma"/>
                <a:cs typeface="Tahoma"/>
                <a:sym typeface="Tahoma"/>
              </a:rPr>
              <a:t>T H E  H O M E  S E L L I N G  C H E C K L I S T	</a:t>
            </a:r>
            <a:r>
              <a:rPr b="1" baseline="-25000" lang="en-US" sz="1650">
                <a:solidFill>
                  <a:srgbClr val="55BBEB"/>
                </a:solidFill>
                <a:latin typeface="Trebuchet MS"/>
                <a:ea typeface="Trebuchet MS"/>
                <a:cs typeface="Trebuchet MS"/>
                <a:sym typeface="Trebuchet MS"/>
              </a:rPr>
              <a:t>1</a:t>
            </a:r>
            <a:endParaRPr baseline="-25000" sz="1650">
              <a:latin typeface="Trebuchet MS"/>
              <a:ea typeface="Trebuchet MS"/>
              <a:cs typeface="Trebuchet MS"/>
              <a:sym typeface="Trebuchet MS"/>
            </a:endParaRPr>
          </a:p>
        </p:txBody>
      </p:sp>
      <p:sp>
        <p:nvSpPr>
          <p:cNvPr id="44" name="Google Shape;44;p1"/>
          <p:cNvSpPr/>
          <p:nvPr/>
        </p:nvSpPr>
        <p:spPr>
          <a:xfrm>
            <a:off x="9239975" y="0"/>
            <a:ext cx="9525" cy="527050"/>
          </a:xfrm>
          <a:custGeom>
            <a:rect b="b" l="l" r="r" t="t"/>
            <a:pathLst>
              <a:path extrusionOk="0" h="527050" w="9525">
                <a:moveTo>
                  <a:pt x="0" y="526703"/>
                </a:moveTo>
                <a:lnTo>
                  <a:pt x="9525" y="526703"/>
                </a:lnTo>
                <a:lnTo>
                  <a:pt x="9525" y="0"/>
                </a:lnTo>
                <a:lnTo>
                  <a:pt x="0" y="0"/>
                </a:lnTo>
                <a:lnTo>
                  <a:pt x="0" y="526703"/>
                </a:lnTo>
                <a:close/>
              </a:path>
            </a:pathLst>
          </a:custGeom>
          <a:solidFill>
            <a:srgbClr val="55BBE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5" name="Google Shape;45;p1"/>
          <p:cNvSpPr txBox="1"/>
          <p:nvPr/>
        </p:nvSpPr>
        <p:spPr>
          <a:xfrm>
            <a:off x="7451942" y="7262788"/>
            <a:ext cx="940500" cy="151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900">
                <a:solidFill>
                  <a:srgbClr val="141B53"/>
                </a:solidFill>
                <a:latin typeface="DM Serif Display"/>
                <a:ea typeface="DM Serif Display"/>
                <a:cs typeface="DM Serif Display"/>
                <a:sym typeface="DM Serif Display"/>
              </a:rPr>
              <a:t>8 1 6 - 6 5 1 - 1 9 4 3 </a:t>
            </a:r>
            <a:endParaRPr sz="900">
              <a:solidFill>
                <a:srgbClr val="141B53"/>
              </a:solidFill>
              <a:latin typeface="DM Serif Display"/>
              <a:ea typeface="DM Serif Display"/>
              <a:cs typeface="DM Serif Display"/>
              <a:sym typeface="DM Serif Display"/>
            </a:endParaRPr>
          </a:p>
        </p:txBody>
      </p:sp>
      <p:pic>
        <p:nvPicPr>
          <p:cNvPr id="46" name="Google Shape;46;p1">
            <a:hlinkClick r:id="rId3"/>
          </p:cNvPr>
          <p:cNvPicPr preferRelativeResize="0"/>
          <p:nvPr/>
        </p:nvPicPr>
        <p:blipFill rotWithShape="1">
          <a:blip r:embed="rId4">
            <a:alphaModFix/>
          </a:blip>
          <a:srcRect b="0" l="0" r="0" t="0"/>
          <a:stretch/>
        </p:blipFill>
        <p:spPr>
          <a:xfrm>
            <a:off x="9153620" y="7252203"/>
            <a:ext cx="142214" cy="146151"/>
          </a:xfrm>
          <a:prstGeom prst="rect">
            <a:avLst/>
          </a:prstGeom>
          <a:noFill/>
          <a:ln>
            <a:noFill/>
          </a:ln>
        </p:spPr>
      </p:pic>
      <p:pic>
        <p:nvPicPr>
          <p:cNvPr id="47" name="Google Shape;47;p1">
            <a:hlinkClick r:id="rId5"/>
          </p:cNvPr>
          <p:cNvPicPr preferRelativeResize="0"/>
          <p:nvPr/>
        </p:nvPicPr>
        <p:blipFill rotWithShape="1">
          <a:blip r:embed="rId6">
            <a:alphaModFix/>
          </a:blip>
          <a:srcRect b="0" l="0" r="0" t="0"/>
          <a:stretch/>
        </p:blipFill>
        <p:spPr>
          <a:xfrm>
            <a:off x="8540242" y="7253076"/>
            <a:ext cx="142519" cy="144399"/>
          </a:xfrm>
          <a:prstGeom prst="rect">
            <a:avLst/>
          </a:prstGeom>
          <a:noFill/>
          <a:ln>
            <a:noFill/>
          </a:ln>
        </p:spPr>
      </p:pic>
      <p:pic>
        <p:nvPicPr>
          <p:cNvPr id="48" name="Google Shape;48;p1"/>
          <p:cNvPicPr preferRelativeResize="0"/>
          <p:nvPr/>
        </p:nvPicPr>
        <p:blipFill rotWithShape="1">
          <a:blip r:embed="rId7">
            <a:alphaModFix/>
          </a:blip>
          <a:srcRect b="0" l="0" r="0" t="0"/>
          <a:stretch/>
        </p:blipFill>
        <p:spPr>
          <a:xfrm>
            <a:off x="8826758" y="7266442"/>
            <a:ext cx="182867" cy="117665"/>
          </a:xfrm>
          <a:prstGeom prst="rect">
            <a:avLst/>
          </a:prstGeom>
          <a:noFill/>
          <a:ln>
            <a:noFill/>
          </a:ln>
        </p:spPr>
      </p:pic>
      <p:pic>
        <p:nvPicPr>
          <p:cNvPr id="49" name="Google Shape;49;p1">
            <a:hlinkClick r:id="rId8"/>
          </p:cNvPr>
          <p:cNvPicPr preferRelativeResize="0"/>
          <p:nvPr/>
        </p:nvPicPr>
        <p:blipFill rotWithShape="1">
          <a:blip r:embed="rId9">
            <a:alphaModFix/>
          </a:blip>
          <a:srcRect b="0" l="0" r="0" t="0"/>
          <a:stretch/>
        </p:blipFill>
        <p:spPr>
          <a:xfrm>
            <a:off x="9439832" y="7254176"/>
            <a:ext cx="66370" cy="142201"/>
          </a:xfrm>
          <a:prstGeom prst="rect">
            <a:avLst/>
          </a:prstGeom>
          <a:noFill/>
          <a:ln>
            <a:noFill/>
          </a:ln>
        </p:spPr>
      </p:pic>
      <p:pic>
        <p:nvPicPr>
          <p:cNvPr id="50" name="Google Shape;50;p1"/>
          <p:cNvPicPr preferRelativeResize="0"/>
          <p:nvPr/>
        </p:nvPicPr>
        <p:blipFill rotWithShape="1">
          <a:blip r:embed="rId10">
            <a:alphaModFix/>
          </a:blip>
          <a:srcRect b="0" l="583" r="583" t="0"/>
          <a:stretch/>
        </p:blipFill>
        <p:spPr>
          <a:xfrm>
            <a:off x="-11750" y="0"/>
            <a:ext cx="10058399" cy="6768008"/>
          </a:xfrm>
          <a:prstGeom prst="rect">
            <a:avLst/>
          </a:prstGeom>
          <a:noFill/>
          <a:ln>
            <a:noFill/>
          </a:ln>
        </p:spPr>
      </p:pic>
      <p:sp>
        <p:nvSpPr>
          <p:cNvPr id="51" name="Google Shape;51;p1"/>
          <p:cNvSpPr/>
          <p:nvPr/>
        </p:nvSpPr>
        <p:spPr>
          <a:xfrm>
            <a:off x="0" y="5235071"/>
            <a:ext cx="10058400" cy="1532941"/>
          </a:xfrm>
          <a:custGeom>
            <a:rect b="b" l="l" r="r" t="t"/>
            <a:pathLst>
              <a:path extrusionOk="0" h="1666240" w="10058400">
                <a:moveTo>
                  <a:pt x="10058399" y="1666199"/>
                </a:moveTo>
                <a:lnTo>
                  <a:pt x="0" y="1666199"/>
                </a:lnTo>
                <a:lnTo>
                  <a:pt x="0" y="0"/>
                </a:lnTo>
                <a:lnTo>
                  <a:pt x="10058399" y="0"/>
                </a:lnTo>
                <a:lnTo>
                  <a:pt x="10058399" y="1666199"/>
                </a:lnTo>
                <a:close/>
              </a:path>
            </a:pathLst>
          </a:custGeom>
          <a:solidFill>
            <a:srgbClr val="151B54">
              <a:alpha val="7569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2" name="Google Shape;52;p1"/>
          <p:cNvSpPr txBox="1"/>
          <p:nvPr>
            <p:ph type="title"/>
          </p:nvPr>
        </p:nvSpPr>
        <p:spPr>
          <a:xfrm>
            <a:off x="-11700" y="5522325"/>
            <a:ext cx="10058400" cy="6900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4400">
                <a:solidFill>
                  <a:srgbClr val="F5BA00"/>
                </a:solidFill>
                <a:latin typeface="DM Serif Display"/>
                <a:ea typeface="DM Serif Display"/>
                <a:cs typeface="DM Serif Display"/>
                <a:sym typeface="DM Serif Display"/>
              </a:rPr>
              <a:t>THE HOME SELLING STRATEGY GUIDE</a:t>
            </a:r>
            <a:endParaRPr sz="4400">
              <a:solidFill>
                <a:srgbClr val="F5BA00"/>
              </a:solidFill>
              <a:latin typeface="DM Serif Display"/>
              <a:ea typeface="DM Serif Display"/>
              <a:cs typeface="DM Serif Display"/>
              <a:sym typeface="DM Serif Display"/>
            </a:endParaRPr>
          </a:p>
        </p:txBody>
      </p:sp>
      <p:sp>
        <p:nvSpPr>
          <p:cNvPr id="53" name="Google Shape;53;p1"/>
          <p:cNvSpPr txBox="1"/>
          <p:nvPr/>
        </p:nvSpPr>
        <p:spPr>
          <a:xfrm>
            <a:off x="3763500" y="6356500"/>
            <a:ext cx="2531400" cy="228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400">
                <a:solidFill>
                  <a:srgbClr val="F5BA00"/>
                </a:solidFill>
                <a:latin typeface="DM Serif Display"/>
                <a:ea typeface="DM Serif Display"/>
                <a:cs typeface="DM Serif Display"/>
                <a:sym typeface="DM Serif Display"/>
              </a:rPr>
              <a:t>READY TO SELL YOUR HOME?</a:t>
            </a:r>
            <a:endParaRPr sz="1400">
              <a:solidFill>
                <a:srgbClr val="F5BA00"/>
              </a:solidFill>
              <a:latin typeface="DM Serif Display"/>
              <a:ea typeface="DM Serif Display"/>
              <a:cs typeface="DM Serif Display"/>
              <a:sym typeface="DM Serif Display"/>
            </a:endParaRPr>
          </a:p>
        </p:txBody>
      </p:sp>
      <p:pic>
        <p:nvPicPr>
          <p:cNvPr id="54" name="Google Shape;54;p1"/>
          <p:cNvPicPr preferRelativeResize="0"/>
          <p:nvPr/>
        </p:nvPicPr>
        <p:blipFill>
          <a:blip r:embed="rId11">
            <a:alphaModFix/>
          </a:blip>
          <a:stretch>
            <a:fillRect/>
          </a:stretch>
        </p:blipFill>
        <p:spPr>
          <a:xfrm>
            <a:off x="1727200" y="6953300"/>
            <a:ext cx="2287599" cy="617025"/>
          </a:xfrm>
          <a:prstGeom prst="rect">
            <a:avLst/>
          </a:prstGeom>
          <a:noFill/>
          <a:ln>
            <a:noFill/>
          </a:ln>
        </p:spPr>
      </p:pic>
      <p:pic>
        <p:nvPicPr>
          <p:cNvPr id="55" name="Google Shape;55;p1"/>
          <p:cNvPicPr preferRelativeResize="0"/>
          <p:nvPr/>
        </p:nvPicPr>
        <p:blipFill>
          <a:blip r:embed="rId12">
            <a:alphaModFix/>
          </a:blip>
          <a:stretch>
            <a:fillRect/>
          </a:stretch>
        </p:blipFill>
        <p:spPr>
          <a:xfrm>
            <a:off x="369050" y="6652264"/>
            <a:ext cx="1219075" cy="1219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 name="Shape 59"/>
        <p:cNvGrpSpPr/>
        <p:nvPr/>
      </p:nvGrpSpPr>
      <p:grpSpPr>
        <a:xfrm>
          <a:off x="0" y="0"/>
          <a:ext cx="0" cy="0"/>
          <a:chOff x="0" y="0"/>
          <a:chExt cx="0" cy="0"/>
        </a:xfrm>
      </p:grpSpPr>
      <p:sp>
        <p:nvSpPr>
          <p:cNvPr id="60" name="Google Shape;60;p2"/>
          <p:cNvSpPr/>
          <p:nvPr/>
        </p:nvSpPr>
        <p:spPr>
          <a:xfrm>
            <a:off x="9239975" y="0"/>
            <a:ext cx="9525" cy="527050"/>
          </a:xfrm>
          <a:custGeom>
            <a:rect b="b" l="l" r="r" t="t"/>
            <a:pathLst>
              <a:path extrusionOk="0" h="527050" w="9525">
                <a:moveTo>
                  <a:pt x="0" y="526703"/>
                </a:moveTo>
                <a:lnTo>
                  <a:pt x="9525" y="526703"/>
                </a:lnTo>
                <a:lnTo>
                  <a:pt x="9525" y="0"/>
                </a:lnTo>
                <a:lnTo>
                  <a:pt x="0" y="0"/>
                </a:lnTo>
                <a:lnTo>
                  <a:pt x="0" y="526703"/>
                </a:lnTo>
                <a:close/>
              </a:path>
            </a:pathLst>
          </a:custGeom>
          <a:solidFill>
            <a:srgbClr val="141B5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61" name="Google Shape;61;p2"/>
          <p:cNvSpPr txBox="1"/>
          <p:nvPr/>
        </p:nvSpPr>
        <p:spPr>
          <a:xfrm>
            <a:off x="9429013" y="353618"/>
            <a:ext cx="105300" cy="182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100">
                <a:solidFill>
                  <a:srgbClr val="141B53"/>
                </a:solidFill>
                <a:latin typeface="DM Serif Display"/>
                <a:ea typeface="DM Serif Display"/>
                <a:cs typeface="DM Serif Display"/>
                <a:sym typeface="DM Serif Display"/>
              </a:rPr>
              <a:t>2</a:t>
            </a:r>
            <a:endParaRPr sz="1100">
              <a:latin typeface="DM Serif Display"/>
              <a:ea typeface="DM Serif Display"/>
              <a:cs typeface="DM Serif Display"/>
              <a:sym typeface="DM Serif Display"/>
            </a:endParaRPr>
          </a:p>
        </p:txBody>
      </p:sp>
      <p:sp>
        <p:nvSpPr>
          <p:cNvPr id="62" name="Google Shape;62;p2"/>
          <p:cNvSpPr/>
          <p:nvPr/>
        </p:nvSpPr>
        <p:spPr>
          <a:xfrm>
            <a:off x="3902498" y="5037494"/>
            <a:ext cx="1346835" cy="2734945"/>
          </a:xfrm>
          <a:custGeom>
            <a:rect b="b" l="l" r="r" t="t"/>
            <a:pathLst>
              <a:path extrusionOk="0" h="2734945" w="1346835">
                <a:moveTo>
                  <a:pt x="0" y="2734868"/>
                </a:moveTo>
                <a:lnTo>
                  <a:pt x="1346403" y="2734868"/>
                </a:lnTo>
                <a:lnTo>
                  <a:pt x="1346403" y="0"/>
                </a:lnTo>
                <a:lnTo>
                  <a:pt x="0" y="0"/>
                </a:lnTo>
                <a:lnTo>
                  <a:pt x="0" y="2734868"/>
                </a:lnTo>
                <a:close/>
              </a:path>
            </a:pathLst>
          </a:custGeom>
          <a:solidFill>
            <a:srgbClr val="F5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63" name="Google Shape;63;p2"/>
          <p:cNvPicPr preferRelativeResize="0"/>
          <p:nvPr/>
        </p:nvPicPr>
        <p:blipFill rotWithShape="1">
          <a:blip r:embed="rId3">
            <a:alphaModFix/>
          </a:blip>
          <a:srcRect b="0" l="0" r="0" t="0"/>
          <a:stretch/>
        </p:blipFill>
        <p:spPr>
          <a:xfrm>
            <a:off x="3137501" y="4197566"/>
            <a:ext cx="2880004" cy="2880004"/>
          </a:xfrm>
          <a:prstGeom prst="rect">
            <a:avLst/>
          </a:prstGeom>
          <a:noFill/>
          <a:ln>
            <a:noFill/>
          </a:ln>
        </p:spPr>
      </p:pic>
      <p:sp>
        <p:nvSpPr>
          <p:cNvPr id="64" name="Google Shape;64;p2"/>
          <p:cNvSpPr/>
          <p:nvPr/>
        </p:nvSpPr>
        <p:spPr>
          <a:xfrm>
            <a:off x="3902498" y="-37"/>
            <a:ext cx="1346835" cy="1163320"/>
          </a:xfrm>
          <a:custGeom>
            <a:rect b="b" l="l" r="r" t="t"/>
            <a:pathLst>
              <a:path extrusionOk="0" h="1163320" w="1346835">
                <a:moveTo>
                  <a:pt x="0" y="1162799"/>
                </a:moveTo>
                <a:lnTo>
                  <a:pt x="1346403" y="1162799"/>
                </a:lnTo>
                <a:lnTo>
                  <a:pt x="1346403" y="0"/>
                </a:lnTo>
                <a:lnTo>
                  <a:pt x="0" y="0"/>
                </a:lnTo>
                <a:lnTo>
                  <a:pt x="0" y="1162799"/>
                </a:lnTo>
                <a:close/>
              </a:path>
            </a:pathLst>
          </a:custGeom>
          <a:solidFill>
            <a:srgbClr val="F5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65" name="Google Shape;65;p2"/>
          <p:cNvPicPr preferRelativeResize="0"/>
          <p:nvPr/>
        </p:nvPicPr>
        <p:blipFill rotWithShape="1">
          <a:blip r:embed="rId4">
            <a:alphaModFix/>
          </a:blip>
          <a:srcRect b="0" l="0" r="0" t="0"/>
          <a:stretch/>
        </p:blipFill>
        <p:spPr>
          <a:xfrm>
            <a:off x="3137501" y="1162761"/>
            <a:ext cx="2880004" cy="2880004"/>
          </a:xfrm>
          <a:prstGeom prst="rect">
            <a:avLst/>
          </a:prstGeom>
          <a:noFill/>
          <a:ln>
            <a:noFill/>
          </a:ln>
        </p:spPr>
      </p:pic>
      <p:sp>
        <p:nvSpPr>
          <p:cNvPr id="66" name="Google Shape;66;p2"/>
          <p:cNvSpPr txBox="1"/>
          <p:nvPr/>
        </p:nvSpPr>
        <p:spPr>
          <a:xfrm>
            <a:off x="532450" y="1163325"/>
            <a:ext cx="2688600" cy="5758800"/>
          </a:xfrm>
          <a:prstGeom prst="rect">
            <a:avLst/>
          </a:prstGeom>
          <a:noFill/>
          <a:ln>
            <a:noFill/>
          </a:ln>
        </p:spPr>
        <p:txBody>
          <a:bodyPr anchorCtr="0" anchor="t" bIns="0" lIns="0" spcFirstLastPara="1" rIns="0" wrap="square" tIns="12700">
            <a:spAutoFit/>
          </a:bodyPr>
          <a:lstStyle/>
          <a:p>
            <a:pPr indent="0" lvl="0" marL="12700" marR="256540" rtl="0" algn="l">
              <a:lnSpc>
                <a:spcPct val="116700"/>
              </a:lnSpc>
              <a:spcBef>
                <a:spcPts val="0"/>
              </a:spcBef>
              <a:spcAft>
                <a:spcPts val="0"/>
              </a:spcAft>
              <a:buNone/>
            </a:pPr>
            <a:r>
              <a:rPr lang="en-US" sz="1700">
                <a:solidFill>
                  <a:srgbClr val="F5BA00"/>
                </a:solidFill>
                <a:latin typeface="DM Serif Display"/>
                <a:ea typeface="DM Serif Display"/>
                <a:cs typeface="DM Serif Display"/>
                <a:sym typeface="DM Serif Display"/>
              </a:rPr>
              <a:t>Deciding whether or not to sell your home is one of the biggest decisions you'll ever make. While it seems like a complicated process, it doesn’t have to be.</a:t>
            </a:r>
            <a:endParaRPr sz="1700">
              <a:latin typeface="DM Serif Display"/>
              <a:ea typeface="DM Serif Display"/>
              <a:cs typeface="DM Serif Display"/>
              <a:sym typeface="DM Serif Display"/>
            </a:endParaRPr>
          </a:p>
          <a:p>
            <a:pPr indent="0" lvl="0" marL="0" rtl="0" algn="l">
              <a:lnSpc>
                <a:spcPct val="100000"/>
              </a:lnSpc>
              <a:spcBef>
                <a:spcPts val="35"/>
              </a:spcBef>
              <a:spcAft>
                <a:spcPts val="0"/>
              </a:spcAft>
              <a:buNone/>
            </a:pPr>
            <a:r>
              <a:t/>
            </a:r>
            <a:endParaRPr sz="1350">
              <a:latin typeface="DM Serif Display"/>
              <a:ea typeface="DM Serif Display"/>
              <a:cs typeface="DM Serif Display"/>
              <a:sym typeface="DM Serif Display"/>
            </a:endParaRPr>
          </a:p>
          <a:p>
            <a:pPr indent="0" lvl="0" marL="12700" marR="64769" rtl="0" algn="l">
              <a:lnSpc>
                <a:spcPct val="104200"/>
              </a:lnSpc>
              <a:spcBef>
                <a:spcPts val="0"/>
              </a:spcBef>
              <a:spcAft>
                <a:spcPts val="0"/>
              </a:spcAft>
              <a:buNone/>
            </a:pPr>
            <a:r>
              <a:rPr lang="en-US">
                <a:solidFill>
                  <a:srgbClr val="141B53"/>
                </a:solidFill>
                <a:latin typeface="DM Serif Display"/>
                <a:ea typeface="DM Serif Display"/>
                <a:cs typeface="DM Serif Display"/>
                <a:sym typeface="DM Serif Display"/>
              </a:rPr>
              <a:t>This guide is designed to help you navigate your way through the selling process without any trouble.</a:t>
            </a:r>
            <a:endParaRPr>
              <a:latin typeface="DM Serif Display"/>
              <a:ea typeface="DM Serif Display"/>
              <a:cs typeface="DM Serif Display"/>
              <a:sym typeface="DM Serif Display"/>
            </a:endParaRPr>
          </a:p>
          <a:p>
            <a:pPr indent="0" lvl="0" marL="0" rtl="0" algn="l">
              <a:lnSpc>
                <a:spcPct val="100000"/>
              </a:lnSpc>
              <a:spcBef>
                <a:spcPts val="80"/>
              </a:spcBef>
              <a:spcAft>
                <a:spcPts val="0"/>
              </a:spcAft>
              <a:buNone/>
            </a:pPr>
            <a:r>
              <a:t/>
            </a:r>
            <a:endParaRPr sz="1050">
              <a:latin typeface="DM Serif Display"/>
              <a:ea typeface="DM Serif Display"/>
              <a:cs typeface="DM Serif Display"/>
              <a:sym typeface="DM Serif Display"/>
            </a:endParaRPr>
          </a:p>
          <a:p>
            <a:pPr indent="0" lvl="0" marL="12700" rtl="0" algn="l">
              <a:lnSpc>
                <a:spcPct val="100000"/>
              </a:lnSpc>
              <a:spcBef>
                <a:spcPts val="5"/>
              </a:spcBef>
              <a:spcAft>
                <a:spcPts val="0"/>
              </a:spcAft>
              <a:buNone/>
            </a:pPr>
            <a:r>
              <a:rPr lang="en-US">
                <a:solidFill>
                  <a:srgbClr val="141B53"/>
                </a:solidFill>
                <a:latin typeface="DM Serif Display"/>
                <a:ea typeface="DM Serif Display"/>
                <a:cs typeface="DM Serif Display"/>
                <a:sym typeface="DM Serif Display"/>
              </a:rPr>
              <a:t>Here are the pieces:</a:t>
            </a:r>
            <a:endParaRPr>
              <a:latin typeface="DM Serif Display"/>
              <a:ea typeface="DM Serif Display"/>
              <a:cs typeface="DM Serif Display"/>
              <a:sym typeface="DM Serif Display"/>
            </a:endParaRPr>
          </a:p>
          <a:p>
            <a:pPr indent="0" lvl="0" marL="0" rtl="0" algn="l">
              <a:lnSpc>
                <a:spcPct val="100000"/>
              </a:lnSpc>
              <a:spcBef>
                <a:spcPts val="10"/>
              </a:spcBef>
              <a:spcAft>
                <a:spcPts val="0"/>
              </a:spcAft>
              <a:buNone/>
            </a:pPr>
            <a:r>
              <a:t/>
            </a:r>
            <a:endParaRPr sz="1250">
              <a:latin typeface="DM Serif Display"/>
              <a:ea typeface="DM Serif Display"/>
              <a:cs typeface="DM Serif Display"/>
              <a:sym typeface="DM Serif Display"/>
            </a:endParaRPr>
          </a:p>
          <a:p>
            <a:pPr indent="-250189" lvl="0" marL="378460" rtl="0" algn="l">
              <a:lnSpc>
                <a:spcPct val="100000"/>
              </a:lnSpc>
              <a:spcBef>
                <a:spcPts val="0"/>
              </a:spcBef>
              <a:spcAft>
                <a:spcPts val="0"/>
              </a:spcAft>
              <a:buClr>
                <a:srgbClr val="F5BA00"/>
              </a:buClr>
              <a:buSzPts val="1600"/>
              <a:buFont typeface="DM Serif Display"/>
              <a:buAutoNum type="arabicPeriod"/>
            </a:pPr>
            <a:r>
              <a:rPr lang="en-US" sz="1600">
                <a:solidFill>
                  <a:srgbClr val="F5BA00"/>
                </a:solidFill>
                <a:latin typeface="DM Serif Display"/>
                <a:ea typeface="DM Serif Display"/>
                <a:cs typeface="DM Serif Display"/>
                <a:sym typeface="DM Serif Display"/>
              </a:rPr>
              <a:t>GETTING STARTED</a:t>
            </a:r>
            <a:endParaRPr sz="1600">
              <a:latin typeface="DM Serif Display"/>
              <a:ea typeface="DM Serif Display"/>
              <a:cs typeface="DM Serif Display"/>
              <a:sym typeface="DM Serif Display"/>
            </a:endParaRPr>
          </a:p>
          <a:p>
            <a:pPr indent="-250189" lvl="0" marL="378460" rtl="0" algn="l">
              <a:lnSpc>
                <a:spcPct val="100000"/>
              </a:lnSpc>
              <a:spcBef>
                <a:spcPts val="300"/>
              </a:spcBef>
              <a:spcAft>
                <a:spcPts val="0"/>
              </a:spcAft>
              <a:buClr>
                <a:srgbClr val="F5BA00"/>
              </a:buClr>
              <a:buSzPts val="1600"/>
              <a:buFont typeface="DM Serif Display"/>
              <a:buAutoNum type="arabicPeriod"/>
            </a:pPr>
            <a:r>
              <a:rPr lang="en-US" sz="1600">
                <a:solidFill>
                  <a:srgbClr val="F5BA00"/>
                </a:solidFill>
                <a:latin typeface="DM Serif Display"/>
                <a:ea typeface="DM Serif Display"/>
                <a:cs typeface="DM Serif Display"/>
                <a:sym typeface="DM Serif Display"/>
              </a:rPr>
              <a:t>RESEARCHING THE MARKET</a:t>
            </a:r>
            <a:endParaRPr sz="1600">
              <a:latin typeface="DM Serif Display"/>
              <a:ea typeface="DM Serif Display"/>
              <a:cs typeface="DM Serif Display"/>
              <a:sym typeface="DM Serif Display"/>
            </a:endParaRPr>
          </a:p>
          <a:p>
            <a:pPr indent="-250189" lvl="0" marL="378460" rtl="0" algn="l">
              <a:lnSpc>
                <a:spcPct val="100000"/>
              </a:lnSpc>
              <a:spcBef>
                <a:spcPts val="300"/>
              </a:spcBef>
              <a:spcAft>
                <a:spcPts val="0"/>
              </a:spcAft>
              <a:buClr>
                <a:srgbClr val="F5BA00"/>
              </a:buClr>
              <a:buSzPts val="1600"/>
              <a:buFont typeface="DM Serif Display"/>
              <a:buAutoNum type="arabicPeriod"/>
            </a:pPr>
            <a:r>
              <a:rPr lang="en-US" sz="1600">
                <a:solidFill>
                  <a:srgbClr val="F5BA00"/>
                </a:solidFill>
                <a:latin typeface="DM Serif Display"/>
                <a:ea typeface="DM Serif Display"/>
                <a:cs typeface="DM Serif Display"/>
                <a:sym typeface="DM Serif Display"/>
              </a:rPr>
              <a:t>PREPARING FOR A SALE</a:t>
            </a:r>
            <a:endParaRPr sz="1600">
              <a:latin typeface="DM Serif Display"/>
              <a:ea typeface="DM Serif Display"/>
              <a:cs typeface="DM Serif Display"/>
              <a:sym typeface="DM Serif Display"/>
            </a:endParaRPr>
          </a:p>
          <a:p>
            <a:pPr indent="-250189" lvl="0" marL="378460" rtl="0" algn="l">
              <a:lnSpc>
                <a:spcPct val="100000"/>
              </a:lnSpc>
              <a:spcBef>
                <a:spcPts val="300"/>
              </a:spcBef>
              <a:spcAft>
                <a:spcPts val="0"/>
              </a:spcAft>
              <a:buClr>
                <a:srgbClr val="F5BA00"/>
              </a:buClr>
              <a:buSzPts val="1600"/>
              <a:buFont typeface="DM Serif Display"/>
              <a:buAutoNum type="arabicPeriod"/>
            </a:pPr>
            <a:r>
              <a:rPr lang="en-US" sz="1600">
                <a:solidFill>
                  <a:srgbClr val="F5BA00"/>
                </a:solidFill>
                <a:latin typeface="DM Serif Display"/>
                <a:ea typeface="DM Serif Display"/>
                <a:cs typeface="DM Serif Display"/>
                <a:sym typeface="DM Serif Display"/>
              </a:rPr>
              <a:t>NEGOTIATING OFFERS</a:t>
            </a:r>
            <a:endParaRPr sz="1600">
              <a:latin typeface="DM Serif Display"/>
              <a:ea typeface="DM Serif Display"/>
              <a:cs typeface="DM Serif Display"/>
              <a:sym typeface="DM Serif Display"/>
            </a:endParaRPr>
          </a:p>
          <a:p>
            <a:pPr indent="-250189" lvl="0" marL="378460" rtl="0" algn="l">
              <a:lnSpc>
                <a:spcPct val="100000"/>
              </a:lnSpc>
              <a:spcBef>
                <a:spcPts val="300"/>
              </a:spcBef>
              <a:spcAft>
                <a:spcPts val="0"/>
              </a:spcAft>
              <a:buClr>
                <a:srgbClr val="F5BA00"/>
              </a:buClr>
              <a:buSzPts val="1600"/>
              <a:buFont typeface="DM Serif Display"/>
              <a:buAutoNum type="arabicPeriod"/>
            </a:pPr>
            <a:r>
              <a:rPr lang="en-US" sz="1600">
                <a:solidFill>
                  <a:srgbClr val="F5BA00"/>
                </a:solidFill>
                <a:latin typeface="DM Serif Display"/>
                <a:ea typeface="DM Serif Display"/>
                <a:cs typeface="DM Serif Display"/>
                <a:sym typeface="DM Serif Display"/>
              </a:rPr>
              <a:t>CLOSING AN OFFER</a:t>
            </a:r>
            <a:endParaRPr sz="1600">
              <a:latin typeface="DM Serif Display"/>
              <a:ea typeface="DM Serif Display"/>
              <a:cs typeface="DM Serif Display"/>
              <a:sym typeface="DM Serif Display"/>
            </a:endParaRPr>
          </a:p>
          <a:p>
            <a:pPr indent="-250189" lvl="0" marL="378460" rtl="0" algn="l">
              <a:lnSpc>
                <a:spcPct val="100000"/>
              </a:lnSpc>
              <a:spcBef>
                <a:spcPts val="300"/>
              </a:spcBef>
              <a:spcAft>
                <a:spcPts val="0"/>
              </a:spcAft>
              <a:buClr>
                <a:srgbClr val="F5BA00"/>
              </a:buClr>
              <a:buSzPts val="1600"/>
              <a:buFont typeface="DM Serif Display"/>
              <a:buAutoNum type="arabicPeriod"/>
            </a:pPr>
            <a:r>
              <a:rPr lang="en-US" sz="1600">
                <a:solidFill>
                  <a:srgbClr val="F5BA00"/>
                </a:solidFill>
                <a:latin typeface="DM Serif Display"/>
                <a:ea typeface="DM Serif Display"/>
                <a:cs typeface="DM Serif Display"/>
                <a:sym typeface="DM Serif Display"/>
              </a:rPr>
              <a:t>THE FINAL STAGES</a:t>
            </a:r>
            <a:endParaRPr sz="1600">
              <a:latin typeface="DM Serif Display"/>
              <a:ea typeface="DM Serif Display"/>
              <a:cs typeface="DM Serif Display"/>
              <a:sym typeface="DM Serif Display"/>
            </a:endParaRPr>
          </a:p>
        </p:txBody>
      </p:sp>
      <p:sp>
        <p:nvSpPr>
          <p:cNvPr id="67" name="Google Shape;67;p2"/>
          <p:cNvSpPr txBox="1"/>
          <p:nvPr/>
        </p:nvSpPr>
        <p:spPr>
          <a:xfrm>
            <a:off x="532442" y="7253163"/>
            <a:ext cx="940500" cy="151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900">
                <a:solidFill>
                  <a:srgbClr val="141B53"/>
                </a:solidFill>
                <a:latin typeface="DM Serif Display"/>
                <a:ea typeface="DM Serif Display"/>
                <a:cs typeface="DM Serif Display"/>
                <a:sym typeface="DM Serif Display"/>
              </a:rPr>
              <a:t>8 1 6 - 6 5 1 - 1 9 4 3 </a:t>
            </a:r>
            <a:endParaRPr sz="900">
              <a:solidFill>
                <a:srgbClr val="141B53"/>
              </a:solidFill>
              <a:latin typeface="DM Serif Display"/>
              <a:ea typeface="DM Serif Display"/>
              <a:cs typeface="DM Serif Display"/>
              <a:sym typeface="DM Serif Display"/>
            </a:endParaRPr>
          </a:p>
        </p:txBody>
      </p:sp>
      <p:pic>
        <p:nvPicPr>
          <p:cNvPr id="68" name="Google Shape;68;p2">
            <a:hlinkClick r:id="rId5"/>
          </p:cNvPr>
          <p:cNvPicPr preferRelativeResize="0"/>
          <p:nvPr/>
        </p:nvPicPr>
        <p:blipFill rotWithShape="1">
          <a:blip r:embed="rId6">
            <a:alphaModFix/>
          </a:blip>
          <a:srcRect b="0" l="0" r="0" t="0"/>
          <a:stretch/>
        </p:blipFill>
        <p:spPr>
          <a:xfrm>
            <a:off x="2234120" y="7242578"/>
            <a:ext cx="142214" cy="146151"/>
          </a:xfrm>
          <a:prstGeom prst="rect">
            <a:avLst/>
          </a:prstGeom>
          <a:noFill/>
          <a:ln>
            <a:noFill/>
          </a:ln>
        </p:spPr>
      </p:pic>
      <p:pic>
        <p:nvPicPr>
          <p:cNvPr id="69" name="Google Shape;69;p2">
            <a:hlinkClick r:id="rId7"/>
          </p:cNvPr>
          <p:cNvPicPr preferRelativeResize="0"/>
          <p:nvPr/>
        </p:nvPicPr>
        <p:blipFill rotWithShape="1">
          <a:blip r:embed="rId8">
            <a:alphaModFix/>
          </a:blip>
          <a:srcRect b="0" l="0" r="0" t="0"/>
          <a:stretch/>
        </p:blipFill>
        <p:spPr>
          <a:xfrm>
            <a:off x="1620742" y="7243451"/>
            <a:ext cx="142519" cy="144399"/>
          </a:xfrm>
          <a:prstGeom prst="rect">
            <a:avLst/>
          </a:prstGeom>
          <a:noFill/>
          <a:ln>
            <a:noFill/>
          </a:ln>
        </p:spPr>
      </p:pic>
      <p:pic>
        <p:nvPicPr>
          <p:cNvPr id="70" name="Google Shape;70;p2"/>
          <p:cNvPicPr preferRelativeResize="0"/>
          <p:nvPr/>
        </p:nvPicPr>
        <p:blipFill rotWithShape="1">
          <a:blip r:embed="rId9">
            <a:alphaModFix/>
          </a:blip>
          <a:srcRect b="0" l="0" r="0" t="0"/>
          <a:stretch/>
        </p:blipFill>
        <p:spPr>
          <a:xfrm>
            <a:off x="1907258" y="7256817"/>
            <a:ext cx="182867" cy="117665"/>
          </a:xfrm>
          <a:prstGeom prst="rect">
            <a:avLst/>
          </a:prstGeom>
          <a:noFill/>
          <a:ln>
            <a:noFill/>
          </a:ln>
        </p:spPr>
      </p:pic>
      <p:pic>
        <p:nvPicPr>
          <p:cNvPr id="71" name="Google Shape;71;p2">
            <a:hlinkClick r:id="rId10"/>
          </p:cNvPr>
          <p:cNvPicPr preferRelativeResize="0"/>
          <p:nvPr/>
        </p:nvPicPr>
        <p:blipFill rotWithShape="1">
          <a:blip r:embed="rId11">
            <a:alphaModFix/>
          </a:blip>
          <a:srcRect b="0" l="0" r="0" t="0"/>
          <a:stretch/>
        </p:blipFill>
        <p:spPr>
          <a:xfrm>
            <a:off x="2520332" y="7244551"/>
            <a:ext cx="66370" cy="142201"/>
          </a:xfrm>
          <a:prstGeom prst="rect">
            <a:avLst/>
          </a:prstGeom>
          <a:noFill/>
          <a:ln>
            <a:noFill/>
          </a:ln>
        </p:spPr>
      </p:pic>
      <p:pic>
        <p:nvPicPr>
          <p:cNvPr id="72" name="Google Shape;72;p2"/>
          <p:cNvPicPr preferRelativeResize="0"/>
          <p:nvPr/>
        </p:nvPicPr>
        <p:blipFill>
          <a:blip r:embed="rId12">
            <a:alphaModFix/>
          </a:blip>
          <a:stretch>
            <a:fillRect/>
          </a:stretch>
        </p:blipFill>
        <p:spPr>
          <a:xfrm>
            <a:off x="532450" y="143598"/>
            <a:ext cx="1019200" cy="1019200"/>
          </a:xfrm>
          <a:prstGeom prst="rect">
            <a:avLst/>
          </a:prstGeom>
          <a:noFill/>
          <a:ln>
            <a:noFill/>
          </a:ln>
        </p:spPr>
      </p:pic>
      <p:sp>
        <p:nvSpPr>
          <p:cNvPr id="73" name="Google Shape;73;p2"/>
          <p:cNvSpPr txBox="1"/>
          <p:nvPr/>
        </p:nvSpPr>
        <p:spPr>
          <a:xfrm>
            <a:off x="6365050" y="385950"/>
            <a:ext cx="2788800" cy="1590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950">
                <a:solidFill>
                  <a:srgbClr val="141B53"/>
                </a:solidFill>
                <a:latin typeface="DM Serif Display"/>
                <a:ea typeface="DM Serif Display"/>
                <a:cs typeface="DM Serif Display"/>
                <a:sym typeface="DM Serif Display"/>
              </a:rPr>
              <a:t>T H E  H O M E  S E L L I N G  S T R A T E G Y  G U I D E</a:t>
            </a:r>
            <a:endParaRPr b="1" sz="950">
              <a:latin typeface="DM Serif Display"/>
              <a:ea typeface="DM Serif Display"/>
              <a:cs typeface="DM Serif Display"/>
              <a:sym typeface="DM Serif Display"/>
            </a:endParaRPr>
          </a:p>
        </p:txBody>
      </p:sp>
      <p:pic>
        <p:nvPicPr>
          <p:cNvPr id="74" name="Google Shape;74;p2"/>
          <p:cNvPicPr preferRelativeResize="0"/>
          <p:nvPr/>
        </p:nvPicPr>
        <p:blipFill rotWithShape="1">
          <a:blip r:embed="rId13">
            <a:alphaModFix/>
          </a:blip>
          <a:srcRect b="6904" l="4652" r="24860" t="17142"/>
          <a:stretch/>
        </p:blipFill>
        <p:spPr>
          <a:xfrm>
            <a:off x="6074575" y="1162800"/>
            <a:ext cx="3681275" cy="595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 name="Shape 78"/>
        <p:cNvGrpSpPr/>
        <p:nvPr/>
      </p:nvGrpSpPr>
      <p:grpSpPr>
        <a:xfrm>
          <a:off x="0" y="0"/>
          <a:ext cx="0" cy="0"/>
          <a:chOff x="0" y="0"/>
          <a:chExt cx="0" cy="0"/>
        </a:xfrm>
      </p:grpSpPr>
      <p:sp>
        <p:nvSpPr>
          <p:cNvPr id="79" name="Google Shape;79;p3"/>
          <p:cNvSpPr txBox="1"/>
          <p:nvPr/>
        </p:nvSpPr>
        <p:spPr>
          <a:xfrm>
            <a:off x="7464642" y="7461847"/>
            <a:ext cx="915000" cy="107700"/>
          </a:xfrm>
          <a:prstGeom prst="rect">
            <a:avLst/>
          </a:prstGeom>
          <a:noFill/>
          <a:ln>
            <a:noFill/>
          </a:ln>
        </p:spPr>
        <p:txBody>
          <a:bodyPr anchorCtr="0" anchor="t" bIns="0" lIns="0" spcFirstLastPara="1" rIns="0" wrap="square" tIns="0">
            <a:spAutoFit/>
          </a:bodyPr>
          <a:lstStyle/>
          <a:p>
            <a:pPr indent="0" lvl="0" marL="0" rtl="0" algn="l">
              <a:lnSpc>
                <a:spcPct val="114285"/>
              </a:lnSpc>
              <a:spcBef>
                <a:spcPts val="0"/>
              </a:spcBef>
              <a:spcAft>
                <a:spcPts val="0"/>
              </a:spcAft>
              <a:buNone/>
            </a:pPr>
            <a:r>
              <a:rPr b="1" lang="en-US" sz="700">
                <a:solidFill>
                  <a:srgbClr val="55BBEB"/>
                </a:solidFill>
                <a:latin typeface="Gill Sans"/>
                <a:ea typeface="Gill Sans"/>
                <a:cs typeface="Gill Sans"/>
                <a:sym typeface="Gill Sans"/>
              </a:rPr>
              <a:t>8 1 6 - 6 5 1 - 1 9 4 3 </a:t>
            </a:r>
            <a:endParaRPr sz="700">
              <a:latin typeface="Gill Sans"/>
              <a:ea typeface="Gill Sans"/>
              <a:cs typeface="Gill Sans"/>
              <a:sym typeface="Gill Sans"/>
            </a:endParaRPr>
          </a:p>
        </p:txBody>
      </p:sp>
      <p:pic>
        <p:nvPicPr>
          <p:cNvPr id="80" name="Google Shape;80;p3">
            <a:hlinkClick r:id="rId3"/>
          </p:cNvPr>
          <p:cNvPicPr preferRelativeResize="0"/>
          <p:nvPr/>
        </p:nvPicPr>
        <p:blipFill rotWithShape="1">
          <a:blip r:embed="rId4">
            <a:alphaModFix/>
          </a:blip>
          <a:srcRect b="0" l="0" r="0" t="0"/>
          <a:stretch/>
        </p:blipFill>
        <p:spPr>
          <a:xfrm>
            <a:off x="9153620" y="7433228"/>
            <a:ext cx="142214" cy="146151"/>
          </a:xfrm>
          <a:prstGeom prst="rect">
            <a:avLst/>
          </a:prstGeom>
          <a:noFill/>
          <a:ln>
            <a:noFill/>
          </a:ln>
        </p:spPr>
      </p:pic>
      <p:pic>
        <p:nvPicPr>
          <p:cNvPr id="81" name="Google Shape;81;p3">
            <a:hlinkClick r:id="rId5"/>
          </p:cNvPr>
          <p:cNvPicPr preferRelativeResize="0"/>
          <p:nvPr/>
        </p:nvPicPr>
        <p:blipFill rotWithShape="1">
          <a:blip r:embed="rId6">
            <a:alphaModFix/>
          </a:blip>
          <a:srcRect b="0" l="0" r="0" t="0"/>
          <a:stretch/>
        </p:blipFill>
        <p:spPr>
          <a:xfrm>
            <a:off x="8540242" y="7434101"/>
            <a:ext cx="142519" cy="144399"/>
          </a:xfrm>
          <a:prstGeom prst="rect">
            <a:avLst/>
          </a:prstGeom>
          <a:noFill/>
          <a:ln>
            <a:noFill/>
          </a:ln>
        </p:spPr>
      </p:pic>
      <p:pic>
        <p:nvPicPr>
          <p:cNvPr id="82" name="Google Shape;82;p3"/>
          <p:cNvPicPr preferRelativeResize="0"/>
          <p:nvPr/>
        </p:nvPicPr>
        <p:blipFill rotWithShape="1">
          <a:blip r:embed="rId7">
            <a:alphaModFix/>
          </a:blip>
          <a:srcRect b="0" l="0" r="0" t="0"/>
          <a:stretch/>
        </p:blipFill>
        <p:spPr>
          <a:xfrm>
            <a:off x="8826758" y="7447467"/>
            <a:ext cx="182867" cy="117665"/>
          </a:xfrm>
          <a:prstGeom prst="rect">
            <a:avLst/>
          </a:prstGeom>
          <a:noFill/>
          <a:ln>
            <a:noFill/>
          </a:ln>
        </p:spPr>
      </p:pic>
      <p:pic>
        <p:nvPicPr>
          <p:cNvPr id="83" name="Google Shape;83;p3">
            <a:hlinkClick r:id="rId8"/>
          </p:cNvPr>
          <p:cNvPicPr preferRelativeResize="0"/>
          <p:nvPr/>
        </p:nvPicPr>
        <p:blipFill rotWithShape="1">
          <a:blip r:embed="rId9">
            <a:alphaModFix/>
          </a:blip>
          <a:srcRect b="0" l="0" r="0" t="0"/>
          <a:stretch/>
        </p:blipFill>
        <p:spPr>
          <a:xfrm>
            <a:off x="9439832" y="7435201"/>
            <a:ext cx="66370" cy="142201"/>
          </a:xfrm>
          <a:prstGeom prst="rect">
            <a:avLst/>
          </a:prstGeom>
          <a:noFill/>
          <a:ln>
            <a:noFill/>
          </a:ln>
        </p:spPr>
      </p:pic>
      <p:sp>
        <p:nvSpPr>
          <p:cNvPr id="84" name="Google Shape;84;p3"/>
          <p:cNvSpPr/>
          <p:nvPr/>
        </p:nvSpPr>
        <p:spPr>
          <a:xfrm>
            <a:off x="0" y="800425"/>
            <a:ext cx="6793382" cy="6502400"/>
          </a:xfrm>
          <a:custGeom>
            <a:rect b="b" l="l" r="r" t="t"/>
            <a:pathLst>
              <a:path extrusionOk="0" h="6502400" w="7076440">
                <a:moveTo>
                  <a:pt x="0" y="0"/>
                </a:moveTo>
                <a:lnTo>
                  <a:pt x="7075868" y="0"/>
                </a:lnTo>
                <a:lnTo>
                  <a:pt x="7075868" y="6502399"/>
                </a:lnTo>
                <a:lnTo>
                  <a:pt x="0" y="6502399"/>
                </a:lnTo>
                <a:lnTo>
                  <a:pt x="0" y="0"/>
                </a:lnTo>
                <a:close/>
              </a:path>
            </a:pathLst>
          </a:custGeom>
          <a:solidFill>
            <a:srgbClr val="141B5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5" name="Google Shape;85;p3"/>
          <p:cNvSpPr/>
          <p:nvPr/>
        </p:nvSpPr>
        <p:spPr>
          <a:xfrm>
            <a:off x="0" y="925483"/>
            <a:ext cx="6651264" cy="6279533"/>
          </a:xfrm>
          <a:custGeom>
            <a:rect b="b" l="l" r="r" t="t"/>
            <a:pathLst>
              <a:path extrusionOk="0" h="6096634" w="6769734">
                <a:moveTo>
                  <a:pt x="6769201" y="0"/>
                </a:moveTo>
                <a:lnTo>
                  <a:pt x="0" y="0"/>
                </a:lnTo>
                <a:lnTo>
                  <a:pt x="0" y="6096596"/>
                </a:lnTo>
                <a:lnTo>
                  <a:pt x="6769201" y="6096596"/>
                </a:lnTo>
                <a:lnTo>
                  <a:pt x="6769201" y="0"/>
                </a:lnTo>
                <a:close/>
              </a:path>
            </a:pathLst>
          </a:custGeom>
          <a:solidFill>
            <a:srgbClr val="F5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6" name="Google Shape;86;p3"/>
          <p:cNvSpPr txBox="1"/>
          <p:nvPr>
            <p:ph type="title"/>
          </p:nvPr>
        </p:nvSpPr>
        <p:spPr>
          <a:xfrm>
            <a:off x="107475" y="955500"/>
            <a:ext cx="2775300" cy="305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latin typeface="DM Serif Display"/>
                <a:ea typeface="DM Serif Display"/>
                <a:cs typeface="DM Serif Display"/>
                <a:sym typeface="DM Serif Display"/>
              </a:rPr>
              <a:t>GETTING STARTED</a:t>
            </a:r>
            <a:endParaRPr>
              <a:latin typeface="DM Serif Display"/>
              <a:ea typeface="DM Serif Display"/>
              <a:cs typeface="DM Serif Display"/>
              <a:sym typeface="DM Serif Display"/>
            </a:endParaRPr>
          </a:p>
        </p:txBody>
      </p:sp>
      <p:sp>
        <p:nvSpPr>
          <p:cNvPr id="87" name="Google Shape;87;p3"/>
          <p:cNvSpPr txBox="1"/>
          <p:nvPr/>
        </p:nvSpPr>
        <p:spPr>
          <a:xfrm>
            <a:off x="242525" y="1168475"/>
            <a:ext cx="6408900" cy="6064800"/>
          </a:xfrm>
          <a:prstGeom prst="rect">
            <a:avLst/>
          </a:prstGeom>
          <a:noFill/>
          <a:ln>
            <a:noFill/>
          </a:ln>
        </p:spPr>
        <p:txBody>
          <a:bodyPr anchorCtr="0" anchor="t" bIns="0" lIns="0" spcFirstLastPara="1" rIns="0" wrap="square" tIns="22225">
            <a:spAutoFit/>
          </a:bodyPr>
          <a:lstStyle/>
          <a:p>
            <a:pPr indent="0" lvl="0" marL="12700" rtl="0" algn="l">
              <a:lnSpc>
                <a:spcPct val="100000"/>
              </a:lnSpc>
              <a:spcBef>
                <a:spcPts val="0"/>
              </a:spcBef>
              <a:spcAft>
                <a:spcPts val="0"/>
              </a:spcAft>
              <a:buNone/>
            </a:pPr>
            <a:r>
              <a:rPr b="1" lang="en-US" sz="1300">
                <a:solidFill>
                  <a:srgbClr val="141B53"/>
                </a:solidFill>
                <a:latin typeface="DM Serif Display"/>
                <a:ea typeface="DM Serif Display"/>
                <a:cs typeface="DM Serif Display"/>
                <a:sym typeface="DM Serif Display"/>
              </a:rPr>
              <a:t>Step 1: Find a Real Estate Agent</a:t>
            </a:r>
            <a:endParaRPr b="1" sz="1300">
              <a:latin typeface="DM Serif Display"/>
              <a:ea typeface="DM Serif Display"/>
              <a:cs typeface="DM Serif Display"/>
              <a:sym typeface="DM Serif Display"/>
            </a:endParaRPr>
          </a:p>
          <a:p>
            <a:pPr indent="-203200" lvl="0" marL="241300" rtl="0" algn="l">
              <a:lnSpc>
                <a:spcPct val="100000"/>
              </a:lnSpc>
              <a:spcBef>
                <a:spcPts val="605"/>
              </a:spcBef>
              <a:spcAft>
                <a:spcPts val="0"/>
              </a:spcAft>
              <a:buClr>
                <a:srgbClr val="141B53"/>
              </a:buClr>
              <a:buSzPts val="1300"/>
              <a:buFont typeface="DM Serif Display"/>
              <a:buChar char="•"/>
            </a:pPr>
            <a:r>
              <a:rPr lang="en-US" sz="1300">
                <a:solidFill>
                  <a:srgbClr val="141B53"/>
                </a:solidFill>
                <a:latin typeface="DM Serif Display"/>
                <a:ea typeface="DM Serif Display"/>
                <a:cs typeface="DM Serif Display"/>
                <a:sym typeface="DM Serif Display"/>
              </a:rPr>
              <a:t>Interview several agents to see if their personality and expertise matches your </a:t>
            </a:r>
            <a:r>
              <a:rPr lang="en-US" sz="1300">
                <a:solidFill>
                  <a:srgbClr val="141B53"/>
                </a:solidFill>
                <a:latin typeface="DM Serif Display"/>
                <a:ea typeface="DM Serif Display"/>
                <a:cs typeface="DM Serif Display"/>
                <a:sym typeface="DM Serif Display"/>
              </a:rPr>
              <a:t>needs and wants</a:t>
            </a:r>
            <a:endParaRPr sz="1300">
              <a:latin typeface="DM Serif Display"/>
              <a:ea typeface="DM Serif Display"/>
              <a:cs typeface="DM Serif Display"/>
              <a:sym typeface="DM Serif Display"/>
            </a:endParaRPr>
          </a:p>
          <a:p>
            <a:pPr indent="-203200" lvl="0" marL="241300" rtl="0" algn="l">
              <a:lnSpc>
                <a:spcPct val="100000"/>
              </a:lnSpc>
              <a:spcBef>
                <a:spcPts val="1540"/>
              </a:spcBef>
              <a:spcAft>
                <a:spcPts val="0"/>
              </a:spcAft>
              <a:buClr>
                <a:srgbClr val="141B53"/>
              </a:buClr>
              <a:buSzPts val="1300"/>
              <a:buFont typeface="DM Serif Display"/>
              <a:buChar char="•"/>
            </a:pPr>
            <a:r>
              <a:rPr lang="en-US" sz="1300">
                <a:solidFill>
                  <a:srgbClr val="141B53"/>
                </a:solidFill>
                <a:latin typeface="DM Serif Display"/>
                <a:ea typeface="DM Serif Display"/>
                <a:cs typeface="DM Serif Display"/>
                <a:sym typeface="DM Serif Display"/>
              </a:rPr>
              <a:t>Great real estate agents have these qualifications:</a:t>
            </a:r>
            <a:endParaRPr sz="1300">
              <a:latin typeface="DM Serif Display"/>
              <a:ea typeface="DM Serif Display"/>
              <a:cs typeface="DM Serif Display"/>
              <a:sym typeface="DM Serif Display"/>
            </a:endParaRPr>
          </a:p>
          <a:p>
            <a:pPr indent="-203835" lvl="1" marL="480694" rtl="0" algn="l">
              <a:lnSpc>
                <a:spcPct val="100000"/>
              </a:lnSpc>
              <a:spcBef>
                <a:spcPts val="60"/>
              </a:spcBef>
              <a:spcAft>
                <a:spcPts val="0"/>
              </a:spcAft>
              <a:buClr>
                <a:srgbClr val="141B53"/>
              </a:buClr>
              <a:buSzPts val="1300"/>
              <a:buFont typeface="DM Serif Display"/>
              <a:buChar char="•"/>
            </a:pPr>
            <a:r>
              <a:rPr lang="en-US" sz="1300">
                <a:solidFill>
                  <a:srgbClr val="141B53"/>
                </a:solidFill>
                <a:latin typeface="DM Serif Display"/>
                <a:ea typeface="DM Serif Display"/>
                <a:cs typeface="DM Serif Display"/>
                <a:sym typeface="DM Serif Display"/>
              </a:rPr>
              <a:t>Local market knowledge.</a:t>
            </a:r>
            <a:endParaRPr sz="1300">
              <a:latin typeface="DM Serif Display"/>
              <a:ea typeface="DM Serif Display"/>
              <a:cs typeface="DM Serif Display"/>
              <a:sym typeface="DM Serif Display"/>
            </a:endParaRPr>
          </a:p>
          <a:p>
            <a:pPr indent="-203835" lvl="1" marL="480694" rtl="0" algn="l">
              <a:lnSpc>
                <a:spcPct val="100000"/>
              </a:lnSpc>
              <a:spcBef>
                <a:spcPts val="60"/>
              </a:spcBef>
              <a:spcAft>
                <a:spcPts val="0"/>
              </a:spcAft>
              <a:buClr>
                <a:srgbClr val="141B53"/>
              </a:buClr>
              <a:buSzPts val="1300"/>
              <a:buFont typeface="DM Serif Display"/>
              <a:buChar char="•"/>
            </a:pPr>
            <a:r>
              <a:rPr lang="en-US" sz="1300">
                <a:solidFill>
                  <a:srgbClr val="141B53"/>
                </a:solidFill>
                <a:latin typeface="DM Serif Display"/>
                <a:ea typeface="DM Serif Display"/>
                <a:cs typeface="DM Serif Display"/>
                <a:sym typeface="DM Serif Display"/>
              </a:rPr>
              <a:t>Great reviews and testimonials.</a:t>
            </a:r>
            <a:endParaRPr sz="1300">
              <a:latin typeface="DM Serif Display"/>
              <a:ea typeface="DM Serif Display"/>
              <a:cs typeface="DM Serif Display"/>
              <a:sym typeface="DM Serif Display"/>
            </a:endParaRPr>
          </a:p>
          <a:p>
            <a:pPr indent="-203834" lvl="1" marL="480694" rtl="0" algn="l">
              <a:lnSpc>
                <a:spcPct val="100000"/>
              </a:lnSpc>
              <a:spcBef>
                <a:spcPts val="60"/>
              </a:spcBef>
              <a:spcAft>
                <a:spcPts val="0"/>
              </a:spcAft>
              <a:buClr>
                <a:srgbClr val="141B53"/>
              </a:buClr>
              <a:buSzPts val="1300"/>
              <a:buFont typeface="DM Serif Display"/>
              <a:buChar char="•"/>
            </a:pPr>
            <a:r>
              <a:rPr lang="en-US" sz="1300">
                <a:solidFill>
                  <a:srgbClr val="141B53"/>
                </a:solidFill>
                <a:latin typeface="DM Serif Display"/>
                <a:ea typeface="DM Serif Display"/>
                <a:cs typeface="DM Serif Display"/>
                <a:sym typeface="DM Serif Display"/>
              </a:rPr>
              <a:t>Financial Knowledge.</a:t>
            </a:r>
            <a:endParaRPr sz="1300">
              <a:latin typeface="DM Serif Display"/>
              <a:ea typeface="DM Serif Display"/>
              <a:cs typeface="DM Serif Display"/>
              <a:sym typeface="DM Serif Display"/>
            </a:endParaRPr>
          </a:p>
          <a:p>
            <a:pPr indent="-203835" lvl="1" marL="480694" rtl="0" algn="l">
              <a:lnSpc>
                <a:spcPct val="100000"/>
              </a:lnSpc>
              <a:spcBef>
                <a:spcPts val="60"/>
              </a:spcBef>
              <a:spcAft>
                <a:spcPts val="0"/>
              </a:spcAft>
              <a:buClr>
                <a:srgbClr val="141B53"/>
              </a:buClr>
              <a:buSzPts val="1300"/>
              <a:buFont typeface="DM Serif Display"/>
              <a:buChar char="•"/>
            </a:pPr>
            <a:r>
              <a:rPr lang="en-US" sz="1300">
                <a:solidFill>
                  <a:srgbClr val="141B53"/>
                </a:solidFill>
                <a:latin typeface="DM Serif Display"/>
                <a:ea typeface="DM Serif Display"/>
                <a:cs typeface="DM Serif Display"/>
                <a:sym typeface="DM Serif Display"/>
              </a:rPr>
              <a:t>Avoid "hobby agents" - find an experienced agent who works full time!</a:t>
            </a:r>
            <a:endParaRPr sz="1300">
              <a:latin typeface="DM Serif Display"/>
              <a:ea typeface="DM Serif Display"/>
              <a:cs typeface="DM Serif Display"/>
              <a:sym typeface="DM Serif Display"/>
            </a:endParaRPr>
          </a:p>
          <a:p>
            <a:pPr indent="-203834" lvl="1" marL="480694" rtl="0" algn="l">
              <a:lnSpc>
                <a:spcPct val="100000"/>
              </a:lnSpc>
              <a:spcBef>
                <a:spcPts val="60"/>
              </a:spcBef>
              <a:spcAft>
                <a:spcPts val="0"/>
              </a:spcAft>
              <a:buClr>
                <a:srgbClr val="141B53"/>
              </a:buClr>
              <a:buSzPts val="1300"/>
              <a:buFont typeface="DM Serif Display"/>
              <a:buChar char="•"/>
            </a:pPr>
            <a:r>
              <a:rPr lang="en-US" sz="1300">
                <a:solidFill>
                  <a:srgbClr val="141B53"/>
                </a:solidFill>
                <a:latin typeface="DM Serif Display"/>
                <a:ea typeface="DM Serif Display"/>
                <a:cs typeface="DM Serif Display"/>
                <a:sym typeface="DM Serif Display"/>
              </a:rPr>
              <a:t>Great agents are punctual and communicative</a:t>
            </a:r>
            <a:endParaRPr sz="1300">
              <a:solidFill>
                <a:srgbClr val="141B53"/>
              </a:solidFill>
              <a:latin typeface="DM Serif Display"/>
              <a:ea typeface="DM Serif Display"/>
              <a:cs typeface="DM Serif Display"/>
              <a:sym typeface="DM Serif Display"/>
            </a:endParaRPr>
          </a:p>
          <a:p>
            <a:pPr indent="-311150" lvl="1" marL="914400" rtl="0" algn="l">
              <a:spcBef>
                <a:spcPts val="0"/>
              </a:spcBef>
              <a:spcAft>
                <a:spcPts val="0"/>
              </a:spcAft>
              <a:buClr>
                <a:srgbClr val="141B53"/>
              </a:buClr>
              <a:buSzPts val="1300"/>
              <a:buFont typeface="DM Serif Display"/>
              <a:buChar char="•"/>
            </a:pPr>
            <a:r>
              <a:rPr lang="en-US" sz="1300">
                <a:solidFill>
                  <a:srgbClr val="141B53"/>
                </a:solidFill>
                <a:latin typeface="DM Serif Display"/>
                <a:ea typeface="DM Serif Display"/>
                <a:cs typeface="DM Serif Display"/>
                <a:sym typeface="DM Serif Display"/>
              </a:rPr>
              <a:t>Did your agent show up on time &amp; prepared?</a:t>
            </a:r>
            <a:endParaRPr sz="1300">
              <a:solidFill>
                <a:schemeClr val="dk1"/>
              </a:solidFill>
              <a:latin typeface="DM Serif Display"/>
              <a:ea typeface="DM Serif Display"/>
              <a:cs typeface="DM Serif Display"/>
              <a:sym typeface="DM Serif Display"/>
            </a:endParaRPr>
          </a:p>
          <a:p>
            <a:pPr indent="-311150" lvl="1" marL="914400" rtl="0" algn="l">
              <a:spcBef>
                <a:spcPts val="40"/>
              </a:spcBef>
              <a:spcAft>
                <a:spcPts val="0"/>
              </a:spcAft>
              <a:buClr>
                <a:srgbClr val="141B53"/>
              </a:buClr>
              <a:buSzPts val="1300"/>
              <a:buFont typeface="DM Serif Display"/>
              <a:buChar char="•"/>
            </a:pPr>
            <a:r>
              <a:rPr lang="en-US" sz="1300">
                <a:solidFill>
                  <a:srgbClr val="141B53"/>
                </a:solidFill>
                <a:latin typeface="DM Serif Display"/>
                <a:ea typeface="DM Serif Display"/>
                <a:cs typeface="DM Serif Display"/>
                <a:sym typeface="DM Serif Display"/>
              </a:rPr>
              <a:t>Do they communicate in a way that you understand and that you feel comfortable with?</a:t>
            </a:r>
            <a:endParaRPr sz="1300">
              <a:solidFill>
                <a:srgbClr val="141B53"/>
              </a:solidFill>
              <a:latin typeface="DM Serif Display"/>
              <a:ea typeface="DM Serif Display"/>
              <a:cs typeface="DM Serif Display"/>
              <a:sym typeface="DM Serif Display"/>
            </a:endParaRPr>
          </a:p>
          <a:p>
            <a:pPr indent="-311150" lvl="1" marL="914400" rtl="0" algn="l">
              <a:spcBef>
                <a:spcPts val="0"/>
              </a:spcBef>
              <a:spcAft>
                <a:spcPts val="0"/>
              </a:spcAft>
              <a:buClr>
                <a:srgbClr val="141B53"/>
              </a:buClr>
              <a:buSzPts val="1300"/>
              <a:buFont typeface="DM Serif Display"/>
              <a:buChar char="•"/>
            </a:pPr>
            <a:r>
              <a:rPr lang="en-US" sz="1300">
                <a:solidFill>
                  <a:srgbClr val="141B53"/>
                </a:solidFill>
                <a:latin typeface="DM Serif Display"/>
                <a:ea typeface="DM Serif Display"/>
                <a:cs typeface="DM Serif Display"/>
                <a:sym typeface="DM Serif Display"/>
              </a:rPr>
              <a:t>Does your agent have network connections? Great agents work with other agents on a regular basis?</a:t>
            </a:r>
            <a:endParaRPr sz="1300">
              <a:solidFill>
                <a:schemeClr val="dk1"/>
              </a:solidFill>
              <a:latin typeface="DM Serif Display"/>
              <a:ea typeface="DM Serif Display"/>
              <a:cs typeface="DM Serif Display"/>
              <a:sym typeface="DM Serif Display"/>
            </a:endParaRPr>
          </a:p>
          <a:p>
            <a:pPr indent="-311150" lvl="1" marL="914400" rtl="0" algn="l">
              <a:spcBef>
                <a:spcPts val="1540"/>
              </a:spcBef>
              <a:spcAft>
                <a:spcPts val="0"/>
              </a:spcAft>
              <a:buClr>
                <a:srgbClr val="141B53"/>
              </a:buClr>
              <a:buSzPts val="1300"/>
              <a:buFont typeface="DM Serif Display"/>
              <a:buChar char="•"/>
            </a:pPr>
            <a:r>
              <a:rPr lang="en-US" sz="1300">
                <a:solidFill>
                  <a:srgbClr val="141B53"/>
                </a:solidFill>
                <a:latin typeface="DM Serif Display"/>
                <a:ea typeface="DM Serif Display"/>
                <a:cs typeface="DM Serif Display"/>
                <a:sym typeface="DM Serif Display"/>
              </a:rPr>
              <a:t>Ask about their marketing processes: How are they marketing other properties?</a:t>
            </a:r>
            <a:endParaRPr sz="1300">
              <a:solidFill>
                <a:schemeClr val="dk1"/>
              </a:solidFill>
              <a:latin typeface="DM Serif Display"/>
              <a:ea typeface="DM Serif Display"/>
              <a:cs typeface="DM Serif Display"/>
              <a:sym typeface="DM Serif Display"/>
            </a:endParaRPr>
          </a:p>
          <a:p>
            <a:pPr indent="-311150" lvl="1" marL="914400" rtl="0" algn="l">
              <a:spcBef>
                <a:spcPts val="60"/>
              </a:spcBef>
              <a:spcAft>
                <a:spcPts val="0"/>
              </a:spcAft>
              <a:buClr>
                <a:srgbClr val="141B53"/>
              </a:buClr>
              <a:buSzPts val="1300"/>
              <a:buFont typeface="DM Serif Display"/>
              <a:buChar char="•"/>
            </a:pPr>
            <a:r>
              <a:rPr lang="en-US" sz="1300">
                <a:solidFill>
                  <a:srgbClr val="141B53"/>
                </a:solidFill>
                <a:latin typeface="DM Serif Display"/>
                <a:ea typeface="DM Serif Display"/>
                <a:cs typeface="DM Serif Display"/>
                <a:sym typeface="DM Serif Display"/>
              </a:rPr>
              <a:t>Are they utilizing social media?</a:t>
            </a:r>
            <a:endParaRPr sz="1300">
              <a:solidFill>
                <a:schemeClr val="dk1"/>
              </a:solidFill>
              <a:latin typeface="DM Serif Display"/>
              <a:ea typeface="DM Serif Display"/>
              <a:cs typeface="DM Serif Display"/>
              <a:sym typeface="DM Serif Display"/>
            </a:endParaRPr>
          </a:p>
          <a:p>
            <a:pPr indent="-311150" lvl="0" marL="457200" rtl="0" algn="l">
              <a:spcBef>
                <a:spcPts val="0"/>
              </a:spcBef>
              <a:spcAft>
                <a:spcPts val="0"/>
              </a:spcAft>
              <a:buClr>
                <a:srgbClr val="141B53"/>
              </a:buClr>
              <a:buSzPts val="1300"/>
              <a:buFont typeface="DM Serif Display"/>
              <a:buChar char="•"/>
            </a:pPr>
            <a:r>
              <a:rPr lang="en-US" sz="1300">
                <a:solidFill>
                  <a:srgbClr val="141B53"/>
                </a:solidFill>
                <a:latin typeface="DM Serif Display"/>
                <a:ea typeface="DM Serif Display"/>
                <a:cs typeface="DM Serif Display"/>
                <a:sym typeface="DM Serif Display"/>
              </a:rPr>
              <a:t>Do they have marketing plans for their listings?</a:t>
            </a:r>
            <a:endParaRPr sz="1300">
              <a:solidFill>
                <a:schemeClr val="dk1"/>
              </a:solidFill>
              <a:latin typeface="DM Serif Display"/>
              <a:ea typeface="DM Serif Display"/>
              <a:cs typeface="DM Serif Display"/>
              <a:sym typeface="DM Serif Display"/>
            </a:endParaRPr>
          </a:p>
          <a:p>
            <a:pPr indent="-311150" lvl="0" marL="457200" marR="222884" rtl="0" algn="l">
              <a:lnSpc>
                <a:spcPct val="102400"/>
              </a:lnSpc>
              <a:spcBef>
                <a:spcPts val="5"/>
              </a:spcBef>
              <a:spcAft>
                <a:spcPts val="0"/>
              </a:spcAft>
              <a:buClr>
                <a:srgbClr val="141B53"/>
              </a:buClr>
              <a:buSzPts val="1300"/>
              <a:buFont typeface="DM Serif Display"/>
              <a:buChar char="•"/>
            </a:pPr>
            <a:r>
              <a:rPr lang="en-US" sz="1300">
                <a:solidFill>
                  <a:srgbClr val="141B53"/>
                </a:solidFill>
                <a:latin typeface="DM Serif Display"/>
                <a:ea typeface="DM Serif Display"/>
                <a:cs typeface="DM Serif Display"/>
                <a:sym typeface="DM Serif Display"/>
              </a:rPr>
              <a:t>Create a list of 10 things you LOVE about your home, and share this with your agent.</a:t>
            </a:r>
            <a:endParaRPr sz="1300">
              <a:solidFill>
                <a:schemeClr val="dk1"/>
              </a:solidFill>
              <a:latin typeface="DM Serif Display"/>
              <a:ea typeface="DM Serif Display"/>
              <a:cs typeface="DM Serif Display"/>
              <a:sym typeface="DM Serif Display"/>
            </a:endParaRPr>
          </a:p>
          <a:p>
            <a:pPr indent="0" lvl="0" marL="0" rtl="0" algn="l">
              <a:spcBef>
                <a:spcPts val="65"/>
              </a:spcBef>
              <a:spcAft>
                <a:spcPts val="0"/>
              </a:spcAft>
              <a:buClr>
                <a:srgbClr val="141B53"/>
              </a:buClr>
              <a:buSzPts val="950"/>
              <a:buFont typeface="Calibri"/>
              <a:buNone/>
            </a:pPr>
            <a:r>
              <a:t/>
            </a:r>
            <a:endParaRPr sz="1300">
              <a:solidFill>
                <a:schemeClr val="dk1"/>
              </a:solidFill>
              <a:latin typeface="DM Serif Display"/>
              <a:ea typeface="DM Serif Display"/>
              <a:cs typeface="DM Serif Display"/>
              <a:sym typeface="DM Serif Display"/>
            </a:endParaRPr>
          </a:p>
          <a:p>
            <a:pPr indent="0" lvl="0" marL="12700" rtl="0" algn="l">
              <a:spcBef>
                <a:spcPts val="5"/>
              </a:spcBef>
              <a:spcAft>
                <a:spcPts val="0"/>
              </a:spcAft>
              <a:buClr>
                <a:schemeClr val="dk1"/>
              </a:buClr>
              <a:buFont typeface="Arial"/>
              <a:buNone/>
            </a:pPr>
            <a:r>
              <a:rPr b="1" lang="en-US" sz="1300">
                <a:solidFill>
                  <a:srgbClr val="141B53"/>
                </a:solidFill>
                <a:latin typeface="DM Serif Display"/>
                <a:ea typeface="DM Serif Display"/>
                <a:cs typeface="DM Serif Display"/>
                <a:sym typeface="DM Serif Display"/>
              </a:rPr>
              <a:t>Step 2: Plan Your Timeline</a:t>
            </a:r>
            <a:endParaRPr b="1" sz="1300">
              <a:solidFill>
                <a:schemeClr val="dk1"/>
              </a:solidFill>
              <a:latin typeface="DM Serif Display"/>
              <a:ea typeface="DM Serif Display"/>
              <a:cs typeface="DM Serif Display"/>
              <a:sym typeface="DM Serif Display"/>
            </a:endParaRPr>
          </a:p>
          <a:p>
            <a:pPr indent="-311150" lvl="0" marL="457200" marR="154305" rtl="0" algn="l">
              <a:lnSpc>
                <a:spcPct val="102400"/>
              </a:lnSpc>
              <a:spcBef>
                <a:spcPts val="570"/>
              </a:spcBef>
              <a:spcAft>
                <a:spcPts val="0"/>
              </a:spcAft>
              <a:buClr>
                <a:srgbClr val="141B53"/>
              </a:buClr>
              <a:buSzPts val="1300"/>
              <a:buFont typeface="DM Serif Display"/>
              <a:buChar char="•"/>
            </a:pPr>
            <a:r>
              <a:rPr lang="en-US" sz="1300">
                <a:solidFill>
                  <a:srgbClr val="141B53"/>
                </a:solidFill>
                <a:latin typeface="DM Serif Display"/>
                <a:ea typeface="DM Serif Display"/>
                <a:cs typeface="DM Serif Display"/>
                <a:sym typeface="DM Serif Display"/>
              </a:rPr>
              <a:t>Determine when would be the best time to put your house on the market with your agent.</a:t>
            </a:r>
            <a:endParaRPr sz="1300">
              <a:solidFill>
                <a:schemeClr val="dk1"/>
              </a:solidFill>
              <a:latin typeface="DM Serif Display"/>
              <a:ea typeface="DM Serif Display"/>
              <a:cs typeface="DM Serif Display"/>
              <a:sym typeface="DM Serif Display"/>
            </a:endParaRPr>
          </a:p>
          <a:p>
            <a:pPr indent="-311150" lvl="0" marL="457200" rtl="0" algn="l">
              <a:spcBef>
                <a:spcPts val="65"/>
              </a:spcBef>
              <a:spcAft>
                <a:spcPts val="0"/>
              </a:spcAft>
              <a:buClr>
                <a:srgbClr val="141B53"/>
              </a:buClr>
              <a:buSzPts val="1300"/>
              <a:buFont typeface="DM Serif Display"/>
              <a:buChar char="•"/>
            </a:pPr>
            <a:r>
              <a:rPr lang="en-US" sz="1300">
                <a:solidFill>
                  <a:srgbClr val="141B53"/>
                </a:solidFill>
                <a:latin typeface="DM Serif Display"/>
                <a:ea typeface="DM Serif Display"/>
                <a:cs typeface="DM Serif Display"/>
                <a:sym typeface="DM Serif Display"/>
              </a:rPr>
              <a:t>Meet with an agent to discuss the best listing strategy based on the local market.</a:t>
            </a:r>
            <a:endParaRPr sz="1300">
              <a:solidFill>
                <a:schemeClr val="dk1"/>
              </a:solidFill>
              <a:latin typeface="DM Serif Display"/>
              <a:ea typeface="DM Serif Display"/>
              <a:cs typeface="DM Serif Display"/>
              <a:sym typeface="DM Serif Display"/>
            </a:endParaRPr>
          </a:p>
          <a:p>
            <a:pPr indent="-311150" lvl="0" marL="457200" marR="379730" rtl="0" algn="l">
              <a:lnSpc>
                <a:spcPct val="102400"/>
              </a:lnSpc>
              <a:spcBef>
                <a:spcPts val="5"/>
              </a:spcBef>
              <a:spcAft>
                <a:spcPts val="0"/>
              </a:spcAft>
              <a:buClr>
                <a:srgbClr val="141B53"/>
              </a:buClr>
              <a:buSzPts val="1300"/>
              <a:buFont typeface="DM Serif Display"/>
              <a:buChar char="•"/>
            </a:pPr>
            <a:r>
              <a:rPr lang="en-US" sz="1300">
                <a:solidFill>
                  <a:srgbClr val="141B53"/>
                </a:solidFill>
                <a:latin typeface="DM Serif Display"/>
                <a:ea typeface="DM Serif Display"/>
                <a:cs typeface="DM Serif Display"/>
                <a:sym typeface="DM Serif Display"/>
              </a:rPr>
              <a:t>Have an idea of where you'd like to move before you put your home on the market.</a:t>
            </a:r>
            <a:endParaRPr sz="1300">
              <a:solidFill>
                <a:srgbClr val="141B53"/>
              </a:solidFill>
              <a:latin typeface="DM Serif Display"/>
              <a:ea typeface="DM Serif Display"/>
              <a:cs typeface="DM Serif Display"/>
              <a:sym typeface="DM Serif Display"/>
            </a:endParaRPr>
          </a:p>
        </p:txBody>
      </p:sp>
      <p:sp>
        <p:nvSpPr>
          <p:cNvPr id="88" name="Google Shape;88;p3"/>
          <p:cNvSpPr/>
          <p:nvPr/>
        </p:nvSpPr>
        <p:spPr>
          <a:xfrm>
            <a:off x="9239975" y="0"/>
            <a:ext cx="9525" cy="527050"/>
          </a:xfrm>
          <a:custGeom>
            <a:rect b="b" l="l" r="r" t="t"/>
            <a:pathLst>
              <a:path extrusionOk="0" h="527050" w="9525">
                <a:moveTo>
                  <a:pt x="0" y="526703"/>
                </a:moveTo>
                <a:lnTo>
                  <a:pt x="9525" y="526703"/>
                </a:lnTo>
                <a:lnTo>
                  <a:pt x="9525" y="0"/>
                </a:lnTo>
                <a:lnTo>
                  <a:pt x="0" y="0"/>
                </a:lnTo>
                <a:lnTo>
                  <a:pt x="0" y="526703"/>
                </a:lnTo>
                <a:close/>
              </a:path>
            </a:pathLst>
          </a:custGeom>
          <a:solidFill>
            <a:srgbClr val="141B5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9" name="Google Shape;89;p3"/>
          <p:cNvSpPr txBox="1"/>
          <p:nvPr/>
        </p:nvSpPr>
        <p:spPr>
          <a:xfrm>
            <a:off x="9429017" y="353625"/>
            <a:ext cx="9600" cy="182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100">
                <a:solidFill>
                  <a:srgbClr val="141B53"/>
                </a:solidFill>
                <a:latin typeface="DM Serif Display"/>
                <a:ea typeface="DM Serif Display"/>
                <a:cs typeface="DM Serif Display"/>
                <a:sym typeface="DM Serif Display"/>
              </a:rPr>
              <a:t>3</a:t>
            </a:r>
            <a:endParaRPr sz="1100">
              <a:latin typeface="DM Serif Display"/>
              <a:ea typeface="DM Serif Display"/>
              <a:cs typeface="DM Serif Display"/>
              <a:sym typeface="DM Serif Display"/>
            </a:endParaRPr>
          </a:p>
        </p:txBody>
      </p:sp>
      <p:sp>
        <p:nvSpPr>
          <p:cNvPr id="90" name="Google Shape;90;p3"/>
          <p:cNvSpPr txBox="1"/>
          <p:nvPr/>
        </p:nvSpPr>
        <p:spPr>
          <a:xfrm>
            <a:off x="566117" y="7443813"/>
            <a:ext cx="940500" cy="151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900">
                <a:solidFill>
                  <a:srgbClr val="141B53"/>
                </a:solidFill>
                <a:latin typeface="DM Serif Display"/>
                <a:ea typeface="DM Serif Display"/>
                <a:cs typeface="DM Serif Display"/>
                <a:sym typeface="DM Serif Display"/>
              </a:rPr>
              <a:t>8 1 6 - 6 5 1 - 1 9 4 3 </a:t>
            </a:r>
            <a:endParaRPr sz="900">
              <a:solidFill>
                <a:srgbClr val="141B53"/>
              </a:solidFill>
              <a:latin typeface="DM Serif Display"/>
              <a:ea typeface="DM Serif Display"/>
              <a:cs typeface="DM Serif Display"/>
              <a:sym typeface="DM Serif Display"/>
            </a:endParaRPr>
          </a:p>
        </p:txBody>
      </p:sp>
      <p:pic>
        <p:nvPicPr>
          <p:cNvPr id="91" name="Google Shape;91;p3">
            <a:hlinkClick r:id="rId10"/>
          </p:cNvPr>
          <p:cNvPicPr preferRelativeResize="0"/>
          <p:nvPr/>
        </p:nvPicPr>
        <p:blipFill rotWithShape="1">
          <a:blip r:embed="rId11">
            <a:alphaModFix/>
          </a:blip>
          <a:srcRect b="0" l="0" r="0" t="0"/>
          <a:stretch/>
        </p:blipFill>
        <p:spPr>
          <a:xfrm>
            <a:off x="2267795" y="7433228"/>
            <a:ext cx="142214" cy="146151"/>
          </a:xfrm>
          <a:prstGeom prst="rect">
            <a:avLst/>
          </a:prstGeom>
          <a:noFill/>
          <a:ln>
            <a:noFill/>
          </a:ln>
        </p:spPr>
      </p:pic>
      <p:pic>
        <p:nvPicPr>
          <p:cNvPr id="92" name="Google Shape;92;p3">
            <a:hlinkClick r:id="rId12"/>
          </p:cNvPr>
          <p:cNvPicPr preferRelativeResize="0"/>
          <p:nvPr/>
        </p:nvPicPr>
        <p:blipFill rotWithShape="1">
          <a:blip r:embed="rId13">
            <a:alphaModFix/>
          </a:blip>
          <a:srcRect b="0" l="0" r="0" t="0"/>
          <a:stretch/>
        </p:blipFill>
        <p:spPr>
          <a:xfrm>
            <a:off x="1654417" y="7434101"/>
            <a:ext cx="142519" cy="144399"/>
          </a:xfrm>
          <a:prstGeom prst="rect">
            <a:avLst/>
          </a:prstGeom>
          <a:noFill/>
          <a:ln>
            <a:noFill/>
          </a:ln>
        </p:spPr>
      </p:pic>
      <p:pic>
        <p:nvPicPr>
          <p:cNvPr id="93" name="Google Shape;93;p3"/>
          <p:cNvPicPr preferRelativeResize="0"/>
          <p:nvPr/>
        </p:nvPicPr>
        <p:blipFill rotWithShape="1">
          <a:blip r:embed="rId14">
            <a:alphaModFix/>
          </a:blip>
          <a:srcRect b="0" l="0" r="0" t="0"/>
          <a:stretch/>
        </p:blipFill>
        <p:spPr>
          <a:xfrm>
            <a:off x="1940933" y="7447467"/>
            <a:ext cx="182867" cy="117665"/>
          </a:xfrm>
          <a:prstGeom prst="rect">
            <a:avLst/>
          </a:prstGeom>
          <a:noFill/>
          <a:ln>
            <a:noFill/>
          </a:ln>
        </p:spPr>
      </p:pic>
      <p:pic>
        <p:nvPicPr>
          <p:cNvPr id="94" name="Google Shape;94;p3">
            <a:hlinkClick r:id="rId15"/>
          </p:cNvPr>
          <p:cNvPicPr preferRelativeResize="0"/>
          <p:nvPr/>
        </p:nvPicPr>
        <p:blipFill rotWithShape="1">
          <a:blip r:embed="rId16">
            <a:alphaModFix/>
          </a:blip>
          <a:srcRect b="0" l="0" r="0" t="0"/>
          <a:stretch/>
        </p:blipFill>
        <p:spPr>
          <a:xfrm>
            <a:off x="2554007" y="7435201"/>
            <a:ext cx="66370" cy="142201"/>
          </a:xfrm>
          <a:prstGeom prst="rect">
            <a:avLst/>
          </a:prstGeom>
          <a:noFill/>
          <a:ln>
            <a:noFill/>
          </a:ln>
        </p:spPr>
      </p:pic>
      <p:pic>
        <p:nvPicPr>
          <p:cNvPr id="95" name="Google Shape;95;p3"/>
          <p:cNvPicPr preferRelativeResize="0"/>
          <p:nvPr/>
        </p:nvPicPr>
        <p:blipFill>
          <a:blip r:embed="rId17">
            <a:alphaModFix/>
          </a:blip>
          <a:stretch>
            <a:fillRect/>
          </a:stretch>
        </p:blipFill>
        <p:spPr>
          <a:xfrm>
            <a:off x="107475" y="-64927"/>
            <a:ext cx="1019200" cy="1019200"/>
          </a:xfrm>
          <a:prstGeom prst="rect">
            <a:avLst/>
          </a:prstGeom>
          <a:noFill/>
          <a:ln>
            <a:noFill/>
          </a:ln>
        </p:spPr>
      </p:pic>
      <p:sp>
        <p:nvSpPr>
          <p:cNvPr id="96" name="Google Shape;96;p3"/>
          <p:cNvSpPr txBox="1"/>
          <p:nvPr/>
        </p:nvSpPr>
        <p:spPr>
          <a:xfrm>
            <a:off x="6249500" y="279225"/>
            <a:ext cx="3000000" cy="330900"/>
          </a:xfrm>
          <a:prstGeom prst="rect">
            <a:avLst/>
          </a:prstGeom>
          <a:noFill/>
          <a:ln>
            <a:noFill/>
          </a:ln>
        </p:spPr>
        <p:txBody>
          <a:bodyPr anchorCtr="0" anchor="t" bIns="91425" lIns="91425" spcFirstLastPara="1" rIns="91425" wrap="square" tIns="91425">
            <a:spAutoFit/>
          </a:bodyPr>
          <a:lstStyle/>
          <a:p>
            <a:pPr indent="0" lvl="0" marL="12700" rtl="0" algn="l">
              <a:spcBef>
                <a:spcPts val="0"/>
              </a:spcBef>
              <a:spcAft>
                <a:spcPts val="0"/>
              </a:spcAft>
              <a:buNone/>
            </a:pPr>
            <a:r>
              <a:rPr b="1" lang="en-US" sz="950">
                <a:solidFill>
                  <a:srgbClr val="141B53"/>
                </a:solidFill>
                <a:latin typeface="DM Serif Display"/>
                <a:ea typeface="DM Serif Display"/>
                <a:cs typeface="DM Serif Display"/>
                <a:sym typeface="DM Serif Display"/>
              </a:rPr>
              <a:t>T H E  H O M E  S E L L I N G  S T R A T E G Y  G U I D E</a:t>
            </a:r>
            <a:endParaRPr b="1" sz="950">
              <a:solidFill>
                <a:schemeClr val="dk1"/>
              </a:solidFill>
              <a:latin typeface="DM Serif Display"/>
              <a:ea typeface="DM Serif Display"/>
              <a:cs typeface="DM Serif Display"/>
              <a:sym typeface="DM Serif Display"/>
            </a:endParaRPr>
          </a:p>
        </p:txBody>
      </p:sp>
      <p:pic>
        <p:nvPicPr>
          <p:cNvPr id="97" name="Google Shape;97;p3"/>
          <p:cNvPicPr preferRelativeResize="0"/>
          <p:nvPr/>
        </p:nvPicPr>
        <p:blipFill rotWithShape="1">
          <a:blip r:embed="rId18">
            <a:alphaModFix/>
          </a:blip>
          <a:srcRect b="0" l="0" r="0" t="0"/>
          <a:stretch/>
        </p:blipFill>
        <p:spPr>
          <a:xfrm>
            <a:off x="6864100" y="800425"/>
            <a:ext cx="2879975" cy="6502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1" name="Shape 101"/>
        <p:cNvGrpSpPr/>
        <p:nvPr/>
      </p:nvGrpSpPr>
      <p:grpSpPr>
        <a:xfrm>
          <a:off x="0" y="0"/>
          <a:ext cx="0" cy="0"/>
          <a:chOff x="0" y="0"/>
          <a:chExt cx="0" cy="0"/>
        </a:xfrm>
      </p:grpSpPr>
      <p:sp>
        <p:nvSpPr>
          <p:cNvPr id="102" name="Google Shape;102;p4"/>
          <p:cNvSpPr txBox="1"/>
          <p:nvPr/>
        </p:nvSpPr>
        <p:spPr>
          <a:xfrm>
            <a:off x="7451942" y="7262788"/>
            <a:ext cx="940435" cy="1320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700">
                <a:solidFill>
                  <a:srgbClr val="55BBEB"/>
                </a:solidFill>
                <a:latin typeface="Gill Sans"/>
                <a:ea typeface="Gill Sans"/>
                <a:cs typeface="Gill Sans"/>
                <a:sym typeface="Gill Sans"/>
              </a:rPr>
              <a:t>8 1 6 - 6 5 1 - 1 9 4 3 </a:t>
            </a:r>
            <a:endParaRPr sz="700">
              <a:latin typeface="Gill Sans"/>
              <a:ea typeface="Gill Sans"/>
              <a:cs typeface="Gill Sans"/>
              <a:sym typeface="Gill Sans"/>
            </a:endParaRPr>
          </a:p>
        </p:txBody>
      </p:sp>
      <p:grpSp>
        <p:nvGrpSpPr>
          <p:cNvPr id="103" name="Google Shape;103;p4"/>
          <p:cNvGrpSpPr/>
          <p:nvPr/>
        </p:nvGrpSpPr>
        <p:grpSpPr>
          <a:xfrm>
            <a:off x="8540242" y="7252203"/>
            <a:ext cx="965960" cy="146151"/>
            <a:chOff x="8540242" y="7252203"/>
            <a:chExt cx="965960" cy="146151"/>
          </a:xfrm>
        </p:grpSpPr>
        <p:pic>
          <p:nvPicPr>
            <p:cNvPr id="104" name="Google Shape;104;p4">
              <a:hlinkClick r:id="rId3"/>
            </p:cNvPr>
            <p:cNvPicPr preferRelativeResize="0"/>
            <p:nvPr/>
          </p:nvPicPr>
          <p:blipFill rotWithShape="1">
            <a:blip r:embed="rId4">
              <a:alphaModFix/>
            </a:blip>
            <a:srcRect b="0" l="0" r="0" t="0"/>
            <a:stretch/>
          </p:blipFill>
          <p:spPr>
            <a:xfrm>
              <a:off x="9153620" y="7252203"/>
              <a:ext cx="142214" cy="146151"/>
            </a:xfrm>
            <a:prstGeom prst="rect">
              <a:avLst/>
            </a:prstGeom>
            <a:noFill/>
            <a:ln>
              <a:noFill/>
            </a:ln>
          </p:spPr>
        </p:pic>
        <p:pic>
          <p:nvPicPr>
            <p:cNvPr id="105" name="Google Shape;105;p4">
              <a:hlinkClick r:id="rId5"/>
            </p:cNvPr>
            <p:cNvPicPr preferRelativeResize="0"/>
            <p:nvPr/>
          </p:nvPicPr>
          <p:blipFill rotWithShape="1">
            <a:blip r:embed="rId6">
              <a:alphaModFix/>
            </a:blip>
            <a:srcRect b="0" l="0" r="0" t="0"/>
            <a:stretch/>
          </p:blipFill>
          <p:spPr>
            <a:xfrm>
              <a:off x="8540242" y="7253076"/>
              <a:ext cx="142519" cy="144399"/>
            </a:xfrm>
            <a:prstGeom prst="rect">
              <a:avLst/>
            </a:prstGeom>
            <a:noFill/>
            <a:ln>
              <a:noFill/>
            </a:ln>
          </p:spPr>
        </p:pic>
        <p:pic>
          <p:nvPicPr>
            <p:cNvPr id="106" name="Google Shape;106;p4"/>
            <p:cNvPicPr preferRelativeResize="0"/>
            <p:nvPr/>
          </p:nvPicPr>
          <p:blipFill rotWithShape="1">
            <a:blip r:embed="rId7">
              <a:alphaModFix/>
            </a:blip>
            <a:srcRect b="0" l="0" r="0" t="0"/>
            <a:stretch/>
          </p:blipFill>
          <p:spPr>
            <a:xfrm>
              <a:off x="8826758" y="7266442"/>
              <a:ext cx="182867" cy="117665"/>
            </a:xfrm>
            <a:prstGeom prst="rect">
              <a:avLst/>
            </a:prstGeom>
            <a:noFill/>
            <a:ln>
              <a:noFill/>
            </a:ln>
          </p:spPr>
        </p:pic>
        <p:pic>
          <p:nvPicPr>
            <p:cNvPr id="107" name="Google Shape;107;p4">
              <a:hlinkClick r:id="rId8"/>
            </p:cNvPr>
            <p:cNvPicPr preferRelativeResize="0"/>
            <p:nvPr/>
          </p:nvPicPr>
          <p:blipFill rotWithShape="1">
            <a:blip r:embed="rId9">
              <a:alphaModFix/>
            </a:blip>
            <a:srcRect b="0" l="0" r="0" t="0"/>
            <a:stretch/>
          </p:blipFill>
          <p:spPr>
            <a:xfrm>
              <a:off x="9439832" y="7254176"/>
              <a:ext cx="66370" cy="142201"/>
            </a:xfrm>
            <a:prstGeom prst="rect">
              <a:avLst/>
            </a:prstGeom>
            <a:noFill/>
            <a:ln>
              <a:noFill/>
            </a:ln>
          </p:spPr>
        </p:pic>
      </p:grpSp>
      <p:pic>
        <p:nvPicPr>
          <p:cNvPr id="108" name="Google Shape;108;p4"/>
          <p:cNvPicPr preferRelativeResize="0"/>
          <p:nvPr/>
        </p:nvPicPr>
        <p:blipFill rotWithShape="1">
          <a:blip r:embed="rId10">
            <a:alphaModFix/>
          </a:blip>
          <a:srcRect b="0" l="0" r="0" t="0"/>
          <a:stretch/>
        </p:blipFill>
        <p:spPr>
          <a:xfrm>
            <a:off x="4454487" y="899998"/>
            <a:ext cx="5603913" cy="6872401"/>
          </a:xfrm>
          <a:prstGeom prst="rect">
            <a:avLst/>
          </a:prstGeom>
          <a:noFill/>
          <a:ln>
            <a:noFill/>
          </a:ln>
        </p:spPr>
      </p:pic>
      <p:sp>
        <p:nvSpPr>
          <p:cNvPr id="109" name="Google Shape;109;p4"/>
          <p:cNvSpPr/>
          <p:nvPr/>
        </p:nvSpPr>
        <p:spPr>
          <a:xfrm>
            <a:off x="0" y="800425"/>
            <a:ext cx="5774690" cy="6458744"/>
          </a:xfrm>
          <a:custGeom>
            <a:rect b="b" l="l" r="r" t="t"/>
            <a:pathLst>
              <a:path extrusionOk="0" h="6540500" w="5774690">
                <a:moveTo>
                  <a:pt x="0" y="0"/>
                </a:moveTo>
                <a:lnTo>
                  <a:pt x="5774118" y="0"/>
                </a:lnTo>
                <a:lnTo>
                  <a:pt x="5774118" y="6540499"/>
                </a:lnTo>
                <a:lnTo>
                  <a:pt x="0" y="6540499"/>
                </a:lnTo>
                <a:lnTo>
                  <a:pt x="0" y="0"/>
                </a:lnTo>
                <a:close/>
              </a:path>
            </a:pathLst>
          </a:custGeom>
          <a:solidFill>
            <a:srgbClr val="141B5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0" name="Google Shape;110;p4"/>
          <p:cNvSpPr/>
          <p:nvPr/>
        </p:nvSpPr>
        <p:spPr>
          <a:xfrm>
            <a:off x="0" y="899998"/>
            <a:ext cx="5472430" cy="6136640"/>
          </a:xfrm>
          <a:custGeom>
            <a:rect b="b" l="l" r="r" t="t"/>
            <a:pathLst>
              <a:path extrusionOk="0" h="6136640" w="5472430">
                <a:moveTo>
                  <a:pt x="5471998" y="0"/>
                </a:moveTo>
                <a:lnTo>
                  <a:pt x="0" y="0"/>
                </a:lnTo>
                <a:lnTo>
                  <a:pt x="0" y="6136208"/>
                </a:lnTo>
                <a:lnTo>
                  <a:pt x="5471998" y="6136208"/>
                </a:lnTo>
                <a:lnTo>
                  <a:pt x="5471998" y="0"/>
                </a:lnTo>
                <a:close/>
              </a:path>
            </a:pathLst>
          </a:custGeom>
          <a:solidFill>
            <a:srgbClr val="F5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1" name="Google Shape;111;p4"/>
          <p:cNvSpPr txBox="1"/>
          <p:nvPr>
            <p:ph type="title"/>
          </p:nvPr>
        </p:nvSpPr>
        <p:spPr>
          <a:xfrm>
            <a:off x="110037" y="950875"/>
            <a:ext cx="3777300" cy="305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latin typeface="DM Serif Display"/>
                <a:ea typeface="DM Serif Display"/>
                <a:cs typeface="DM Serif Display"/>
                <a:sym typeface="DM Serif Display"/>
              </a:rPr>
              <a:t>RESEARCHING THE MARKET</a:t>
            </a:r>
            <a:endParaRPr>
              <a:latin typeface="DM Serif Display"/>
              <a:ea typeface="DM Serif Display"/>
              <a:cs typeface="DM Serif Display"/>
              <a:sym typeface="DM Serif Display"/>
            </a:endParaRPr>
          </a:p>
        </p:txBody>
      </p:sp>
      <p:sp>
        <p:nvSpPr>
          <p:cNvPr id="112" name="Google Shape;112;p4"/>
          <p:cNvSpPr txBox="1"/>
          <p:nvPr/>
        </p:nvSpPr>
        <p:spPr>
          <a:xfrm>
            <a:off x="352249" y="1307150"/>
            <a:ext cx="4971000" cy="5374200"/>
          </a:xfrm>
          <a:prstGeom prst="rect">
            <a:avLst/>
          </a:prstGeom>
          <a:noFill/>
          <a:ln>
            <a:noFill/>
          </a:ln>
        </p:spPr>
        <p:txBody>
          <a:bodyPr anchorCtr="0" anchor="t" bIns="0" lIns="0" spcFirstLastPara="1" rIns="0" wrap="square" tIns="24125">
            <a:spAutoFit/>
          </a:bodyPr>
          <a:lstStyle/>
          <a:p>
            <a:pPr indent="0" lvl="0" marL="12700" rtl="0" algn="l">
              <a:lnSpc>
                <a:spcPct val="100000"/>
              </a:lnSpc>
              <a:spcBef>
                <a:spcPts val="0"/>
              </a:spcBef>
              <a:spcAft>
                <a:spcPts val="0"/>
              </a:spcAft>
              <a:buNone/>
            </a:pPr>
            <a:r>
              <a:rPr b="1" lang="en-US">
                <a:solidFill>
                  <a:srgbClr val="141B53"/>
                </a:solidFill>
                <a:latin typeface="DM Serif Display"/>
                <a:ea typeface="DM Serif Display"/>
                <a:cs typeface="DM Serif Display"/>
                <a:sym typeface="DM Serif Display"/>
              </a:rPr>
              <a:t>Step 3: Walk through</a:t>
            </a:r>
            <a:endParaRPr b="1">
              <a:latin typeface="DM Serif Display"/>
              <a:ea typeface="DM Serif Display"/>
              <a:cs typeface="DM Serif Display"/>
              <a:sym typeface="DM Serif Display"/>
            </a:endParaRPr>
          </a:p>
          <a:p>
            <a:pPr indent="-241299" lvl="0" marL="241300" rtl="0" algn="l">
              <a:lnSpc>
                <a:spcPct val="100000"/>
              </a:lnSpc>
              <a:spcBef>
                <a:spcPts val="625"/>
              </a:spcBef>
              <a:spcAft>
                <a:spcPts val="0"/>
              </a:spcAft>
              <a:buClr>
                <a:srgbClr val="141B53"/>
              </a:buClr>
              <a:buSzPts val="1900"/>
              <a:buFont typeface="DM Serif Display"/>
              <a:buChar char="•"/>
            </a:pPr>
            <a:r>
              <a:rPr lang="en-US">
                <a:solidFill>
                  <a:srgbClr val="141B53"/>
                </a:solidFill>
                <a:latin typeface="DM Serif Display"/>
                <a:ea typeface="DM Serif Display"/>
                <a:cs typeface="DM Serif Display"/>
                <a:sym typeface="DM Serif Display"/>
              </a:rPr>
              <a:t>Walk through your home with your agent.</a:t>
            </a:r>
            <a:endParaRPr>
              <a:latin typeface="DM Serif Display"/>
              <a:ea typeface="DM Serif Display"/>
              <a:cs typeface="DM Serif Display"/>
              <a:sym typeface="DM Serif Display"/>
            </a:endParaRPr>
          </a:p>
          <a:p>
            <a:pPr indent="-241299" lvl="0" marL="241300" rtl="0" algn="l">
              <a:lnSpc>
                <a:spcPct val="100000"/>
              </a:lnSpc>
              <a:spcBef>
                <a:spcPts val="60"/>
              </a:spcBef>
              <a:spcAft>
                <a:spcPts val="0"/>
              </a:spcAft>
              <a:buClr>
                <a:srgbClr val="141B53"/>
              </a:buClr>
              <a:buSzPts val="1900"/>
              <a:buFont typeface="DM Serif Display"/>
              <a:buChar char="•"/>
            </a:pPr>
            <a:r>
              <a:rPr lang="en-US">
                <a:solidFill>
                  <a:srgbClr val="141B53"/>
                </a:solidFill>
                <a:latin typeface="DM Serif Display"/>
                <a:ea typeface="DM Serif Display"/>
                <a:cs typeface="DM Serif Display"/>
                <a:sym typeface="DM Serif Display"/>
              </a:rPr>
              <a:t>Show them the 10 things you love about your home.</a:t>
            </a:r>
            <a:endParaRPr>
              <a:latin typeface="DM Serif Display"/>
              <a:ea typeface="DM Serif Display"/>
              <a:cs typeface="DM Serif Display"/>
              <a:sym typeface="DM Serif Display"/>
            </a:endParaRPr>
          </a:p>
          <a:p>
            <a:pPr indent="-241299" lvl="0" marL="241300" rtl="0" algn="l">
              <a:lnSpc>
                <a:spcPct val="100000"/>
              </a:lnSpc>
              <a:spcBef>
                <a:spcPts val="60"/>
              </a:spcBef>
              <a:spcAft>
                <a:spcPts val="0"/>
              </a:spcAft>
              <a:buClr>
                <a:srgbClr val="141B53"/>
              </a:buClr>
              <a:buSzPts val="1900"/>
              <a:buFont typeface="DM Serif Display"/>
              <a:buChar char="•"/>
            </a:pPr>
            <a:r>
              <a:rPr lang="en-US">
                <a:solidFill>
                  <a:srgbClr val="141B53"/>
                </a:solidFill>
                <a:latin typeface="DM Serif Display"/>
                <a:ea typeface="DM Serif Display"/>
                <a:cs typeface="DM Serif Display"/>
                <a:sym typeface="DM Serif Display"/>
              </a:rPr>
              <a:t>Ask your agent for advice on repairs, upgrades, and staging.</a:t>
            </a:r>
            <a:endParaRPr>
              <a:latin typeface="DM Serif Display"/>
              <a:ea typeface="DM Serif Display"/>
              <a:cs typeface="DM Serif Display"/>
              <a:sym typeface="DM Serif Display"/>
            </a:endParaRPr>
          </a:p>
          <a:p>
            <a:pPr indent="-241299" lvl="0" marL="241300" marR="25400" rtl="0" algn="l">
              <a:lnSpc>
                <a:spcPct val="102400"/>
              </a:lnSpc>
              <a:spcBef>
                <a:spcPts val="5"/>
              </a:spcBef>
              <a:spcAft>
                <a:spcPts val="0"/>
              </a:spcAft>
              <a:buClr>
                <a:srgbClr val="141B53"/>
              </a:buClr>
              <a:buSzPts val="1900"/>
              <a:buFont typeface="DM Serif Display"/>
              <a:buChar char="•"/>
            </a:pPr>
            <a:r>
              <a:rPr lang="en-US">
                <a:solidFill>
                  <a:srgbClr val="141B53"/>
                </a:solidFill>
                <a:latin typeface="DM Serif Display"/>
                <a:ea typeface="DM Serif Display"/>
                <a:cs typeface="DM Serif Display"/>
                <a:sym typeface="DM Serif Display"/>
              </a:rPr>
              <a:t>If you are unsure, ask your agent if a general pre-inspection should be scheduled before the sale.</a:t>
            </a:r>
            <a:endParaRPr>
              <a:latin typeface="DM Serif Display"/>
              <a:ea typeface="DM Serif Display"/>
              <a:cs typeface="DM Serif Display"/>
              <a:sym typeface="DM Serif Display"/>
            </a:endParaRPr>
          </a:p>
          <a:p>
            <a:pPr indent="0" lvl="0" marL="0" rtl="0" algn="l">
              <a:lnSpc>
                <a:spcPct val="100000"/>
              </a:lnSpc>
              <a:spcBef>
                <a:spcPts val="40"/>
              </a:spcBef>
              <a:spcAft>
                <a:spcPts val="0"/>
              </a:spcAft>
              <a:buClr>
                <a:srgbClr val="141B53"/>
              </a:buClr>
              <a:buSzPts val="900"/>
              <a:buFont typeface="Calibri"/>
              <a:buNone/>
            </a:pPr>
            <a:r>
              <a:t/>
            </a:r>
            <a:endParaRPr sz="1100">
              <a:latin typeface="DM Serif Display"/>
              <a:ea typeface="DM Serif Display"/>
              <a:cs typeface="DM Serif Display"/>
              <a:sym typeface="DM Serif Display"/>
            </a:endParaRPr>
          </a:p>
          <a:p>
            <a:pPr indent="0" lvl="0" marL="12700" rtl="0" algn="l">
              <a:lnSpc>
                <a:spcPct val="100000"/>
              </a:lnSpc>
              <a:spcBef>
                <a:spcPts val="0"/>
              </a:spcBef>
              <a:spcAft>
                <a:spcPts val="0"/>
              </a:spcAft>
              <a:buNone/>
            </a:pPr>
            <a:r>
              <a:rPr b="1" lang="en-US">
                <a:solidFill>
                  <a:srgbClr val="141B53"/>
                </a:solidFill>
                <a:latin typeface="DM Serif Display"/>
                <a:ea typeface="DM Serif Display"/>
                <a:cs typeface="DM Serif Display"/>
                <a:sym typeface="DM Serif Display"/>
              </a:rPr>
              <a:t>Step 4: Determine the Listing Price &amp; Marketing Plan</a:t>
            </a:r>
            <a:endParaRPr b="1">
              <a:latin typeface="DM Serif Display"/>
              <a:ea typeface="DM Serif Display"/>
              <a:cs typeface="DM Serif Display"/>
              <a:sym typeface="DM Serif Display"/>
            </a:endParaRPr>
          </a:p>
          <a:p>
            <a:pPr indent="-241299" lvl="0" marL="241300" marR="196850" rtl="0" algn="l">
              <a:lnSpc>
                <a:spcPct val="104200"/>
              </a:lnSpc>
              <a:spcBef>
                <a:spcPts val="520"/>
              </a:spcBef>
              <a:spcAft>
                <a:spcPts val="0"/>
              </a:spcAft>
              <a:buClr>
                <a:srgbClr val="141B53"/>
              </a:buClr>
              <a:buSzPts val="1900"/>
              <a:buFont typeface="DM Serif Display"/>
              <a:buChar char="•"/>
            </a:pPr>
            <a:r>
              <a:rPr lang="en-US">
                <a:solidFill>
                  <a:srgbClr val="141B53"/>
                </a:solidFill>
                <a:latin typeface="DM Serif Display"/>
                <a:ea typeface="DM Serif Display"/>
                <a:cs typeface="DM Serif Display"/>
                <a:sym typeface="DM Serif Display"/>
              </a:rPr>
              <a:t>Work with your real estate agent to determine the best listing price - every home is different! If you overprice a property, it could potentially hurt your chances of getting top dollar for your home.</a:t>
            </a:r>
            <a:endParaRPr>
              <a:latin typeface="DM Serif Display"/>
              <a:ea typeface="DM Serif Display"/>
              <a:cs typeface="DM Serif Display"/>
              <a:sym typeface="DM Serif Display"/>
            </a:endParaRPr>
          </a:p>
          <a:p>
            <a:pPr indent="-241299" lvl="0" marL="241300" marR="300355" rtl="0" algn="l">
              <a:lnSpc>
                <a:spcPct val="123333"/>
              </a:lnSpc>
              <a:spcBef>
                <a:spcPts val="40"/>
              </a:spcBef>
              <a:spcAft>
                <a:spcPts val="0"/>
              </a:spcAft>
              <a:buClr>
                <a:srgbClr val="141B53"/>
              </a:buClr>
              <a:buSzPts val="1900"/>
              <a:buFont typeface="DM Serif Display"/>
              <a:buChar char="•"/>
            </a:pPr>
            <a:r>
              <a:rPr lang="en-US">
                <a:solidFill>
                  <a:srgbClr val="141B53"/>
                </a:solidFill>
                <a:latin typeface="DM Serif Display"/>
                <a:ea typeface="DM Serif Display"/>
                <a:cs typeface="DM Serif Display"/>
                <a:sym typeface="DM Serif Display"/>
              </a:rPr>
              <a:t>Review a comparative market analysis with your agent, which determines price point based on the sale price of</a:t>
            </a:r>
            <a:endParaRPr>
              <a:latin typeface="DM Serif Display"/>
              <a:ea typeface="DM Serif Display"/>
              <a:cs typeface="DM Serif Display"/>
              <a:sym typeface="DM Serif Display"/>
            </a:endParaRPr>
          </a:p>
          <a:p>
            <a:pPr indent="0" lvl="0" marL="241300" rtl="0" algn="l">
              <a:lnSpc>
                <a:spcPct val="100000"/>
              </a:lnSpc>
              <a:spcBef>
                <a:spcPts val="20"/>
              </a:spcBef>
              <a:spcAft>
                <a:spcPts val="0"/>
              </a:spcAft>
              <a:buNone/>
            </a:pPr>
            <a:r>
              <a:rPr lang="en-US">
                <a:solidFill>
                  <a:srgbClr val="141B53"/>
                </a:solidFill>
                <a:latin typeface="DM Serif Display"/>
                <a:ea typeface="DM Serif Display"/>
                <a:cs typeface="DM Serif Display"/>
                <a:sym typeface="DM Serif Display"/>
              </a:rPr>
              <a:t>similar homes in your neighborhood.</a:t>
            </a:r>
            <a:endParaRPr>
              <a:latin typeface="DM Serif Display"/>
              <a:ea typeface="DM Serif Display"/>
              <a:cs typeface="DM Serif Display"/>
              <a:sym typeface="DM Serif Display"/>
            </a:endParaRPr>
          </a:p>
          <a:p>
            <a:pPr indent="0" lvl="0" marL="0" rtl="0" algn="l">
              <a:lnSpc>
                <a:spcPct val="100000"/>
              </a:lnSpc>
              <a:spcBef>
                <a:spcPts val="80"/>
              </a:spcBef>
              <a:spcAft>
                <a:spcPts val="0"/>
              </a:spcAft>
              <a:buNone/>
            </a:pPr>
            <a:r>
              <a:t/>
            </a:r>
            <a:endParaRPr sz="1100">
              <a:latin typeface="DM Serif Display"/>
              <a:ea typeface="DM Serif Display"/>
              <a:cs typeface="DM Serif Display"/>
              <a:sym typeface="DM Serif Display"/>
            </a:endParaRPr>
          </a:p>
          <a:p>
            <a:pPr indent="0" lvl="0" marL="12700" rtl="0" algn="l">
              <a:lnSpc>
                <a:spcPct val="100000"/>
              </a:lnSpc>
              <a:spcBef>
                <a:spcPts val="0"/>
              </a:spcBef>
              <a:spcAft>
                <a:spcPts val="0"/>
              </a:spcAft>
              <a:buNone/>
            </a:pPr>
            <a:r>
              <a:rPr i="1" lang="en-US">
                <a:solidFill>
                  <a:srgbClr val="141B53"/>
                </a:solidFill>
                <a:latin typeface="DM Serif Display"/>
                <a:ea typeface="DM Serif Display"/>
                <a:cs typeface="DM Serif Display"/>
                <a:sym typeface="DM Serif Display"/>
              </a:rPr>
              <a:t>DID YOU KNOW...?</a:t>
            </a:r>
            <a:endParaRPr>
              <a:latin typeface="DM Serif Display"/>
              <a:ea typeface="DM Serif Display"/>
              <a:cs typeface="DM Serif Display"/>
              <a:sym typeface="DM Serif Display"/>
            </a:endParaRPr>
          </a:p>
          <a:p>
            <a:pPr indent="0" lvl="0" marL="12700" marR="280035" rtl="0" algn="l">
              <a:lnSpc>
                <a:spcPct val="104200"/>
              </a:lnSpc>
              <a:spcBef>
                <a:spcPts val="560"/>
              </a:spcBef>
              <a:spcAft>
                <a:spcPts val="0"/>
              </a:spcAft>
              <a:buNone/>
            </a:pPr>
            <a:r>
              <a:rPr i="1" lang="en-US">
                <a:solidFill>
                  <a:srgbClr val="141B53"/>
                </a:solidFill>
                <a:latin typeface="DM Serif Display"/>
                <a:ea typeface="DM Serif Display"/>
                <a:cs typeface="DM Serif Display"/>
                <a:sym typeface="DM Serif Display"/>
              </a:rPr>
              <a:t>The listing price of your home is based on many factors. This includes the lot size, the square footage, location, home's condition, style, the year the home was built, and many others.</a:t>
            </a:r>
            <a:endParaRPr>
              <a:latin typeface="DM Serif Display"/>
              <a:ea typeface="DM Serif Display"/>
              <a:cs typeface="DM Serif Display"/>
              <a:sym typeface="DM Serif Display"/>
            </a:endParaRPr>
          </a:p>
        </p:txBody>
      </p:sp>
      <p:sp>
        <p:nvSpPr>
          <p:cNvPr id="113" name="Google Shape;113;p4"/>
          <p:cNvSpPr/>
          <p:nvPr/>
        </p:nvSpPr>
        <p:spPr>
          <a:xfrm>
            <a:off x="9239975" y="0"/>
            <a:ext cx="9525" cy="527050"/>
          </a:xfrm>
          <a:custGeom>
            <a:rect b="b" l="l" r="r" t="t"/>
            <a:pathLst>
              <a:path extrusionOk="0" h="527050" w="9525">
                <a:moveTo>
                  <a:pt x="0" y="526703"/>
                </a:moveTo>
                <a:lnTo>
                  <a:pt x="9525" y="526703"/>
                </a:lnTo>
                <a:lnTo>
                  <a:pt x="9525" y="0"/>
                </a:lnTo>
                <a:lnTo>
                  <a:pt x="0" y="0"/>
                </a:lnTo>
                <a:lnTo>
                  <a:pt x="0" y="526703"/>
                </a:lnTo>
                <a:close/>
              </a:path>
            </a:pathLst>
          </a:custGeom>
          <a:solidFill>
            <a:srgbClr val="141B5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4" name="Google Shape;114;p4"/>
          <p:cNvSpPr txBox="1"/>
          <p:nvPr/>
        </p:nvSpPr>
        <p:spPr>
          <a:xfrm>
            <a:off x="9429013" y="353618"/>
            <a:ext cx="105300" cy="182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100">
                <a:solidFill>
                  <a:srgbClr val="141B53"/>
                </a:solidFill>
                <a:latin typeface="DM Serif Display"/>
                <a:ea typeface="DM Serif Display"/>
                <a:cs typeface="DM Serif Display"/>
                <a:sym typeface="DM Serif Display"/>
              </a:rPr>
              <a:t>4</a:t>
            </a:r>
            <a:endParaRPr sz="1100">
              <a:latin typeface="DM Serif Display"/>
              <a:ea typeface="DM Serif Display"/>
              <a:cs typeface="DM Serif Display"/>
              <a:sym typeface="DM Serif Display"/>
            </a:endParaRPr>
          </a:p>
        </p:txBody>
      </p:sp>
      <p:sp>
        <p:nvSpPr>
          <p:cNvPr id="115" name="Google Shape;115;p4"/>
          <p:cNvSpPr txBox="1"/>
          <p:nvPr/>
        </p:nvSpPr>
        <p:spPr>
          <a:xfrm>
            <a:off x="532442" y="7408938"/>
            <a:ext cx="940500" cy="151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900">
                <a:solidFill>
                  <a:srgbClr val="141B53"/>
                </a:solidFill>
                <a:latin typeface="DM Serif Display"/>
                <a:ea typeface="DM Serif Display"/>
                <a:cs typeface="DM Serif Display"/>
                <a:sym typeface="DM Serif Display"/>
              </a:rPr>
              <a:t>8 1 6 - 6 5 1 - 1 9 4 3 </a:t>
            </a:r>
            <a:endParaRPr sz="900">
              <a:solidFill>
                <a:srgbClr val="141B53"/>
              </a:solidFill>
              <a:latin typeface="DM Serif Display"/>
              <a:ea typeface="DM Serif Display"/>
              <a:cs typeface="DM Serif Display"/>
              <a:sym typeface="DM Serif Display"/>
            </a:endParaRPr>
          </a:p>
        </p:txBody>
      </p:sp>
      <p:pic>
        <p:nvPicPr>
          <p:cNvPr id="116" name="Google Shape;116;p4">
            <a:hlinkClick r:id="rId11"/>
          </p:cNvPr>
          <p:cNvPicPr preferRelativeResize="0"/>
          <p:nvPr/>
        </p:nvPicPr>
        <p:blipFill rotWithShape="1">
          <a:blip r:embed="rId12">
            <a:alphaModFix/>
          </a:blip>
          <a:srcRect b="0" l="0" r="0" t="0"/>
          <a:stretch/>
        </p:blipFill>
        <p:spPr>
          <a:xfrm>
            <a:off x="2234120" y="7398353"/>
            <a:ext cx="142214" cy="146151"/>
          </a:xfrm>
          <a:prstGeom prst="rect">
            <a:avLst/>
          </a:prstGeom>
          <a:noFill/>
          <a:ln>
            <a:noFill/>
          </a:ln>
        </p:spPr>
      </p:pic>
      <p:pic>
        <p:nvPicPr>
          <p:cNvPr id="117" name="Google Shape;117;p4">
            <a:hlinkClick r:id="rId13"/>
          </p:cNvPr>
          <p:cNvPicPr preferRelativeResize="0"/>
          <p:nvPr/>
        </p:nvPicPr>
        <p:blipFill rotWithShape="1">
          <a:blip r:embed="rId14">
            <a:alphaModFix/>
          </a:blip>
          <a:srcRect b="0" l="0" r="0" t="0"/>
          <a:stretch/>
        </p:blipFill>
        <p:spPr>
          <a:xfrm>
            <a:off x="1620742" y="7399226"/>
            <a:ext cx="142519" cy="144399"/>
          </a:xfrm>
          <a:prstGeom prst="rect">
            <a:avLst/>
          </a:prstGeom>
          <a:noFill/>
          <a:ln>
            <a:noFill/>
          </a:ln>
        </p:spPr>
      </p:pic>
      <p:pic>
        <p:nvPicPr>
          <p:cNvPr id="118" name="Google Shape;118;p4"/>
          <p:cNvPicPr preferRelativeResize="0"/>
          <p:nvPr/>
        </p:nvPicPr>
        <p:blipFill rotWithShape="1">
          <a:blip r:embed="rId15">
            <a:alphaModFix/>
          </a:blip>
          <a:srcRect b="0" l="0" r="0" t="0"/>
          <a:stretch/>
        </p:blipFill>
        <p:spPr>
          <a:xfrm>
            <a:off x="1907258" y="7412592"/>
            <a:ext cx="182867" cy="117665"/>
          </a:xfrm>
          <a:prstGeom prst="rect">
            <a:avLst/>
          </a:prstGeom>
          <a:noFill/>
          <a:ln>
            <a:noFill/>
          </a:ln>
        </p:spPr>
      </p:pic>
      <p:pic>
        <p:nvPicPr>
          <p:cNvPr id="119" name="Google Shape;119;p4">
            <a:hlinkClick r:id="rId16"/>
          </p:cNvPr>
          <p:cNvPicPr preferRelativeResize="0"/>
          <p:nvPr/>
        </p:nvPicPr>
        <p:blipFill rotWithShape="1">
          <a:blip r:embed="rId17">
            <a:alphaModFix/>
          </a:blip>
          <a:srcRect b="0" l="0" r="0" t="0"/>
          <a:stretch/>
        </p:blipFill>
        <p:spPr>
          <a:xfrm>
            <a:off x="2520332" y="7400326"/>
            <a:ext cx="66370" cy="142201"/>
          </a:xfrm>
          <a:prstGeom prst="rect">
            <a:avLst/>
          </a:prstGeom>
          <a:noFill/>
          <a:ln>
            <a:noFill/>
          </a:ln>
        </p:spPr>
      </p:pic>
      <p:pic>
        <p:nvPicPr>
          <p:cNvPr id="120" name="Google Shape;120;p4"/>
          <p:cNvPicPr preferRelativeResize="0"/>
          <p:nvPr/>
        </p:nvPicPr>
        <p:blipFill>
          <a:blip r:embed="rId18">
            <a:alphaModFix/>
          </a:blip>
          <a:stretch>
            <a:fillRect/>
          </a:stretch>
        </p:blipFill>
        <p:spPr>
          <a:xfrm>
            <a:off x="100650" y="-119202"/>
            <a:ext cx="1019200" cy="1019200"/>
          </a:xfrm>
          <a:prstGeom prst="rect">
            <a:avLst/>
          </a:prstGeom>
          <a:noFill/>
          <a:ln>
            <a:noFill/>
          </a:ln>
        </p:spPr>
      </p:pic>
      <p:sp>
        <p:nvSpPr>
          <p:cNvPr id="121" name="Google Shape;121;p4"/>
          <p:cNvSpPr txBox="1"/>
          <p:nvPr/>
        </p:nvSpPr>
        <p:spPr>
          <a:xfrm>
            <a:off x="6349050" y="385950"/>
            <a:ext cx="2804700" cy="159000"/>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Clr>
                <a:schemeClr val="dk1"/>
              </a:buClr>
              <a:buFont typeface="Arial"/>
              <a:buNone/>
            </a:pPr>
            <a:r>
              <a:rPr b="1" lang="en-US" sz="950">
                <a:solidFill>
                  <a:srgbClr val="141B53"/>
                </a:solidFill>
                <a:latin typeface="DM Serif Display"/>
                <a:ea typeface="DM Serif Display"/>
                <a:cs typeface="DM Serif Display"/>
                <a:sym typeface="DM Serif Display"/>
              </a:rPr>
              <a:t>T H E  H O M E  S E L L I N G  S T R A T E G Y  G U I D E</a:t>
            </a:r>
            <a:endParaRPr b="1" sz="950">
              <a:solidFill>
                <a:schemeClr val="dk1"/>
              </a:solidFill>
              <a:latin typeface="DM Serif Display"/>
              <a:ea typeface="DM Serif Display"/>
              <a:cs typeface="DM Serif Display"/>
              <a:sym typeface="DM Serif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5" name="Shape 125"/>
        <p:cNvGrpSpPr/>
        <p:nvPr/>
      </p:nvGrpSpPr>
      <p:grpSpPr>
        <a:xfrm>
          <a:off x="0" y="0"/>
          <a:ext cx="0" cy="0"/>
          <a:chOff x="0" y="0"/>
          <a:chExt cx="0" cy="0"/>
        </a:xfrm>
      </p:grpSpPr>
      <p:sp>
        <p:nvSpPr>
          <p:cNvPr id="126" name="Google Shape;126;p5"/>
          <p:cNvSpPr txBox="1"/>
          <p:nvPr/>
        </p:nvSpPr>
        <p:spPr>
          <a:xfrm>
            <a:off x="7464642" y="7280822"/>
            <a:ext cx="915035" cy="104775"/>
          </a:xfrm>
          <a:prstGeom prst="rect">
            <a:avLst/>
          </a:prstGeom>
          <a:noFill/>
          <a:ln>
            <a:noFill/>
          </a:ln>
        </p:spPr>
        <p:txBody>
          <a:bodyPr anchorCtr="0" anchor="t" bIns="0" lIns="0" spcFirstLastPara="1" rIns="0" wrap="square" tIns="0">
            <a:spAutoFit/>
          </a:bodyPr>
          <a:lstStyle/>
          <a:p>
            <a:pPr indent="0" lvl="0" marL="0" rtl="0" algn="l">
              <a:lnSpc>
                <a:spcPct val="114285"/>
              </a:lnSpc>
              <a:spcBef>
                <a:spcPts val="0"/>
              </a:spcBef>
              <a:spcAft>
                <a:spcPts val="0"/>
              </a:spcAft>
              <a:buNone/>
            </a:pPr>
            <a:r>
              <a:rPr b="1" lang="en-US" sz="700">
                <a:solidFill>
                  <a:srgbClr val="55BBEB"/>
                </a:solidFill>
                <a:latin typeface="Gill Sans"/>
                <a:ea typeface="Gill Sans"/>
                <a:cs typeface="Gill Sans"/>
                <a:sym typeface="Gill Sans"/>
              </a:rPr>
              <a:t>8 1 6 - 6 5 1 - 1 9 4 3 </a:t>
            </a:r>
            <a:endParaRPr sz="700">
              <a:latin typeface="Gill Sans"/>
              <a:ea typeface="Gill Sans"/>
              <a:cs typeface="Gill Sans"/>
              <a:sym typeface="Gill Sans"/>
            </a:endParaRPr>
          </a:p>
        </p:txBody>
      </p:sp>
      <p:pic>
        <p:nvPicPr>
          <p:cNvPr id="127" name="Google Shape;127;p5">
            <a:hlinkClick r:id="rId3"/>
          </p:cNvPr>
          <p:cNvPicPr preferRelativeResize="0"/>
          <p:nvPr/>
        </p:nvPicPr>
        <p:blipFill rotWithShape="1">
          <a:blip r:embed="rId4">
            <a:alphaModFix/>
          </a:blip>
          <a:srcRect b="0" l="0" r="0" t="0"/>
          <a:stretch/>
        </p:blipFill>
        <p:spPr>
          <a:xfrm>
            <a:off x="9153620" y="7252203"/>
            <a:ext cx="142214" cy="146151"/>
          </a:xfrm>
          <a:prstGeom prst="rect">
            <a:avLst/>
          </a:prstGeom>
          <a:noFill/>
          <a:ln>
            <a:noFill/>
          </a:ln>
        </p:spPr>
      </p:pic>
      <p:pic>
        <p:nvPicPr>
          <p:cNvPr id="128" name="Google Shape;128;p5">
            <a:hlinkClick r:id="rId5"/>
          </p:cNvPr>
          <p:cNvPicPr preferRelativeResize="0"/>
          <p:nvPr/>
        </p:nvPicPr>
        <p:blipFill rotWithShape="1">
          <a:blip r:embed="rId6">
            <a:alphaModFix/>
          </a:blip>
          <a:srcRect b="0" l="0" r="0" t="0"/>
          <a:stretch/>
        </p:blipFill>
        <p:spPr>
          <a:xfrm>
            <a:off x="8540242" y="7253076"/>
            <a:ext cx="142519" cy="144399"/>
          </a:xfrm>
          <a:prstGeom prst="rect">
            <a:avLst/>
          </a:prstGeom>
          <a:noFill/>
          <a:ln>
            <a:noFill/>
          </a:ln>
        </p:spPr>
      </p:pic>
      <p:pic>
        <p:nvPicPr>
          <p:cNvPr id="129" name="Google Shape;129;p5"/>
          <p:cNvPicPr preferRelativeResize="0"/>
          <p:nvPr/>
        </p:nvPicPr>
        <p:blipFill rotWithShape="1">
          <a:blip r:embed="rId7">
            <a:alphaModFix/>
          </a:blip>
          <a:srcRect b="0" l="0" r="0" t="0"/>
          <a:stretch/>
        </p:blipFill>
        <p:spPr>
          <a:xfrm>
            <a:off x="8826758" y="7266442"/>
            <a:ext cx="182867" cy="117665"/>
          </a:xfrm>
          <a:prstGeom prst="rect">
            <a:avLst/>
          </a:prstGeom>
          <a:noFill/>
          <a:ln>
            <a:noFill/>
          </a:ln>
        </p:spPr>
      </p:pic>
      <p:pic>
        <p:nvPicPr>
          <p:cNvPr id="130" name="Google Shape;130;p5">
            <a:hlinkClick r:id="rId8"/>
          </p:cNvPr>
          <p:cNvPicPr preferRelativeResize="0"/>
          <p:nvPr/>
        </p:nvPicPr>
        <p:blipFill rotWithShape="1">
          <a:blip r:embed="rId9">
            <a:alphaModFix/>
          </a:blip>
          <a:srcRect b="0" l="0" r="0" t="0"/>
          <a:stretch/>
        </p:blipFill>
        <p:spPr>
          <a:xfrm>
            <a:off x="9439832" y="7254176"/>
            <a:ext cx="66370" cy="142201"/>
          </a:xfrm>
          <a:prstGeom prst="rect">
            <a:avLst/>
          </a:prstGeom>
          <a:noFill/>
          <a:ln>
            <a:noFill/>
          </a:ln>
        </p:spPr>
      </p:pic>
      <p:pic>
        <p:nvPicPr>
          <p:cNvPr id="131" name="Google Shape;131;p5"/>
          <p:cNvPicPr preferRelativeResize="0"/>
          <p:nvPr/>
        </p:nvPicPr>
        <p:blipFill rotWithShape="1">
          <a:blip r:embed="rId10">
            <a:alphaModFix/>
          </a:blip>
          <a:srcRect b="0" l="0" r="0" t="0"/>
          <a:stretch/>
        </p:blipFill>
        <p:spPr>
          <a:xfrm>
            <a:off x="4355998" y="899998"/>
            <a:ext cx="5702401" cy="6872401"/>
          </a:xfrm>
          <a:prstGeom prst="rect">
            <a:avLst/>
          </a:prstGeom>
          <a:noFill/>
          <a:ln>
            <a:noFill/>
          </a:ln>
        </p:spPr>
      </p:pic>
      <p:sp>
        <p:nvSpPr>
          <p:cNvPr id="132" name="Google Shape;132;p5"/>
          <p:cNvSpPr/>
          <p:nvPr/>
        </p:nvSpPr>
        <p:spPr>
          <a:xfrm>
            <a:off x="0" y="800425"/>
            <a:ext cx="5774690" cy="6447330"/>
          </a:xfrm>
          <a:custGeom>
            <a:rect b="b" l="l" r="r" t="t"/>
            <a:pathLst>
              <a:path extrusionOk="0" h="6496050" w="5774690">
                <a:moveTo>
                  <a:pt x="0" y="0"/>
                </a:moveTo>
                <a:lnTo>
                  <a:pt x="5774118" y="0"/>
                </a:lnTo>
                <a:lnTo>
                  <a:pt x="5774118" y="6496049"/>
                </a:lnTo>
                <a:lnTo>
                  <a:pt x="0" y="6496049"/>
                </a:lnTo>
                <a:lnTo>
                  <a:pt x="0" y="0"/>
                </a:lnTo>
                <a:close/>
              </a:path>
            </a:pathLst>
          </a:custGeom>
          <a:solidFill>
            <a:srgbClr val="141B5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3" name="Google Shape;133;p5"/>
          <p:cNvSpPr/>
          <p:nvPr/>
        </p:nvSpPr>
        <p:spPr>
          <a:xfrm>
            <a:off x="0" y="900000"/>
            <a:ext cx="5650284" cy="6198157"/>
          </a:xfrm>
          <a:custGeom>
            <a:rect b="b" l="l" r="r" t="t"/>
            <a:pathLst>
              <a:path extrusionOk="0" h="6091555" w="5472430">
                <a:moveTo>
                  <a:pt x="5471998" y="0"/>
                </a:moveTo>
                <a:lnTo>
                  <a:pt x="0" y="0"/>
                </a:lnTo>
                <a:lnTo>
                  <a:pt x="0" y="6091555"/>
                </a:lnTo>
                <a:lnTo>
                  <a:pt x="5471998" y="6091555"/>
                </a:lnTo>
                <a:lnTo>
                  <a:pt x="5471998" y="0"/>
                </a:lnTo>
                <a:close/>
              </a:path>
            </a:pathLst>
          </a:custGeom>
          <a:solidFill>
            <a:srgbClr val="F5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4" name="Google Shape;134;p5"/>
          <p:cNvSpPr txBox="1"/>
          <p:nvPr>
            <p:ph type="title"/>
          </p:nvPr>
        </p:nvSpPr>
        <p:spPr>
          <a:xfrm>
            <a:off x="142586" y="975500"/>
            <a:ext cx="3712200" cy="305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latin typeface="DM Serif Display"/>
                <a:ea typeface="DM Serif Display"/>
                <a:cs typeface="DM Serif Display"/>
                <a:sym typeface="DM Serif Display"/>
              </a:rPr>
              <a:t>PREPARING FOR A SALE</a:t>
            </a:r>
            <a:endParaRPr>
              <a:latin typeface="DM Serif Display"/>
              <a:ea typeface="DM Serif Display"/>
              <a:cs typeface="DM Serif Display"/>
              <a:sym typeface="DM Serif Display"/>
            </a:endParaRPr>
          </a:p>
        </p:txBody>
      </p:sp>
      <p:sp>
        <p:nvSpPr>
          <p:cNvPr id="135" name="Google Shape;135;p5"/>
          <p:cNvSpPr txBox="1"/>
          <p:nvPr/>
        </p:nvSpPr>
        <p:spPr>
          <a:xfrm>
            <a:off x="395439" y="1270638"/>
            <a:ext cx="4859400" cy="5782500"/>
          </a:xfrm>
          <a:prstGeom prst="rect">
            <a:avLst/>
          </a:prstGeom>
          <a:noFill/>
          <a:ln>
            <a:noFill/>
          </a:ln>
        </p:spPr>
        <p:txBody>
          <a:bodyPr anchorCtr="0" anchor="t" bIns="0" lIns="0" spcFirstLastPara="1" rIns="0" wrap="square" tIns="24125">
            <a:spAutoFit/>
          </a:bodyPr>
          <a:lstStyle/>
          <a:p>
            <a:pPr indent="0" lvl="0" marL="12700" rtl="0" algn="l">
              <a:lnSpc>
                <a:spcPct val="100000"/>
              </a:lnSpc>
              <a:spcBef>
                <a:spcPts val="0"/>
              </a:spcBef>
              <a:spcAft>
                <a:spcPts val="0"/>
              </a:spcAft>
              <a:buNone/>
            </a:pPr>
            <a:r>
              <a:rPr b="1" lang="en-US" sz="1100">
                <a:solidFill>
                  <a:srgbClr val="141B53"/>
                </a:solidFill>
                <a:latin typeface="DM Serif Display"/>
                <a:ea typeface="DM Serif Display"/>
                <a:cs typeface="DM Serif Display"/>
                <a:sym typeface="DM Serif Display"/>
              </a:rPr>
              <a:t>Step 5: Prepare Your House for Viewing</a:t>
            </a:r>
            <a:endParaRPr b="1" sz="1100">
              <a:latin typeface="DM Serif Display"/>
              <a:ea typeface="DM Serif Display"/>
              <a:cs typeface="DM Serif Display"/>
              <a:sym typeface="DM Serif Display"/>
            </a:endParaRPr>
          </a:p>
          <a:p>
            <a:pPr indent="-222249" lvl="0" marL="241300" rtl="0" algn="l">
              <a:lnSpc>
                <a:spcPct val="100000"/>
              </a:lnSpc>
              <a:spcBef>
                <a:spcPts val="625"/>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Clean &amp; Declutter</a:t>
            </a:r>
            <a:endParaRPr sz="1100">
              <a:latin typeface="DM Serif Display"/>
              <a:ea typeface="DM Serif Display"/>
              <a:cs typeface="DM Serif Display"/>
              <a:sym typeface="DM Serif Display"/>
            </a:endParaRPr>
          </a:p>
          <a:p>
            <a:pPr indent="-222249" lvl="0" marL="241300" marR="5080" rtl="0" algn="l">
              <a:lnSpc>
                <a:spcPct val="102400"/>
              </a:lnSpc>
              <a:spcBef>
                <a:spcPts val="5"/>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While we love the memories that your home represents, we suggest hiding anything that might be considered "clutter".</a:t>
            </a:r>
            <a:endParaRPr sz="1100">
              <a:latin typeface="DM Serif Display"/>
              <a:ea typeface="DM Serif Display"/>
              <a:cs typeface="DM Serif Display"/>
              <a:sym typeface="DM Serif Display"/>
            </a:endParaRPr>
          </a:p>
          <a:p>
            <a:pPr indent="-222249" lvl="0" marL="241300" marR="230504" rtl="0" algn="l">
              <a:lnSpc>
                <a:spcPct val="123333"/>
              </a:lnSpc>
              <a:spcBef>
                <a:spcPts val="40"/>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Try to keep decorations as neutral as possible - we want potential buyers to be able to imagine themselves in this</a:t>
            </a:r>
            <a:endParaRPr sz="1100">
              <a:latin typeface="DM Serif Display"/>
              <a:ea typeface="DM Serif Display"/>
              <a:cs typeface="DM Serif Display"/>
              <a:sym typeface="DM Serif Display"/>
            </a:endParaRPr>
          </a:p>
          <a:p>
            <a:pPr indent="0" lvl="0" marL="241300" rtl="0" algn="l">
              <a:lnSpc>
                <a:spcPct val="100000"/>
              </a:lnSpc>
              <a:spcBef>
                <a:spcPts val="20"/>
              </a:spcBef>
              <a:spcAft>
                <a:spcPts val="0"/>
              </a:spcAft>
              <a:buNone/>
            </a:pPr>
            <a:r>
              <a:rPr lang="en-US" sz="1100">
                <a:solidFill>
                  <a:srgbClr val="141B53"/>
                </a:solidFill>
                <a:latin typeface="DM Serif Display"/>
                <a:ea typeface="DM Serif Display"/>
                <a:cs typeface="DM Serif Display"/>
                <a:sym typeface="DM Serif Display"/>
              </a:rPr>
              <a:t>space.</a:t>
            </a:r>
            <a:endParaRPr sz="1100">
              <a:latin typeface="DM Serif Display"/>
              <a:ea typeface="DM Serif Display"/>
              <a:cs typeface="DM Serif Display"/>
              <a:sym typeface="DM Serif Display"/>
            </a:endParaRPr>
          </a:p>
          <a:p>
            <a:pPr indent="-222249" lvl="0" marL="241300" marR="264795" rtl="0" algn="l">
              <a:lnSpc>
                <a:spcPct val="123333"/>
              </a:lnSpc>
              <a:spcBef>
                <a:spcPts val="45"/>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Deep clean forgotten places (baseboards, light switches, etc.) OR hire a cleaning crew - a few hundred dollars on</a:t>
            </a:r>
            <a:endParaRPr sz="1100">
              <a:latin typeface="DM Serif Display"/>
              <a:ea typeface="DM Serif Display"/>
              <a:cs typeface="DM Serif Display"/>
              <a:sym typeface="DM Serif Display"/>
            </a:endParaRPr>
          </a:p>
          <a:p>
            <a:pPr indent="0" lvl="0" marL="241300" rtl="0" algn="l">
              <a:lnSpc>
                <a:spcPct val="100000"/>
              </a:lnSpc>
              <a:spcBef>
                <a:spcPts val="15"/>
              </a:spcBef>
              <a:spcAft>
                <a:spcPts val="0"/>
              </a:spcAft>
              <a:buNone/>
            </a:pPr>
            <a:r>
              <a:rPr lang="en-US" sz="1100">
                <a:solidFill>
                  <a:srgbClr val="141B53"/>
                </a:solidFill>
                <a:latin typeface="DM Serif Display"/>
                <a:ea typeface="DM Serif Display"/>
                <a:cs typeface="DM Serif Display"/>
                <a:sym typeface="DM Serif Display"/>
              </a:rPr>
              <a:t>cleaners can help get you thousands in the sale!</a:t>
            </a:r>
            <a:endParaRPr sz="1100">
              <a:latin typeface="DM Serif Display"/>
              <a:ea typeface="DM Serif Display"/>
              <a:cs typeface="DM Serif Display"/>
              <a:sym typeface="DM Serif Display"/>
            </a:endParaRPr>
          </a:p>
          <a:p>
            <a:pPr indent="-222249" lvl="0" marL="241300" rtl="0" algn="l">
              <a:lnSpc>
                <a:spcPct val="100000"/>
              </a:lnSpc>
              <a:spcBef>
                <a:spcPts val="70"/>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Improve Curb Appeal.</a:t>
            </a:r>
            <a:endParaRPr sz="1100">
              <a:latin typeface="DM Serif Display"/>
              <a:ea typeface="DM Serif Display"/>
              <a:cs typeface="DM Serif Display"/>
              <a:sym typeface="DM Serif Display"/>
            </a:endParaRPr>
          </a:p>
          <a:p>
            <a:pPr indent="-222249" lvl="0" marL="241300" rtl="0" algn="l">
              <a:lnSpc>
                <a:spcPct val="100000"/>
              </a:lnSpc>
              <a:spcBef>
                <a:spcPts val="60"/>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Maintain landscaping.</a:t>
            </a:r>
            <a:endParaRPr sz="1100">
              <a:latin typeface="DM Serif Display"/>
              <a:ea typeface="DM Serif Display"/>
              <a:cs typeface="DM Serif Display"/>
              <a:sym typeface="DM Serif Display"/>
            </a:endParaRPr>
          </a:p>
          <a:p>
            <a:pPr indent="-222249" lvl="0" marL="241300" rtl="0" algn="l">
              <a:lnSpc>
                <a:spcPct val="100000"/>
              </a:lnSpc>
              <a:spcBef>
                <a:spcPts val="60"/>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Clear out the side yard area.</a:t>
            </a:r>
            <a:endParaRPr sz="1100">
              <a:latin typeface="DM Serif Display"/>
              <a:ea typeface="DM Serif Display"/>
              <a:cs typeface="DM Serif Display"/>
              <a:sym typeface="DM Serif Display"/>
            </a:endParaRPr>
          </a:p>
          <a:p>
            <a:pPr indent="-222249" lvl="0" marL="241300" rtl="0" algn="l">
              <a:lnSpc>
                <a:spcPct val="100000"/>
              </a:lnSpc>
              <a:spcBef>
                <a:spcPts val="60"/>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Hide eyesores like trash cans or compost bins.</a:t>
            </a:r>
            <a:endParaRPr sz="1100">
              <a:latin typeface="DM Serif Display"/>
              <a:ea typeface="DM Serif Display"/>
              <a:cs typeface="DM Serif Display"/>
              <a:sym typeface="DM Serif Display"/>
            </a:endParaRPr>
          </a:p>
          <a:p>
            <a:pPr indent="-222249" lvl="0" marL="241300" marR="113664" rtl="0" algn="l">
              <a:lnSpc>
                <a:spcPct val="102400"/>
              </a:lnSpc>
              <a:spcBef>
                <a:spcPts val="5"/>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Hire a professional stager or ask your real estate agent for suggestions.</a:t>
            </a:r>
            <a:endParaRPr sz="1100">
              <a:latin typeface="DM Serif Display"/>
              <a:ea typeface="DM Serif Display"/>
              <a:cs typeface="DM Serif Display"/>
              <a:sym typeface="DM Serif Display"/>
            </a:endParaRPr>
          </a:p>
          <a:p>
            <a:pPr indent="0" lvl="0" marL="0" rtl="0" algn="l">
              <a:lnSpc>
                <a:spcPct val="100000"/>
              </a:lnSpc>
              <a:spcBef>
                <a:spcPts val="65"/>
              </a:spcBef>
              <a:spcAft>
                <a:spcPts val="0"/>
              </a:spcAft>
              <a:buClr>
                <a:srgbClr val="141B53"/>
              </a:buClr>
              <a:buSzPts val="950"/>
              <a:buFont typeface="Calibri"/>
              <a:buNone/>
            </a:pPr>
            <a:r>
              <a:t/>
            </a:r>
            <a:endParaRPr sz="850">
              <a:latin typeface="DM Serif Display"/>
              <a:ea typeface="DM Serif Display"/>
              <a:cs typeface="DM Serif Display"/>
              <a:sym typeface="DM Serif Display"/>
            </a:endParaRPr>
          </a:p>
          <a:p>
            <a:pPr indent="0" lvl="0" marL="12700" rtl="0" algn="l">
              <a:lnSpc>
                <a:spcPct val="100000"/>
              </a:lnSpc>
              <a:spcBef>
                <a:spcPts val="0"/>
              </a:spcBef>
              <a:spcAft>
                <a:spcPts val="0"/>
              </a:spcAft>
              <a:buNone/>
            </a:pPr>
            <a:r>
              <a:rPr b="1" lang="en-US" sz="1100">
                <a:solidFill>
                  <a:srgbClr val="141B53"/>
                </a:solidFill>
                <a:latin typeface="DM Serif Display"/>
                <a:ea typeface="DM Serif Display"/>
                <a:cs typeface="DM Serif Display"/>
                <a:sym typeface="DM Serif Display"/>
              </a:rPr>
              <a:t>Step 6: Market Your Home</a:t>
            </a:r>
            <a:endParaRPr b="1" sz="1100">
              <a:latin typeface="DM Serif Display"/>
              <a:ea typeface="DM Serif Display"/>
              <a:cs typeface="DM Serif Display"/>
              <a:sym typeface="DM Serif Display"/>
            </a:endParaRPr>
          </a:p>
          <a:p>
            <a:pPr indent="-222249" lvl="0" marL="241300" marR="251459" rtl="0" algn="l">
              <a:lnSpc>
                <a:spcPct val="102400"/>
              </a:lnSpc>
              <a:spcBef>
                <a:spcPts val="575"/>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Discuss your agent's marketing plan with them to create the best strategy for your unique home.</a:t>
            </a:r>
            <a:endParaRPr sz="1100">
              <a:latin typeface="DM Serif Display"/>
              <a:ea typeface="DM Serif Display"/>
              <a:cs typeface="DM Serif Display"/>
              <a:sym typeface="DM Serif Display"/>
            </a:endParaRPr>
          </a:p>
          <a:p>
            <a:pPr indent="-222249" lvl="0" marL="241300" marR="50800" rtl="0" algn="l">
              <a:lnSpc>
                <a:spcPct val="123333"/>
              </a:lnSpc>
              <a:spcBef>
                <a:spcPts val="40"/>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Have your agent schedule high-quality real estate photography for your home. Professional photography can</a:t>
            </a:r>
            <a:endParaRPr sz="1100">
              <a:latin typeface="DM Serif Display"/>
              <a:ea typeface="DM Serif Display"/>
              <a:cs typeface="DM Serif Display"/>
              <a:sym typeface="DM Serif Display"/>
            </a:endParaRPr>
          </a:p>
          <a:p>
            <a:pPr indent="0" lvl="0" marL="241300" rtl="0" algn="l">
              <a:lnSpc>
                <a:spcPct val="100000"/>
              </a:lnSpc>
              <a:spcBef>
                <a:spcPts val="20"/>
              </a:spcBef>
              <a:spcAft>
                <a:spcPts val="0"/>
              </a:spcAft>
              <a:buNone/>
            </a:pPr>
            <a:r>
              <a:rPr lang="en-US" sz="1100">
                <a:solidFill>
                  <a:srgbClr val="141B53"/>
                </a:solidFill>
                <a:latin typeface="DM Serif Display"/>
                <a:ea typeface="DM Serif Display"/>
                <a:cs typeface="DM Serif Display"/>
                <a:sym typeface="DM Serif Display"/>
              </a:rPr>
              <a:t>get you thousands more in a sale!</a:t>
            </a:r>
            <a:endParaRPr sz="1100">
              <a:latin typeface="DM Serif Display"/>
              <a:ea typeface="DM Serif Display"/>
              <a:cs typeface="DM Serif Display"/>
              <a:sym typeface="DM Serif Display"/>
            </a:endParaRPr>
          </a:p>
          <a:p>
            <a:pPr indent="-222249" lvl="0" marL="241300" marR="284480" rtl="0" algn="l">
              <a:lnSpc>
                <a:spcPct val="123333"/>
              </a:lnSpc>
              <a:spcBef>
                <a:spcPts val="40"/>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Schedule a time with your agent to do the pre-listing marketing they need - video walkthroughs, social media</a:t>
            </a:r>
            <a:endParaRPr sz="1100">
              <a:latin typeface="DM Serif Display"/>
              <a:ea typeface="DM Serif Display"/>
              <a:cs typeface="DM Serif Display"/>
              <a:sym typeface="DM Serif Display"/>
            </a:endParaRPr>
          </a:p>
          <a:p>
            <a:pPr indent="0" lvl="0" marL="241300" rtl="0" algn="l">
              <a:lnSpc>
                <a:spcPct val="100000"/>
              </a:lnSpc>
              <a:spcBef>
                <a:spcPts val="20"/>
              </a:spcBef>
              <a:spcAft>
                <a:spcPts val="0"/>
              </a:spcAft>
              <a:buNone/>
            </a:pPr>
            <a:r>
              <a:rPr lang="en-US" sz="1100">
                <a:solidFill>
                  <a:srgbClr val="141B53"/>
                </a:solidFill>
                <a:latin typeface="DM Serif Display"/>
                <a:ea typeface="DM Serif Display"/>
                <a:cs typeface="DM Serif Display"/>
                <a:sym typeface="DM Serif Display"/>
              </a:rPr>
              <a:t>blasts, etc.</a:t>
            </a:r>
            <a:endParaRPr sz="1100">
              <a:latin typeface="DM Serif Display"/>
              <a:ea typeface="DM Serif Display"/>
              <a:cs typeface="DM Serif Display"/>
              <a:sym typeface="DM Serif Display"/>
            </a:endParaRPr>
          </a:p>
        </p:txBody>
      </p:sp>
      <p:sp>
        <p:nvSpPr>
          <p:cNvPr id="136" name="Google Shape;136;p5"/>
          <p:cNvSpPr/>
          <p:nvPr/>
        </p:nvSpPr>
        <p:spPr>
          <a:xfrm>
            <a:off x="9239975" y="0"/>
            <a:ext cx="9525" cy="527050"/>
          </a:xfrm>
          <a:custGeom>
            <a:rect b="b" l="l" r="r" t="t"/>
            <a:pathLst>
              <a:path extrusionOk="0" h="527050" w="9525">
                <a:moveTo>
                  <a:pt x="0" y="526703"/>
                </a:moveTo>
                <a:lnTo>
                  <a:pt x="9525" y="526703"/>
                </a:lnTo>
                <a:lnTo>
                  <a:pt x="9525" y="0"/>
                </a:lnTo>
                <a:lnTo>
                  <a:pt x="0" y="0"/>
                </a:lnTo>
                <a:lnTo>
                  <a:pt x="0" y="526703"/>
                </a:lnTo>
                <a:close/>
              </a:path>
            </a:pathLst>
          </a:custGeom>
          <a:solidFill>
            <a:srgbClr val="141B5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7" name="Google Shape;137;p5"/>
          <p:cNvSpPr txBox="1"/>
          <p:nvPr/>
        </p:nvSpPr>
        <p:spPr>
          <a:xfrm>
            <a:off x="9429013" y="353618"/>
            <a:ext cx="105300" cy="182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100">
                <a:solidFill>
                  <a:srgbClr val="141B53"/>
                </a:solidFill>
                <a:latin typeface="DM Serif Display"/>
                <a:ea typeface="DM Serif Display"/>
                <a:cs typeface="DM Serif Display"/>
                <a:sym typeface="DM Serif Display"/>
              </a:rPr>
              <a:t>5</a:t>
            </a:r>
            <a:endParaRPr sz="1100">
              <a:latin typeface="DM Serif Display"/>
              <a:ea typeface="DM Serif Display"/>
              <a:cs typeface="DM Serif Display"/>
              <a:sym typeface="DM Serif Display"/>
            </a:endParaRPr>
          </a:p>
        </p:txBody>
      </p:sp>
      <p:sp>
        <p:nvSpPr>
          <p:cNvPr id="138" name="Google Shape;138;p5"/>
          <p:cNvSpPr txBox="1"/>
          <p:nvPr/>
        </p:nvSpPr>
        <p:spPr>
          <a:xfrm>
            <a:off x="532442" y="7408938"/>
            <a:ext cx="940500" cy="151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900">
                <a:solidFill>
                  <a:srgbClr val="141B53"/>
                </a:solidFill>
                <a:latin typeface="DM Serif Display"/>
                <a:ea typeface="DM Serif Display"/>
                <a:cs typeface="DM Serif Display"/>
                <a:sym typeface="DM Serif Display"/>
              </a:rPr>
              <a:t>8 1 6 - 6 5 1 - 1 9 4 3 </a:t>
            </a:r>
            <a:endParaRPr sz="900">
              <a:solidFill>
                <a:srgbClr val="141B53"/>
              </a:solidFill>
              <a:latin typeface="DM Serif Display"/>
              <a:ea typeface="DM Serif Display"/>
              <a:cs typeface="DM Serif Display"/>
              <a:sym typeface="DM Serif Display"/>
            </a:endParaRPr>
          </a:p>
        </p:txBody>
      </p:sp>
      <p:pic>
        <p:nvPicPr>
          <p:cNvPr id="139" name="Google Shape;139;p5">
            <a:hlinkClick r:id="rId11"/>
          </p:cNvPr>
          <p:cNvPicPr preferRelativeResize="0"/>
          <p:nvPr/>
        </p:nvPicPr>
        <p:blipFill rotWithShape="1">
          <a:blip r:embed="rId12">
            <a:alphaModFix/>
          </a:blip>
          <a:srcRect b="0" l="0" r="0" t="0"/>
          <a:stretch/>
        </p:blipFill>
        <p:spPr>
          <a:xfrm>
            <a:off x="2234120" y="7398353"/>
            <a:ext cx="142214" cy="146151"/>
          </a:xfrm>
          <a:prstGeom prst="rect">
            <a:avLst/>
          </a:prstGeom>
          <a:noFill/>
          <a:ln>
            <a:noFill/>
          </a:ln>
        </p:spPr>
      </p:pic>
      <p:pic>
        <p:nvPicPr>
          <p:cNvPr id="140" name="Google Shape;140;p5">
            <a:hlinkClick r:id="rId13"/>
          </p:cNvPr>
          <p:cNvPicPr preferRelativeResize="0"/>
          <p:nvPr/>
        </p:nvPicPr>
        <p:blipFill rotWithShape="1">
          <a:blip r:embed="rId14">
            <a:alphaModFix/>
          </a:blip>
          <a:srcRect b="0" l="0" r="0" t="0"/>
          <a:stretch/>
        </p:blipFill>
        <p:spPr>
          <a:xfrm>
            <a:off x="1620742" y="7399226"/>
            <a:ext cx="142519" cy="144399"/>
          </a:xfrm>
          <a:prstGeom prst="rect">
            <a:avLst/>
          </a:prstGeom>
          <a:noFill/>
          <a:ln>
            <a:noFill/>
          </a:ln>
        </p:spPr>
      </p:pic>
      <p:pic>
        <p:nvPicPr>
          <p:cNvPr id="141" name="Google Shape;141;p5"/>
          <p:cNvPicPr preferRelativeResize="0"/>
          <p:nvPr/>
        </p:nvPicPr>
        <p:blipFill rotWithShape="1">
          <a:blip r:embed="rId15">
            <a:alphaModFix/>
          </a:blip>
          <a:srcRect b="0" l="0" r="0" t="0"/>
          <a:stretch/>
        </p:blipFill>
        <p:spPr>
          <a:xfrm>
            <a:off x="1907258" y="7412592"/>
            <a:ext cx="182867" cy="117665"/>
          </a:xfrm>
          <a:prstGeom prst="rect">
            <a:avLst/>
          </a:prstGeom>
          <a:noFill/>
          <a:ln>
            <a:noFill/>
          </a:ln>
        </p:spPr>
      </p:pic>
      <p:pic>
        <p:nvPicPr>
          <p:cNvPr id="142" name="Google Shape;142;p5">
            <a:hlinkClick r:id="rId16"/>
          </p:cNvPr>
          <p:cNvPicPr preferRelativeResize="0"/>
          <p:nvPr/>
        </p:nvPicPr>
        <p:blipFill rotWithShape="1">
          <a:blip r:embed="rId17">
            <a:alphaModFix/>
          </a:blip>
          <a:srcRect b="0" l="0" r="0" t="0"/>
          <a:stretch/>
        </p:blipFill>
        <p:spPr>
          <a:xfrm>
            <a:off x="2520332" y="7400326"/>
            <a:ext cx="66370" cy="142201"/>
          </a:xfrm>
          <a:prstGeom prst="rect">
            <a:avLst/>
          </a:prstGeom>
          <a:noFill/>
          <a:ln>
            <a:noFill/>
          </a:ln>
        </p:spPr>
      </p:pic>
      <p:pic>
        <p:nvPicPr>
          <p:cNvPr id="143" name="Google Shape;143;p5"/>
          <p:cNvPicPr preferRelativeResize="0"/>
          <p:nvPr/>
        </p:nvPicPr>
        <p:blipFill>
          <a:blip r:embed="rId18">
            <a:alphaModFix/>
          </a:blip>
          <a:stretch>
            <a:fillRect/>
          </a:stretch>
        </p:blipFill>
        <p:spPr>
          <a:xfrm>
            <a:off x="142575" y="-93752"/>
            <a:ext cx="1019200" cy="1019200"/>
          </a:xfrm>
          <a:prstGeom prst="rect">
            <a:avLst/>
          </a:prstGeom>
          <a:noFill/>
          <a:ln>
            <a:noFill/>
          </a:ln>
        </p:spPr>
      </p:pic>
      <p:sp>
        <p:nvSpPr>
          <p:cNvPr id="144" name="Google Shape;144;p5"/>
          <p:cNvSpPr txBox="1"/>
          <p:nvPr/>
        </p:nvSpPr>
        <p:spPr>
          <a:xfrm>
            <a:off x="6285100" y="385950"/>
            <a:ext cx="2868600" cy="305400"/>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Clr>
                <a:schemeClr val="dk1"/>
              </a:buClr>
              <a:buFont typeface="Arial"/>
              <a:buNone/>
            </a:pPr>
            <a:r>
              <a:rPr b="1" lang="en-US" sz="950">
                <a:solidFill>
                  <a:srgbClr val="141B53"/>
                </a:solidFill>
                <a:latin typeface="DM Serif Display"/>
                <a:ea typeface="DM Serif Display"/>
                <a:cs typeface="DM Serif Display"/>
                <a:sym typeface="DM Serif Display"/>
              </a:rPr>
              <a:t>T H E  H O M E  S E L L I N G  S T R A T E G Y  G U I D E</a:t>
            </a:r>
            <a:endParaRPr b="1" sz="950">
              <a:solidFill>
                <a:schemeClr val="dk1"/>
              </a:solidFill>
              <a:latin typeface="DM Serif Display"/>
              <a:ea typeface="DM Serif Display"/>
              <a:cs typeface="DM Serif Display"/>
              <a:sym typeface="DM Serif Display"/>
            </a:endParaRPr>
          </a:p>
          <a:p>
            <a:pPr indent="0" lvl="0" marL="12700" rtl="0" algn="l">
              <a:lnSpc>
                <a:spcPct val="100000"/>
              </a:lnSpc>
              <a:spcBef>
                <a:spcPts val="0"/>
              </a:spcBef>
              <a:spcAft>
                <a:spcPts val="0"/>
              </a:spcAft>
              <a:buNone/>
            </a:pPr>
            <a:r>
              <a:t/>
            </a:r>
            <a:endParaRPr b="1" sz="950">
              <a:solidFill>
                <a:srgbClr val="141B53"/>
              </a:solidFill>
              <a:latin typeface="DM Serif Display"/>
              <a:ea typeface="DM Serif Display"/>
              <a:cs typeface="DM Serif Display"/>
              <a:sym typeface="DM Serif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8" name="Shape 148"/>
        <p:cNvGrpSpPr/>
        <p:nvPr/>
      </p:nvGrpSpPr>
      <p:grpSpPr>
        <a:xfrm>
          <a:off x="0" y="0"/>
          <a:ext cx="0" cy="0"/>
          <a:chOff x="0" y="0"/>
          <a:chExt cx="0" cy="0"/>
        </a:xfrm>
      </p:grpSpPr>
      <p:sp>
        <p:nvSpPr>
          <p:cNvPr id="149" name="Google Shape;149;p6"/>
          <p:cNvSpPr txBox="1"/>
          <p:nvPr/>
        </p:nvSpPr>
        <p:spPr>
          <a:xfrm>
            <a:off x="7464642" y="7280822"/>
            <a:ext cx="915035" cy="104775"/>
          </a:xfrm>
          <a:prstGeom prst="rect">
            <a:avLst/>
          </a:prstGeom>
          <a:noFill/>
          <a:ln>
            <a:noFill/>
          </a:ln>
        </p:spPr>
        <p:txBody>
          <a:bodyPr anchorCtr="0" anchor="t" bIns="0" lIns="0" spcFirstLastPara="1" rIns="0" wrap="square" tIns="0">
            <a:spAutoFit/>
          </a:bodyPr>
          <a:lstStyle/>
          <a:p>
            <a:pPr indent="0" lvl="0" marL="0" rtl="0" algn="l">
              <a:lnSpc>
                <a:spcPct val="114285"/>
              </a:lnSpc>
              <a:spcBef>
                <a:spcPts val="0"/>
              </a:spcBef>
              <a:spcAft>
                <a:spcPts val="0"/>
              </a:spcAft>
              <a:buNone/>
            </a:pPr>
            <a:r>
              <a:rPr b="1" lang="en-US" sz="700">
                <a:solidFill>
                  <a:srgbClr val="55BBEB"/>
                </a:solidFill>
                <a:latin typeface="Gill Sans"/>
                <a:ea typeface="Gill Sans"/>
                <a:cs typeface="Gill Sans"/>
                <a:sym typeface="Gill Sans"/>
              </a:rPr>
              <a:t>8 1 6 - 6 5 1 - 1 9 4 3 </a:t>
            </a:r>
            <a:endParaRPr sz="700">
              <a:latin typeface="Gill Sans"/>
              <a:ea typeface="Gill Sans"/>
              <a:cs typeface="Gill Sans"/>
              <a:sym typeface="Gill Sans"/>
            </a:endParaRPr>
          </a:p>
        </p:txBody>
      </p:sp>
      <p:pic>
        <p:nvPicPr>
          <p:cNvPr id="150" name="Google Shape;150;p6">
            <a:hlinkClick r:id="rId3"/>
          </p:cNvPr>
          <p:cNvPicPr preferRelativeResize="0"/>
          <p:nvPr/>
        </p:nvPicPr>
        <p:blipFill rotWithShape="1">
          <a:blip r:embed="rId4">
            <a:alphaModFix/>
          </a:blip>
          <a:srcRect b="0" l="0" r="0" t="0"/>
          <a:stretch/>
        </p:blipFill>
        <p:spPr>
          <a:xfrm>
            <a:off x="9153620" y="7252203"/>
            <a:ext cx="142214" cy="146151"/>
          </a:xfrm>
          <a:prstGeom prst="rect">
            <a:avLst/>
          </a:prstGeom>
          <a:noFill/>
          <a:ln>
            <a:noFill/>
          </a:ln>
        </p:spPr>
      </p:pic>
      <p:pic>
        <p:nvPicPr>
          <p:cNvPr id="151" name="Google Shape;151;p6">
            <a:hlinkClick r:id="rId5"/>
          </p:cNvPr>
          <p:cNvPicPr preferRelativeResize="0"/>
          <p:nvPr/>
        </p:nvPicPr>
        <p:blipFill rotWithShape="1">
          <a:blip r:embed="rId6">
            <a:alphaModFix/>
          </a:blip>
          <a:srcRect b="0" l="0" r="0" t="0"/>
          <a:stretch/>
        </p:blipFill>
        <p:spPr>
          <a:xfrm>
            <a:off x="8540242" y="7253076"/>
            <a:ext cx="142519" cy="144399"/>
          </a:xfrm>
          <a:prstGeom prst="rect">
            <a:avLst/>
          </a:prstGeom>
          <a:noFill/>
          <a:ln>
            <a:noFill/>
          </a:ln>
        </p:spPr>
      </p:pic>
      <p:pic>
        <p:nvPicPr>
          <p:cNvPr id="152" name="Google Shape;152;p6"/>
          <p:cNvPicPr preferRelativeResize="0"/>
          <p:nvPr/>
        </p:nvPicPr>
        <p:blipFill rotWithShape="1">
          <a:blip r:embed="rId7">
            <a:alphaModFix/>
          </a:blip>
          <a:srcRect b="0" l="0" r="0" t="0"/>
          <a:stretch/>
        </p:blipFill>
        <p:spPr>
          <a:xfrm>
            <a:off x="8826758" y="7266442"/>
            <a:ext cx="182867" cy="117665"/>
          </a:xfrm>
          <a:prstGeom prst="rect">
            <a:avLst/>
          </a:prstGeom>
          <a:noFill/>
          <a:ln>
            <a:noFill/>
          </a:ln>
        </p:spPr>
      </p:pic>
      <p:pic>
        <p:nvPicPr>
          <p:cNvPr id="153" name="Google Shape;153;p6">
            <a:hlinkClick r:id="rId8"/>
          </p:cNvPr>
          <p:cNvPicPr preferRelativeResize="0"/>
          <p:nvPr/>
        </p:nvPicPr>
        <p:blipFill rotWithShape="1">
          <a:blip r:embed="rId9">
            <a:alphaModFix/>
          </a:blip>
          <a:srcRect b="0" l="0" r="0" t="0"/>
          <a:stretch/>
        </p:blipFill>
        <p:spPr>
          <a:xfrm>
            <a:off x="9439832" y="7254176"/>
            <a:ext cx="66370" cy="142201"/>
          </a:xfrm>
          <a:prstGeom prst="rect">
            <a:avLst/>
          </a:prstGeom>
          <a:noFill/>
          <a:ln>
            <a:noFill/>
          </a:ln>
        </p:spPr>
      </p:pic>
      <p:pic>
        <p:nvPicPr>
          <p:cNvPr id="154" name="Google Shape;154;p6"/>
          <p:cNvPicPr preferRelativeResize="0"/>
          <p:nvPr/>
        </p:nvPicPr>
        <p:blipFill rotWithShape="1">
          <a:blip r:embed="rId10">
            <a:alphaModFix/>
          </a:blip>
          <a:srcRect b="0" l="0" r="0" t="0"/>
          <a:stretch/>
        </p:blipFill>
        <p:spPr>
          <a:xfrm>
            <a:off x="4993200" y="899998"/>
            <a:ext cx="5065199" cy="6872401"/>
          </a:xfrm>
          <a:prstGeom prst="rect">
            <a:avLst/>
          </a:prstGeom>
          <a:noFill/>
          <a:ln>
            <a:noFill/>
          </a:ln>
        </p:spPr>
      </p:pic>
      <p:sp>
        <p:nvSpPr>
          <p:cNvPr id="155" name="Google Shape;155;p6"/>
          <p:cNvSpPr/>
          <p:nvPr/>
        </p:nvSpPr>
        <p:spPr>
          <a:xfrm>
            <a:off x="0" y="800290"/>
            <a:ext cx="6771005" cy="6496050"/>
          </a:xfrm>
          <a:custGeom>
            <a:rect b="b" l="l" r="r" t="t"/>
            <a:pathLst>
              <a:path extrusionOk="0" h="6496050" w="6771005">
                <a:moveTo>
                  <a:pt x="6770827" y="0"/>
                </a:moveTo>
                <a:lnTo>
                  <a:pt x="0" y="0"/>
                </a:lnTo>
                <a:lnTo>
                  <a:pt x="0" y="6496046"/>
                </a:lnTo>
                <a:lnTo>
                  <a:pt x="6770827" y="6496046"/>
                </a:lnTo>
                <a:lnTo>
                  <a:pt x="6770827" y="0"/>
                </a:lnTo>
                <a:close/>
              </a:path>
            </a:pathLst>
          </a:custGeom>
          <a:solidFill>
            <a:srgbClr val="141B5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6" name="Google Shape;156;p6"/>
          <p:cNvSpPr/>
          <p:nvPr/>
        </p:nvSpPr>
        <p:spPr>
          <a:xfrm>
            <a:off x="0" y="899998"/>
            <a:ext cx="6466205" cy="6091555"/>
          </a:xfrm>
          <a:custGeom>
            <a:rect b="b" l="l" r="r" t="t"/>
            <a:pathLst>
              <a:path extrusionOk="0" h="6091555" w="6466205">
                <a:moveTo>
                  <a:pt x="6465595" y="0"/>
                </a:moveTo>
                <a:lnTo>
                  <a:pt x="0" y="0"/>
                </a:lnTo>
                <a:lnTo>
                  <a:pt x="0" y="6091555"/>
                </a:lnTo>
                <a:lnTo>
                  <a:pt x="6465595" y="6091555"/>
                </a:lnTo>
                <a:lnTo>
                  <a:pt x="6465595" y="0"/>
                </a:lnTo>
                <a:close/>
              </a:path>
            </a:pathLst>
          </a:custGeom>
          <a:solidFill>
            <a:srgbClr val="F5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7" name="Google Shape;157;p6"/>
          <p:cNvSpPr txBox="1"/>
          <p:nvPr/>
        </p:nvSpPr>
        <p:spPr>
          <a:xfrm>
            <a:off x="487425" y="973100"/>
            <a:ext cx="5708100" cy="6120000"/>
          </a:xfrm>
          <a:prstGeom prst="rect">
            <a:avLst/>
          </a:prstGeom>
          <a:noFill/>
          <a:ln>
            <a:noFill/>
          </a:ln>
        </p:spPr>
        <p:txBody>
          <a:bodyPr anchorCtr="0" anchor="t" bIns="0" lIns="0" spcFirstLastPara="1" rIns="0" wrap="square" tIns="24125">
            <a:spAutoFit/>
          </a:bodyPr>
          <a:lstStyle/>
          <a:p>
            <a:pPr indent="0" lvl="0" marL="12700" rtl="0" algn="l">
              <a:lnSpc>
                <a:spcPct val="100000"/>
              </a:lnSpc>
              <a:spcBef>
                <a:spcPts val="0"/>
              </a:spcBef>
              <a:spcAft>
                <a:spcPts val="0"/>
              </a:spcAft>
              <a:buNone/>
            </a:pPr>
            <a:r>
              <a:rPr b="1" lang="en-US" sz="1100">
                <a:solidFill>
                  <a:srgbClr val="141B53"/>
                </a:solidFill>
                <a:latin typeface="DM Serif Display"/>
                <a:ea typeface="DM Serif Display"/>
                <a:cs typeface="DM Serif Display"/>
                <a:sym typeface="DM Serif Display"/>
              </a:rPr>
              <a:t>Step 7: Showing Your Home</a:t>
            </a:r>
            <a:endParaRPr b="1" sz="1100">
              <a:latin typeface="DM Serif Display"/>
              <a:ea typeface="DM Serif Display"/>
              <a:cs typeface="DM Serif Display"/>
              <a:sym typeface="DM Serif Display"/>
            </a:endParaRPr>
          </a:p>
          <a:p>
            <a:pPr indent="-222249" lvl="0" marL="241300" rtl="0" algn="l">
              <a:lnSpc>
                <a:spcPct val="100000"/>
              </a:lnSpc>
              <a:spcBef>
                <a:spcPts val="625"/>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Decide whether you want to have a lock box or schedule appointments.</a:t>
            </a:r>
            <a:endParaRPr sz="1100">
              <a:solidFill>
                <a:srgbClr val="141B53"/>
              </a:solidFill>
              <a:latin typeface="DM Serif Display"/>
              <a:ea typeface="DM Serif Display"/>
              <a:cs typeface="DM Serif Display"/>
              <a:sym typeface="DM Serif Display"/>
            </a:endParaRPr>
          </a:p>
          <a:p>
            <a:pPr indent="-222249" lvl="0" marL="241300" rtl="0" algn="l">
              <a:lnSpc>
                <a:spcPct val="100000"/>
              </a:lnSpc>
              <a:spcBef>
                <a:spcPts val="625"/>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Prepare for open houses.</a:t>
            </a:r>
            <a:endParaRPr sz="1100">
              <a:solidFill>
                <a:srgbClr val="141B53"/>
              </a:solidFill>
              <a:latin typeface="DM Serif Display"/>
              <a:ea typeface="DM Serif Display"/>
              <a:cs typeface="DM Serif Display"/>
              <a:sym typeface="DM Serif Display"/>
            </a:endParaRPr>
          </a:p>
          <a:p>
            <a:pPr indent="-222249" lvl="0" marL="241300" rtl="0" algn="l">
              <a:lnSpc>
                <a:spcPct val="100000"/>
              </a:lnSpc>
              <a:spcBef>
                <a:spcPts val="625"/>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Store important financial documents and valuables in a safe place away</a:t>
            </a:r>
            <a:endParaRPr sz="1100">
              <a:latin typeface="DM Serif Display"/>
              <a:ea typeface="DM Serif Display"/>
              <a:cs typeface="DM Serif Display"/>
              <a:sym typeface="DM Serif Display"/>
            </a:endParaRPr>
          </a:p>
          <a:p>
            <a:pPr indent="0" lvl="0" marL="241300" rtl="0" algn="l">
              <a:lnSpc>
                <a:spcPct val="100000"/>
              </a:lnSpc>
              <a:spcBef>
                <a:spcPts val="35"/>
              </a:spcBef>
              <a:spcAft>
                <a:spcPts val="0"/>
              </a:spcAft>
              <a:buNone/>
            </a:pPr>
            <a:r>
              <a:rPr lang="en-US" sz="1100">
                <a:solidFill>
                  <a:srgbClr val="141B53"/>
                </a:solidFill>
                <a:latin typeface="DM Serif Display"/>
                <a:ea typeface="DM Serif Display"/>
                <a:cs typeface="DM Serif Display"/>
                <a:sym typeface="DM Serif Display"/>
              </a:rPr>
              <a:t>from the public eye.</a:t>
            </a:r>
            <a:endParaRPr sz="1100">
              <a:latin typeface="DM Serif Display"/>
              <a:ea typeface="DM Serif Display"/>
              <a:cs typeface="DM Serif Display"/>
              <a:sym typeface="DM Serif Display"/>
            </a:endParaRPr>
          </a:p>
          <a:p>
            <a:pPr indent="0" lvl="0" marL="0" rtl="0" algn="l">
              <a:lnSpc>
                <a:spcPct val="100000"/>
              </a:lnSpc>
              <a:spcBef>
                <a:spcPts val="25"/>
              </a:spcBef>
              <a:spcAft>
                <a:spcPts val="0"/>
              </a:spcAft>
              <a:buNone/>
            </a:pPr>
            <a:r>
              <a:t/>
            </a:r>
            <a:endParaRPr b="1" sz="750">
              <a:latin typeface="DM Serif Display"/>
              <a:ea typeface="DM Serif Display"/>
              <a:cs typeface="DM Serif Display"/>
              <a:sym typeface="DM Serif Display"/>
            </a:endParaRPr>
          </a:p>
          <a:p>
            <a:pPr indent="0" lvl="0" marL="12700" rtl="0" algn="l">
              <a:lnSpc>
                <a:spcPct val="100000"/>
              </a:lnSpc>
              <a:spcBef>
                <a:spcPts val="0"/>
              </a:spcBef>
              <a:spcAft>
                <a:spcPts val="0"/>
              </a:spcAft>
              <a:buNone/>
            </a:pPr>
            <a:r>
              <a:t/>
            </a:r>
            <a:endParaRPr b="1" sz="1800">
              <a:latin typeface="DM Serif Display"/>
              <a:ea typeface="DM Serif Display"/>
              <a:cs typeface="DM Serif Display"/>
              <a:sym typeface="DM Serif Display"/>
            </a:endParaRPr>
          </a:p>
          <a:p>
            <a:pPr indent="0" lvl="0" marL="12700" rtl="0" algn="l">
              <a:lnSpc>
                <a:spcPct val="100000"/>
              </a:lnSpc>
              <a:spcBef>
                <a:spcPts val="1420"/>
              </a:spcBef>
              <a:spcAft>
                <a:spcPts val="0"/>
              </a:spcAft>
              <a:buNone/>
            </a:pPr>
            <a:r>
              <a:rPr b="1" lang="en-US" sz="1100">
                <a:solidFill>
                  <a:srgbClr val="141B53"/>
                </a:solidFill>
                <a:latin typeface="DM Serif Display"/>
                <a:ea typeface="DM Serif Display"/>
                <a:cs typeface="DM Serif Display"/>
                <a:sym typeface="DM Serif Display"/>
              </a:rPr>
              <a:t>Step 8: Negotiate Purchase Offers</a:t>
            </a:r>
            <a:endParaRPr b="1" sz="1100">
              <a:latin typeface="DM Serif Display"/>
              <a:ea typeface="DM Serif Display"/>
              <a:cs typeface="DM Serif Display"/>
              <a:sym typeface="DM Serif Display"/>
            </a:endParaRPr>
          </a:p>
          <a:p>
            <a:pPr indent="-222249" lvl="0" marL="241300" rtl="0" algn="l">
              <a:lnSpc>
                <a:spcPct val="100000"/>
              </a:lnSpc>
              <a:spcBef>
                <a:spcPts val="625"/>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Discuss the offers with your real estate agent.</a:t>
            </a:r>
            <a:endParaRPr sz="1100">
              <a:latin typeface="DM Serif Display"/>
              <a:ea typeface="DM Serif Display"/>
              <a:cs typeface="DM Serif Display"/>
              <a:sym typeface="DM Serif Display"/>
            </a:endParaRPr>
          </a:p>
          <a:p>
            <a:pPr indent="-222249" lvl="0" marL="241300" rtl="0" algn="l">
              <a:lnSpc>
                <a:spcPct val="100000"/>
              </a:lnSpc>
              <a:spcBef>
                <a:spcPts val="60"/>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Prepare for multiple offers.</a:t>
            </a:r>
            <a:endParaRPr sz="1100">
              <a:latin typeface="DM Serif Display"/>
              <a:ea typeface="DM Serif Display"/>
              <a:cs typeface="DM Serif Display"/>
              <a:sym typeface="DM Serif Display"/>
            </a:endParaRPr>
          </a:p>
          <a:p>
            <a:pPr indent="0" lvl="0" marL="12700" rtl="0" algn="l">
              <a:lnSpc>
                <a:spcPct val="100000"/>
              </a:lnSpc>
              <a:spcBef>
                <a:spcPts val="1560"/>
              </a:spcBef>
              <a:spcAft>
                <a:spcPts val="0"/>
              </a:spcAft>
              <a:buNone/>
            </a:pPr>
            <a:r>
              <a:rPr i="1" lang="en-US" sz="1100">
                <a:solidFill>
                  <a:srgbClr val="141B53"/>
                </a:solidFill>
                <a:latin typeface="DM Serif Display"/>
                <a:ea typeface="DM Serif Display"/>
                <a:cs typeface="DM Serif Display"/>
                <a:sym typeface="DM Serif Display"/>
              </a:rPr>
              <a:t>PRO TIP:</a:t>
            </a:r>
            <a:endParaRPr sz="1100">
              <a:latin typeface="DM Serif Display"/>
              <a:ea typeface="DM Serif Display"/>
              <a:cs typeface="DM Serif Display"/>
              <a:sym typeface="DM Serif Display"/>
            </a:endParaRPr>
          </a:p>
          <a:p>
            <a:pPr indent="0" lvl="0" marL="12700" rtl="0" algn="l">
              <a:lnSpc>
                <a:spcPct val="100000"/>
              </a:lnSpc>
              <a:spcBef>
                <a:spcPts val="610"/>
              </a:spcBef>
              <a:spcAft>
                <a:spcPts val="0"/>
              </a:spcAft>
              <a:buNone/>
            </a:pPr>
            <a:r>
              <a:rPr i="1" lang="en-US" sz="1100">
                <a:solidFill>
                  <a:srgbClr val="141B53"/>
                </a:solidFill>
                <a:latin typeface="DM Serif Display"/>
                <a:ea typeface="DM Serif Display"/>
                <a:cs typeface="DM Serif Display"/>
                <a:sym typeface="DM Serif Display"/>
              </a:rPr>
              <a:t>Don't get hung up on only the offer price! There are many terms within an offer that should be taken into consideration.</a:t>
            </a:r>
            <a:endParaRPr sz="1100">
              <a:latin typeface="DM Serif Display"/>
              <a:ea typeface="DM Serif Display"/>
              <a:cs typeface="DM Serif Display"/>
              <a:sym typeface="DM Serif Display"/>
            </a:endParaRPr>
          </a:p>
          <a:p>
            <a:pPr indent="0" lvl="0" marL="0" rtl="0" algn="l">
              <a:lnSpc>
                <a:spcPct val="100000"/>
              </a:lnSpc>
              <a:spcBef>
                <a:spcPts val="10"/>
              </a:spcBef>
              <a:spcAft>
                <a:spcPts val="0"/>
              </a:spcAft>
              <a:buNone/>
            </a:pPr>
            <a:r>
              <a:t/>
            </a:r>
            <a:endParaRPr sz="1250">
              <a:latin typeface="DM Serif Display"/>
              <a:ea typeface="DM Serif Display"/>
              <a:cs typeface="DM Serif Display"/>
              <a:sym typeface="DM Serif Display"/>
            </a:endParaRPr>
          </a:p>
          <a:p>
            <a:pPr indent="0" lvl="0" marL="12700" rtl="0" algn="l">
              <a:lnSpc>
                <a:spcPct val="100000"/>
              </a:lnSpc>
              <a:spcBef>
                <a:spcPts val="0"/>
              </a:spcBef>
              <a:spcAft>
                <a:spcPts val="0"/>
              </a:spcAft>
              <a:buNone/>
            </a:pPr>
            <a:r>
              <a:rPr b="1" lang="en-US" sz="1100">
                <a:solidFill>
                  <a:srgbClr val="141B53"/>
                </a:solidFill>
                <a:latin typeface="DM Serif Display"/>
                <a:ea typeface="DM Serif Display"/>
                <a:cs typeface="DM Serif Display"/>
                <a:sym typeface="DM Serif Display"/>
              </a:rPr>
              <a:t>Step 9: Sign a Purchase Sale Agreement</a:t>
            </a:r>
            <a:endParaRPr b="1" sz="1100">
              <a:latin typeface="DM Serif Display"/>
              <a:ea typeface="DM Serif Display"/>
              <a:cs typeface="DM Serif Display"/>
              <a:sym typeface="DM Serif Display"/>
            </a:endParaRPr>
          </a:p>
          <a:p>
            <a:pPr indent="-222249" lvl="0" marL="241300" rtl="0" algn="l">
              <a:lnSpc>
                <a:spcPct val="100000"/>
              </a:lnSpc>
              <a:spcBef>
                <a:spcPts val="615"/>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After selecting the strongest offer, sign the purchase sale agreement and </a:t>
            </a:r>
            <a:r>
              <a:rPr lang="en-US" sz="1100">
                <a:solidFill>
                  <a:srgbClr val="141B53"/>
                </a:solidFill>
                <a:latin typeface="DM Serif Display"/>
                <a:ea typeface="DM Serif Display"/>
                <a:cs typeface="DM Serif Display"/>
                <a:sym typeface="DM Serif Display"/>
              </a:rPr>
              <a:t>any additional paperwork.</a:t>
            </a:r>
            <a:endParaRPr sz="1100">
              <a:solidFill>
                <a:schemeClr val="dk1"/>
              </a:solidFill>
              <a:latin typeface="DM Serif Display"/>
              <a:ea typeface="DM Serif Display"/>
              <a:cs typeface="DM Serif Display"/>
              <a:sym typeface="DM Serif Display"/>
            </a:endParaRPr>
          </a:p>
          <a:p>
            <a:pPr indent="-222249" lvl="0" marL="241300" rtl="0" algn="l">
              <a:spcBef>
                <a:spcPts val="65"/>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Buyers will put down a deposit.</a:t>
            </a:r>
            <a:endParaRPr sz="1100">
              <a:solidFill>
                <a:schemeClr val="dk1"/>
              </a:solidFill>
              <a:latin typeface="DM Serif Display"/>
              <a:ea typeface="DM Serif Display"/>
              <a:cs typeface="DM Serif Display"/>
              <a:sym typeface="DM Serif Display"/>
            </a:endParaRPr>
          </a:p>
          <a:p>
            <a:pPr indent="0" lvl="0" marL="12700" rtl="0" algn="l">
              <a:spcBef>
                <a:spcPts val="1600"/>
              </a:spcBef>
              <a:spcAft>
                <a:spcPts val="0"/>
              </a:spcAft>
              <a:buNone/>
            </a:pPr>
            <a:r>
              <a:rPr b="1" lang="en-US" sz="1100">
                <a:solidFill>
                  <a:srgbClr val="141B53"/>
                </a:solidFill>
                <a:latin typeface="DM Serif Display"/>
                <a:ea typeface="DM Serif Display"/>
                <a:cs typeface="DM Serif Display"/>
                <a:sym typeface="DM Serif Display"/>
              </a:rPr>
              <a:t>Step 10: Open Escrow and Order Title</a:t>
            </a:r>
            <a:endParaRPr b="1" sz="1100">
              <a:solidFill>
                <a:schemeClr val="dk1"/>
              </a:solidFill>
              <a:latin typeface="DM Serif Display"/>
              <a:ea typeface="DM Serif Display"/>
              <a:cs typeface="DM Serif Display"/>
              <a:sym typeface="DM Serif Display"/>
            </a:endParaRPr>
          </a:p>
          <a:p>
            <a:pPr indent="-222249" lvl="0" marL="241300" marR="5080" rtl="0" algn="l">
              <a:lnSpc>
                <a:spcPct val="102400"/>
              </a:lnSpc>
              <a:spcBef>
                <a:spcPts val="570"/>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Your real estate agent will open escrow on your behalf and have a title representative pull the property's title report.</a:t>
            </a:r>
            <a:endParaRPr sz="1100">
              <a:solidFill>
                <a:schemeClr val="dk1"/>
              </a:solidFill>
              <a:latin typeface="DM Serif Display"/>
              <a:ea typeface="DM Serif Display"/>
              <a:cs typeface="DM Serif Display"/>
              <a:sym typeface="DM Serif Display"/>
            </a:endParaRPr>
          </a:p>
          <a:p>
            <a:pPr indent="-222249" lvl="0" marL="241300" rtl="0" algn="l">
              <a:spcBef>
                <a:spcPts val="45"/>
              </a:spcBef>
              <a:spcAft>
                <a:spcPts val="0"/>
              </a:spcAft>
              <a:buClr>
                <a:srgbClr val="141B53"/>
              </a:buClr>
              <a:buSzPts val="1600"/>
              <a:buFont typeface="DM Serif Display"/>
              <a:buChar char="•"/>
            </a:pPr>
            <a:r>
              <a:rPr lang="en-US" sz="1100">
                <a:solidFill>
                  <a:srgbClr val="141B53"/>
                </a:solidFill>
                <a:latin typeface="DM Serif Display"/>
                <a:ea typeface="DM Serif Display"/>
                <a:cs typeface="DM Serif Display"/>
                <a:sym typeface="DM Serif Display"/>
              </a:rPr>
              <a:t>Discuss the timeline of the transaction with your agent based on the</a:t>
            </a:r>
            <a:endParaRPr sz="1100">
              <a:solidFill>
                <a:schemeClr val="dk1"/>
              </a:solidFill>
              <a:latin typeface="DM Serif Display"/>
              <a:ea typeface="DM Serif Display"/>
              <a:cs typeface="DM Serif Display"/>
              <a:sym typeface="DM Serif Display"/>
            </a:endParaRPr>
          </a:p>
          <a:p>
            <a:pPr indent="0" lvl="0" marL="241300" rtl="0" algn="l">
              <a:spcBef>
                <a:spcPts val="35"/>
              </a:spcBef>
              <a:spcAft>
                <a:spcPts val="0"/>
              </a:spcAft>
              <a:buNone/>
            </a:pPr>
            <a:r>
              <a:rPr lang="en-US" sz="1100">
                <a:solidFill>
                  <a:srgbClr val="141B53"/>
                </a:solidFill>
                <a:latin typeface="DM Serif Display"/>
                <a:ea typeface="DM Serif Display"/>
                <a:cs typeface="DM Serif Display"/>
                <a:sym typeface="DM Serif Display"/>
              </a:rPr>
              <a:t>accepted offer.</a:t>
            </a:r>
            <a:endParaRPr sz="1100">
              <a:solidFill>
                <a:schemeClr val="dk1"/>
              </a:solidFill>
              <a:latin typeface="DM Serif Display"/>
              <a:ea typeface="DM Serif Display"/>
              <a:cs typeface="DM Serif Display"/>
              <a:sym typeface="DM Serif Display"/>
            </a:endParaRPr>
          </a:p>
          <a:p>
            <a:pPr indent="0" lvl="0" marL="0" rtl="0" algn="l">
              <a:lnSpc>
                <a:spcPct val="100000"/>
              </a:lnSpc>
              <a:spcBef>
                <a:spcPts val="615"/>
              </a:spcBef>
              <a:spcAft>
                <a:spcPts val="0"/>
              </a:spcAft>
              <a:buNone/>
            </a:pPr>
            <a:r>
              <a:t/>
            </a:r>
            <a:endParaRPr sz="1100">
              <a:solidFill>
                <a:srgbClr val="141B53"/>
              </a:solidFill>
              <a:latin typeface="DM Serif Display"/>
              <a:ea typeface="DM Serif Display"/>
              <a:cs typeface="DM Serif Display"/>
              <a:sym typeface="DM Serif Display"/>
            </a:endParaRPr>
          </a:p>
        </p:txBody>
      </p:sp>
      <p:sp>
        <p:nvSpPr>
          <p:cNvPr id="158" name="Google Shape;158;p6"/>
          <p:cNvSpPr/>
          <p:nvPr/>
        </p:nvSpPr>
        <p:spPr>
          <a:xfrm>
            <a:off x="9239975" y="0"/>
            <a:ext cx="9525" cy="527050"/>
          </a:xfrm>
          <a:custGeom>
            <a:rect b="b" l="l" r="r" t="t"/>
            <a:pathLst>
              <a:path extrusionOk="0" h="527050" w="9525">
                <a:moveTo>
                  <a:pt x="0" y="526703"/>
                </a:moveTo>
                <a:lnTo>
                  <a:pt x="9525" y="526703"/>
                </a:lnTo>
                <a:lnTo>
                  <a:pt x="9525" y="0"/>
                </a:lnTo>
                <a:lnTo>
                  <a:pt x="0" y="0"/>
                </a:lnTo>
                <a:lnTo>
                  <a:pt x="0" y="526703"/>
                </a:lnTo>
                <a:close/>
              </a:path>
            </a:pathLst>
          </a:custGeom>
          <a:solidFill>
            <a:srgbClr val="141B5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9" name="Google Shape;159;p6"/>
          <p:cNvSpPr txBox="1"/>
          <p:nvPr/>
        </p:nvSpPr>
        <p:spPr>
          <a:xfrm>
            <a:off x="9429013" y="353618"/>
            <a:ext cx="105300" cy="182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100">
                <a:solidFill>
                  <a:srgbClr val="141B53"/>
                </a:solidFill>
                <a:latin typeface="DM Serif Display"/>
                <a:ea typeface="DM Serif Display"/>
                <a:cs typeface="DM Serif Display"/>
                <a:sym typeface="DM Serif Display"/>
              </a:rPr>
              <a:t>6</a:t>
            </a:r>
            <a:endParaRPr sz="1100">
              <a:latin typeface="DM Serif Display"/>
              <a:ea typeface="DM Serif Display"/>
              <a:cs typeface="DM Serif Display"/>
              <a:sym typeface="DM Serif Display"/>
            </a:endParaRPr>
          </a:p>
        </p:txBody>
      </p:sp>
      <p:sp>
        <p:nvSpPr>
          <p:cNvPr id="160" name="Google Shape;160;p6"/>
          <p:cNvSpPr txBox="1"/>
          <p:nvPr/>
        </p:nvSpPr>
        <p:spPr>
          <a:xfrm>
            <a:off x="532442" y="7408938"/>
            <a:ext cx="940500" cy="151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900">
                <a:solidFill>
                  <a:srgbClr val="141B53"/>
                </a:solidFill>
                <a:latin typeface="DM Serif Display"/>
                <a:ea typeface="DM Serif Display"/>
                <a:cs typeface="DM Serif Display"/>
                <a:sym typeface="DM Serif Display"/>
              </a:rPr>
              <a:t>8 1 6 - 6 5 1 - 1 9 4 3 </a:t>
            </a:r>
            <a:endParaRPr sz="900">
              <a:solidFill>
                <a:srgbClr val="141B53"/>
              </a:solidFill>
              <a:latin typeface="DM Serif Display"/>
              <a:ea typeface="DM Serif Display"/>
              <a:cs typeface="DM Serif Display"/>
              <a:sym typeface="DM Serif Display"/>
            </a:endParaRPr>
          </a:p>
        </p:txBody>
      </p:sp>
      <p:pic>
        <p:nvPicPr>
          <p:cNvPr id="161" name="Google Shape;161;p6">
            <a:hlinkClick r:id="rId11"/>
          </p:cNvPr>
          <p:cNvPicPr preferRelativeResize="0"/>
          <p:nvPr/>
        </p:nvPicPr>
        <p:blipFill rotWithShape="1">
          <a:blip r:embed="rId12">
            <a:alphaModFix/>
          </a:blip>
          <a:srcRect b="0" l="0" r="0" t="0"/>
          <a:stretch/>
        </p:blipFill>
        <p:spPr>
          <a:xfrm>
            <a:off x="2234120" y="7398353"/>
            <a:ext cx="142214" cy="146151"/>
          </a:xfrm>
          <a:prstGeom prst="rect">
            <a:avLst/>
          </a:prstGeom>
          <a:noFill/>
          <a:ln>
            <a:noFill/>
          </a:ln>
        </p:spPr>
      </p:pic>
      <p:pic>
        <p:nvPicPr>
          <p:cNvPr id="162" name="Google Shape;162;p6">
            <a:hlinkClick r:id="rId13"/>
          </p:cNvPr>
          <p:cNvPicPr preferRelativeResize="0"/>
          <p:nvPr/>
        </p:nvPicPr>
        <p:blipFill rotWithShape="1">
          <a:blip r:embed="rId14">
            <a:alphaModFix/>
          </a:blip>
          <a:srcRect b="0" l="0" r="0" t="0"/>
          <a:stretch/>
        </p:blipFill>
        <p:spPr>
          <a:xfrm>
            <a:off x="1620742" y="7399226"/>
            <a:ext cx="142519" cy="144399"/>
          </a:xfrm>
          <a:prstGeom prst="rect">
            <a:avLst/>
          </a:prstGeom>
          <a:noFill/>
          <a:ln>
            <a:noFill/>
          </a:ln>
        </p:spPr>
      </p:pic>
      <p:pic>
        <p:nvPicPr>
          <p:cNvPr id="163" name="Google Shape;163;p6"/>
          <p:cNvPicPr preferRelativeResize="0"/>
          <p:nvPr/>
        </p:nvPicPr>
        <p:blipFill rotWithShape="1">
          <a:blip r:embed="rId15">
            <a:alphaModFix/>
          </a:blip>
          <a:srcRect b="0" l="0" r="0" t="0"/>
          <a:stretch/>
        </p:blipFill>
        <p:spPr>
          <a:xfrm>
            <a:off x="1907258" y="7412592"/>
            <a:ext cx="182867" cy="117665"/>
          </a:xfrm>
          <a:prstGeom prst="rect">
            <a:avLst/>
          </a:prstGeom>
          <a:noFill/>
          <a:ln>
            <a:noFill/>
          </a:ln>
        </p:spPr>
      </p:pic>
      <p:pic>
        <p:nvPicPr>
          <p:cNvPr id="164" name="Google Shape;164;p6">
            <a:hlinkClick r:id="rId16"/>
          </p:cNvPr>
          <p:cNvPicPr preferRelativeResize="0"/>
          <p:nvPr/>
        </p:nvPicPr>
        <p:blipFill rotWithShape="1">
          <a:blip r:embed="rId17">
            <a:alphaModFix/>
          </a:blip>
          <a:srcRect b="0" l="0" r="0" t="0"/>
          <a:stretch/>
        </p:blipFill>
        <p:spPr>
          <a:xfrm>
            <a:off x="2520332" y="7400326"/>
            <a:ext cx="66370" cy="142201"/>
          </a:xfrm>
          <a:prstGeom prst="rect">
            <a:avLst/>
          </a:prstGeom>
          <a:noFill/>
          <a:ln>
            <a:noFill/>
          </a:ln>
        </p:spPr>
      </p:pic>
      <p:pic>
        <p:nvPicPr>
          <p:cNvPr id="165" name="Google Shape;165;p6"/>
          <p:cNvPicPr preferRelativeResize="0"/>
          <p:nvPr/>
        </p:nvPicPr>
        <p:blipFill>
          <a:blip r:embed="rId18">
            <a:alphaModFix/>
          </a:blip>
          <a:stretch>
            <a:fillRect/>
          </a:stretch>
        </p:blipFill>
        <p:spPr>
          <a:xfrm>
            <a:off x="196650" y="-119202"/>
            <a:ext cx="1019200" cy="1019200"/>
          </a:xfrm>
          <a:prstGeom prst="rect">
            <a:avLst/>
          </a:prstGeom>
          <a:noFill/>
          <a:ln>
            <a:noFill/>
          </a:ln>
        </p:spPr>
      </p:pic>
      <p:sp>
        <p:nvSpPr>
          <p:cNvPr id="166" name="Google Shape;166;p6"/>
          <p:cNvSpPr txBox="1"/>
          <p:nvPr/>
        </p:nvSpPr>
        <p:spPr>
          <a:xfrm>
            <a:off x="208200" y="2314950"/>
            <a:ext cx="6441600" cy="461700"/>
          </a:xfrm>
          <a:prstGeom prst="rect">
            <a:avLst/>
          </a:prstGeom>
          <a:noFill/>
          <a:ln>
            <a:noFill/>
          </a:ln>
        </p:spPr>
        <p:txBody>
          <a:bodyPr anchorCtr="0" anchor="t" bIns="91425" lIns="91425" spcFirstLastPara="1" rIns="91425" wrap="square" tIns="91425">
            <a:spAutoFit/>
          </a:bodyPr>
          <a:lstStyle/>
          <a:p>
            <a:pPr indent="0" lvl="0" marL="12700" rtl="0" algn="l">
              <a:spcBef>
                <a:spcPts val="0"/>
              </a:spcBef>
              <a:spcAft>
                <a:spcPts val="0"/>
              </a:spcAft>
              <a:buClr>
                <a:schemeClr val="dk1"/>
              </a:buClr>
              <a:buFont typeface="Arial"/>
              <a:buNone/>
            </a:pPr>
            <a:r>
              <a:rPr b="1" lang="en-US" sz="1800">
                <a:solidFill>
                  <a:srgbClr val="141B53"/>
                </a:solidFill>
                <a:latin typeface="DM Serif Display"/>
                <a:ea typeface="DM Serif Display"/>
                <a:cs typeface="DM Serif Display"/>
                <a:sym typeface="DM Serif Display"/>
              </a:rPr>
              <a:t>NEGOTIATING OFFERS</a:t>
            </a:r>
            <a:endParaRPr>
              <a:latin typeface="Arimo"/>
              <a:ea typeface="Arimo"/>
              <a:cs typeface="Arimo"/>
              <a:sym typeface="Arimo"/>
            </a:endParaRPr>
          </a:p>
        </p:txBody>
      </p:sp>
      <p:sp>
        <p:nvSpPr>
          <p:cNvPr id="167" name="Google Shape;167;p6"/>
          <p:cNvSpPr txBox="1"/>
          <p:nvPr/>
        </p:nvSpPr>
        <p:spPr>
          <a:xfrm>
            <a:off x="6397025" y="385950"/>
            <a:ext cx="2756700" cy="305400"/>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Clr>
                <a:schemeClr val="dk1"/>
              </a:buClr>
              <a:buFont typeface="Arial"/>
              <a:buNone/>
            </a:pPr>
            <a:r>
              <a:rPr b="1" lang="en-US" sz="950">
                <a:solidFill>
                  <a:srgbClr val="141B53"/>
                </a:solidFill>
                <a:latin typeface="DM Serif Display"/>
                <a:ea typeface="DM Serif Display"/>
                <a:cs typeface="DM Serif Display"/>
                <a:sym typeface="DM Serif Display"/>
              </a:rPr>
              <a:t>T H E  H O M E  S E L L I N G  S T R A T E G Y  G U I D E</a:t>
            </a:r>
            <a:endParaRPr b="1" sz="950">
              <a:solidFill>
                <a:schemeClr val="dk1"/>
              </a:solidFill>
              <a:latin typeface="DM Serif Display"/>
              <a:ea typeface="DM Serif Display"/>
              <a:cs typeface="DM Serif Display"/>
              <a:sym typeface="DM Serif Display"/>
            </a:endParaRPr>
          </a:p>
          <a:p>
            <a:pPr indent="0" lvl="0" marL="12700" rtl="0" algn="l">
              <a:lnSpc>
                <a:spcPct val="100000"/>
              </a:lnSpc>
              <a:spcBef>
                <a:spcPts val="0"/>
              </a:spcBef>
              <a:spcAft>
                <a:spcPts val="0"/>
              </a:spcAft>
              <a:buNone/>
            </a:pPr>
            <a:r>
              <a:t/>
            </a:r>
            <a:endParaRPr b="1" sz="950">
              <a:solidFill>
                <a:srgbClr val="141B53"/>
              </a:solidFill>
              <a:latin typeface="DM Serif Display"/>
              <a:ea typeface="DM Serif Display"/>
              <a:cs typeface="DM Serif Display"/>
              <a:sym typeface="DM Serif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1" name="Shape 171"/>
        <p:cNvGrpSpPr/>
        <p:nvPr/>
      </p:nvGrpSpPr>
      <p:grpSpPr>
        <a:xfrm>
          <a:off x="0" y="0"/>
          <a:ext cx="0" cy="0"/>
          <a:chOff x="0" y="0"/>
          <a:chExt cx="0" cy="0"/>
        </a:xfrm>
      </p:grpSpPr>
      <p:sp>
        <p:nvSpPr>
          <p:cNvPr id="172" name="Google Shape;172;p7"/>
          <p:cNvSpPr txBox="1"/>
          <p:nvPr/>
        </p:nvSpPr>
        <p:spPr>
          <a:xfrm>
            <a:off x="7464642" y="7280822"/>
            <a:ext cx="915035" cy="104775"/>
          </a:xfrm>
          <a:prstGeom prst="rect">
            <a:avLst/>
          </a:prstGeom>
          <a:noFill/>
          <a:ln>
            <a:noFill/>
          </a:ln>
        </p:spPr>
        <p:txBody>
          <a:bodyPr anchorCtr="0" anchor="t" bIns="0" lIns="0" spcFirstLastPara="1" rIns="0" wrap="square" tIns="0">
            <a:spAutoFit/>
          </a:bodyPr>
          <a:lstStyle/>
          <a:p>
            <a:pPr indent="0" lvl="0" marL="0" rtl="0" algn="l">
              <a:lnSpc>
                <a:spcPct val="114285"/>
              </a:lnSpc>
              <a:spcBef>
                <a:spcPts val="0"/>
              </a:spcBef>
              <a:spcAft>
                <a:spcPts val="0"/>
              </a:spcAft>
              <a:buNone/>
            </a:pPr>
            <a:r>
              <a:rPr b="1" lang="en-US" sz="700">
                <a:solidFill>
                  <a:srgbClr val="55BBEB"/>
                </a:solidFill>
                <a:latin typeface="Gill Sans"/>
                <a:ea typeface="Gill Sans"/>
                <a:cs typeface="Gill Sans"/>
                <a:sym typeface="Gill Sans"/>
              </a:rPr>
              <a:t>8 1 6 - 6 5 1 - 1 9 4 3 </a:t>
            </a:r>
            <a:endParaRPr sz="700">
              <a:latin typeface="Gill Sans"/>
              <a:ea typeface="Gill Sans"/>
              <a:cs typeface="Gill Sans"/>
              <a:sym typeface="Gill Sans"/>
            </a:endParaRPr>
          </a:p>
        </p:txBody>
      </p:sp>
      <p:pic>
        <p:nvPicPr>
          <p:cNvPr id="173" name="Google Shape;173;p7">
            <a:hlinkClick r:id="rId3"/>
          </p:cNvPr>
          <p:cNvPicPr preferRelativeResize="0"/>
          <p:nvPr/>
        </p:nvPicPr>
        <p:blipFill rotWithShape="1">
          <a:blip r:embed="rId4">
            <a:alphaModFix/>
          </a:blip>
          <a:srcRect b="0" l="0" r="0" t="0"/>
          <a:stretch/>
        </p:blipFill>
        <p:spPr>
          <a:xfrm>
            <a:off x="9153620" y="7252203"/>
            <a:ext cx="142214" cy="146151"/>
          </a:xfrm>
          <a:prstGeom prst="rect">
            <a:avLst/>
          </a:prstGeom>
          <a:noFill/>
          <a:ln>
            <a:noFill/>
          </a:ln>
        </p:spPr>
      </p:pic>
      <p:pic>
        <p:nvPicPr>
          <p:cNvPr id="174" name="Google Shape;174;p7">
            <a:hlinkClick r:id="rId5"/>
          </p:cNvPr>
          <p:cNvPicPr preferRelativeResize="0"/>
          <p:nvPr/>
        </p:nvPicPr>
        <p:blipFill rotWithShape="1">
          <a:blip r:embed="rId6">
            <a:alphaModFix/>
          </a:blip>
          <a:srcRect b="0" l="0" r="0" t="0"/>
          <a:stretch/>
        </p:blipFill>
        <p:spPr>
          <a:xfrm>
            <a:off x="8540242" y="7253076"/>
            <a:ext cx="142519" cy="144399"/>
          </a:xfrm>
          <a:prstGeom prst="rect">
            <a:avLst/>
          </a:prstGeom>
          <a:noFill/>
          <a:ln>
            <a:noFill/>
          </a:ln>
        </p:spPr>
      </p:pic>
      <p:pic>
        <p:nvPicPr>
          <p:cNvPr id="175" name="Google Shape;175;p7"/>
          <p:cNvPicPr preferRelativeResize="0"/>
          <p:nvPr/>
        </p:nvPicPr>
        <p:blipFill rotWithShape="1">
          <a:blip r:embed="rId7">
            <a:alphaModFix/>
          </a:blip>
          <a:srcRect b="0" l="0" r="0" t="0"/>
          <a:stretch/>
        </p:blipFill>
        <p:spPr>
          <a:xfrm>
            <a:off x="8826758" y="7266442"/>
            <a:ext cx="182867" cy="117665"/>
          </a:xfrm>
          <a:prstGeom prst="rect">
            <a:avLst/>
          </a:prstGeom>
          <a:noFill/>
          <a:ln>
            <a:noFill/>
          </a:ln>
        </p:spPr>
      </p:pic>
      <p:pic>
        <p:nvPicPr>
          <p:cNvPr id="176" name="Google Shape;176;p7">
            <a:hlinkClick r:id="rId8"/>
          </p:cNvPr>
          <p:cNvPicPr preferRelativeResize="0"/>
          <p:nvPr/>
        </p:nvPicPr>
        <p:blipFill rotWithShape="1">
          <a:blip r:embed="rId9">
            <a:alphaModFix/>
          </a:blip>
          <a:srcRect b="0" l="0" r="0" t="0"/>
          <a:stretch/>
        </p:blipFill>
        <p:spPr>
          <a:xfrm>
            <a:off x="9439832" y="7254176"/>
            <a:ext cx="66370" cy="142201"/>
          </a:xfrm>
          <a:prstGeom prst="rect">
            <a:avLst/>
          </a:prstGeom>
          <a:noFill/>
          <a:ln>
            <a:noFill/>
          </a:ln>
        </p:spPr>
      </p:pic>
      <p:pic>
        <p:nvPicPr>
          <p:cNvPr id="177" name="Google Shape;177;p7"/>
          <p:cNvPicPr preferRelativeResize="0"/>
          <p:nvPr/>
        </p:nvPicPr>
        <p:blipFill rotWithShape="1">
          <a:blip r:embed="rId10">
            <a:alphaModFix/>
          </a:blip>
          <a:srcRect b="0" l="0" r="0" t="0"/>
          <a:stretch/>
        </p:blipFill>
        <p:spPr>
          <a:xfrm>
            <a:off x="4939200" y="899998"/>
            <a:ext cx="5119199" cy="6872401"/>
          </a:xfrm>
          <a:prstGeom prst="rect">
            <a:avLst/>
          </a:prstGeom>
          <a:noFill/>
          <a:ln>
            <a:noFill/>
          </a:ln>
        </p:spPr>
      </p:pic>
      <p:sp>
        <p:nvSpPr>
          <p:cNvPr id="178" name="Google Shape;178;p7"/>
          <p:cNvSpPr/>
          <p:nvPr/>
        </p:nvSpPr>
        <p:spPr>
          <a:xfrm>
            <a:off x="0" y="800290"/>
            <a:ext cx="6771005" cy="6496050"/>
          </a:xfrm>
          <a:custGeom>
            <a:rect b="b" l="l" r="r" t="t"/>
            <a:pathLst>
              <a:path extrusionOk="0" h="6496050" w="6771005">
                <a:moveTo>
                  <a:pt x="6770827" y="0"/>
                </a:moveTo>
                <a:lnTo>
                  <a:pt x="0" y="0"/>
                </a:lnTo>
                <a:lnTo>
                  <a:pt x="0" y="6496046"/>
                </a:lnTo>
                <a:lnTo>
                  <a:pt x="6770827" y="6496046"/>
                </a:lnTo>
                <a:lnTo>
                  <a:pt x="6770827" y="0"/>
                </a:lnTo>
                <a:close/>
              </a:path>
            </a:pathLst>
          </a:custGeom>
          <a:solidFill>
            <a:srgbClr val="141B5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9" name="Google Shape;179;p7"/>
          <p:cNvSpPr/>
          <p:nvPr/>
        </p:nvSpPr>
        <p:spPr>
          <a:xfrm>
            <a:off x="0" y="900000"/>
            <a:ext cx="6563198" cy="6274302"/>
          </a:xfrm>
          <a:custGeom>
            <a:rect b="b" l="l" r="r" t="t"/>
            <a:pathLst>
              <a:path extrusionOk="0" h="6091555" w="6466205">
                <a:moveTo>
                  <a:pt x="6465595" y="0"/>
                </a:moveTo>
                <a:lnTo>
                  <a:pt x="0" y="0"/>
                </a:lnTo>
                <a:lnTo>
                  <a:pt x="0" y="6091555"/>
                </a:lnTo>
                <a:lnTo>
                  <a:pt x="6465595" y="6091555"/>
                </a:lnTo>
                <a:lnTo>
                  <a:pt x="6465595" y="0"/>
                </a:lnTo>
                <a:close/>
              </a:path>
            </a:pathLst>
          </a:custGeom>
          <a:solidFill>
            <a:srgbClr val="F5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0" name="Google Shape;180;p7"/>
          <p:cNvSpPr txBox="1"/>
          <p:nvPr>
            <p:ph type="title"/>
          </p:nvPr>
        </p:nvSpPr>
        <p:spPr>
          <a:xfrm>
            <a:off x="179248" y="1027600"/>
            <a:ext cx="3025500" cy="305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latin typeface="DM Serif Display"/>
                <a:ea typeface="DM Serif Display"/>
                <a:cs typeface="DM Serif Display"/>
                <a:sym typeface="DM Serif Display"/>
              </a:rPr>
              <a:t>CLOSING AN OFFER</a:t>
            </a:r>
            <a:endParaRPr>
              <a:latin typeface="DM Serif Display"/>
              <a:ea typeface="DM Serif Display"/>
              <a:cs typeface="DM Serif Display"/>
              <a:sym typeface="DM Serif Display"/>
            </a:endParaRPr>
          </a:p>
        </p:txBody>
      </p:sp>
      <p:sp>
        <p:nvSpPr>
          <p:cNvPr id="181" name="Google Shape;181;p7"/>
          <p:cNvSpPr txBox="1"/>
          <p:nvPr/>
        </p:nvSpPr>
        <p:spPr>
          <a:xfrm>
            <a:off x="413775" y="1454150"/>
            <a:ext cx="5848800" cy="5575500"/>
          </a:xfrm>
          <a:prstGeom prst="rect">
            <a:avLst/>
          </a:prstGeom>
          <a:noFill/>
          <a:ln>
            <a:noFill/>
          </a:ln>
        </p:spPr>
        <p:txBody>
          <a:bodyPr anchorCtr="0" anchor="t" bIns="0" lIns="0" spcFirstLastPara="1" rIns="0" wrap="square" tIns="7600">
            <a:spAutoFit/>
          </a:bodyPr>
          <a:lstStyle/>
          <a:p>
            <a:pPr indent="0" lvl="0" marL="0" rtl="0" algn="l">
              <a:spcBef>
                <a:spcPts val="0"/>
              </a:spcBef>
              <a:spcAft>
                <a:spcPts val="0"/>
              </a:spcAft>
              <a:buNone/>
            </a:pPr>
            <a:r>
              <a:rPr b="1" lang="en-US" sz="1350">
                <a:solidFill>
                  <a:srgbClr val="141B53"/>
                </a:solidFill>
                <a:latin typeface="DM Serif Display"/>
                <a:ea typeface="DM Serif Display"/>
                <a:cs typeface="DM Serif Display"/>
                <a:sym typeface="DM Serif Display"/>
              </a:rPr>
              <a:t>Step 11: Buyer's Due Diligence Period</a:t>
            </a:r>
            <a:endParaRPr b="1" sz="1350">
              <a:solidFill>
                <a:schemeClr val="dk1"/>
              </a:solidFill>
              <a:latin typeface="DM Serif Display"/>
              <a:ea typeface="DM Serif Display"/>
              <a:cs typeface="DM Serif Display"/>
              <a:sym typeface="DM Serif Display"/>
            </a:endParaRPr>
          </a:p>
          <a:p>
            <a:pPr indent="0" lvl="0" marL="0" rtl="0" algn="l">
              <a:spcBef>
                <a:spcPts val="0"/>
              </a:spcBef>
              <a:spcAft>
                <a:spcPts val="0"/>
              </a:spcAft>
              <a:buNone/>
            </a:pPr>
            <a:r>
              <a:t/>
            </a:r>
            <a:endParaRPr b="1" sz="1350">
              <a:solidFill>
                <a:schemeClr val="dk1"/>
              </a:solidFill>
              <a:latin typeface="DM Serif Display"/>
              <a:ea typeface="DM Serif Display"/>
              <a:cs typeface="DM Serif Display"/>
              <a:sym typeface="DM Serif Display"/>
            </a:endParaRPr>
          </a:p>
          <a:p>
            <a:pPr indent="0" lvl="0" marL="0" rtl="0" algn="l">
              <a:spcBef>
                <a:spcPts val="0"/>
              </a:spcBef>
              <a:spcAft>
                <a:spcPts val="0"/>
              </a:spcAft>
              <a:buNone/>
            </a:pPr>
            <a:r>
              <a:rPr lang="en-US" sz="1350">
                <a:solidFill>
                  <a:srgbClr val="141B53"/>
                </a:solidFill>
                <a:latin typeface="DM Serif Display"/>
                <a:ea typeface="DM Serif Display"/>
                <a:cs typeface="DM Serif Display"/>
                <a:sym typeface="DM Serif Display"/>
              </a:rPr>
              <a:t>Be prepared to allow the buyer reasonable access to your home and property for them to conduct inspections.</a:t>
            </a:r>
            <a:endParaRPr sz="1350">
              <a:solidFill>
                <a:srgbClr val="141B53"/>
              </a:solidFill>
              <a:latin typeface="DM Serif Display"/>
              <a:ea typeface="DM Serif Display"/>
              <a:cs typeface="DM Serif Display"/>
              <a:sym typeface="DM Serif Display"/>
            </a:endParaRPr>
          </a:p>
          <a:p>
            <a:pPr indent="-206375" lvl="0" marL="241300" marR="5080" rtl="0" algn="l">
              <a:lnSpc>
                <a:spcPct val="102800"/>
              </a:lnSpc>
              <a:spcBef>
                <a:spcPts val="0"/>
              </a:spcBef>
              <a:spcAft>
                <a:spcPts val="0"/>
              </a:spcAft>
              <a:buClr>
                <a:srgbClr val="141B53"/>
              </a:buClr>
              <a:buSzPts val="1350"/>
              <a:buFont typeface="DM Serif Display"/>
              <a:buChar char="•"/>
            </a:pPr>
            <a:r>
              <a:rPr lang="en-US" sz="1350">
                <a:solidFill>
                  <a:srgbClr val="141B53"/>
                </a:solidFill>
                <a:latin typeface="DM Serif Display"/>
                <a:ea typeface="DM Serif Display"/>
                <a:cs typeface="DM Serif Display"/>
                <a:sym typeface="DM Serif Display"/>
              </a:rPr>
              <a:t>After the home inspection, do not be alarmed if the buyer wants to schedule specialists like electricians or plumbers to come in and inspect the home</a:t>
            </a:r>
            <a:endParaRPr sz="1350">
              <a:latin typeface="DM Serif Display"/>
              <a:ea typeface="DM Serif Display"/>
              <a:cs typeface="DM Serif Display"/>
              <a:sym typeface="DM Serif Display"/>
            </a:endParaRPr>
          </a:p>
          <a:p>
            <a:pPr indent="0" lvl="0" marL="0" rtl="0" algn="l">
              <a:lnSpc>
                <a:spcPct val="100000"/>
              </a:lnSpc>
              <a:spcBef>
                <a:spcPts val="80"/>
              </a:spcBef>
              <a:spcAft>
                <a:spcPts val="0"/>
              </a:spcAft>
              <a:buClr>
                <a:srgbClr val="141B53"/>
              </a:buClr>
              <a:buSzPts val="850"/>
              <a:buFont typeface="Calibri"/>
              <a:buNone/>
            </a:pPr>
            <a:r>
              <a:t/>
            </a:r>
            <a:endParaRPr sz="1350">
              <a:latin typeface="DM Serif Display"/>
              <a:ea typeface="DM Serif Display"/>
              <a:cs typeface="DM Serif Display"/>
              <a:sym typeface="DM Serif Display"/>
            </a:endParaRPr>
          </a:p>
          <a:p>
            <a:pPr indent="-206375" lvl="0" marL="241300" rtl="0" algn="l">
              <a:lnSpc>
                <a:spcPct val="100000"/>
              </a:lnSpc>
              <a:spcBef>
                <a:spcPts val="0"/>
              </a:spcBef>
              <a:spcAft>
                <a:spcPts val="0"/>
              </a:spcAft>
              <a:buClr>
                <a:srgbClr val="141B53"/>
              </a:buClr>
              <a:buSzPts val="1350"/>
              <a:buFont typeface="DM Serif Display"/>
              <a:buChar char="•"/>
            </a:pPr>
            <a:r>
              <a:rPr lang="en-US" sz="1350">
                <a:solidFill>
                  <a:srgbClr val="141B53"/>
                </a:solidFill>
                <a:latin typeface="DM Serif Display"/>
                <a:ea typeface="DM Serif Display"/>
                <a:cs typeface="DM Serif Display"/>
                <a:sym typeface="DM Serif Display"/>
              </a:rPr>
              <a:t>If the buyer submits a request for repairs, work with your agent</a:t>
            </a:r>
            <a:r>
              <a:rPr lang="en-US" sz="1350">
                <a:solidFill>
                  <a:srgbClr val="141B53"/>
                </a:solidFill>
                <a:latin typeface="DM Serif Display"/>
                <a:ea typeface="DM Serif Display"/>
                <a:cs typeface="DM Serif Display"/>
                <a:sym typeface="DM Serif Display"/>
              </a:rPr>
              <a:t> </a:t>
            </a:r>
            <a:r>
              <a:rPr lang="en-US" sz="1350">
                <a:solidFill>
                  <a:srgbClr val="141B53"/>
                </a:solidFill>
                <a:latin typeface="DM Serif Display"/>
                <a:ea typeface="DM Serif Display"/>
                <a:cs typeface="DM Serif Display"/>
                <a:sym typeface="DM Serif Display"/>
              </a:rPr>
              <a:t>to negotiate a solution between both parties.</a:t>
            </a:r>
            <a:endParaRPr sz="1350">
              <a:solidFill>
                <a:srgbClr val="141B53"/>
              </a:solidFill>
              <a:latin typeface="DM Serif Display"/>
              <a:ea typeface="DM Serif Display"/>
              <a:cs typeface="DM Serif Display"/>
              <a:sym typeface="DM Serif Display"/>
            </a:endParaRPr>
          </a:p>
          <a:p>
            <a:pPr indent="-314325" lvl="0" marL="457200" rtl="0" algn="l">
              <a:spcBef>
                <a:spcPts val="45"/>
              </a:spcBef>
              <a:spcAft>
                <a:spcPts val="0"/>
              </a:spcAft>
              <a:buClr>
                <a:srgbClr val="141B53"/>
              </a:buClr>
              <a:buSzPts val="1350"/>
              <a:buFont typeface="DM Serif Display"/>
              <a:buChar char="•"/>
            </a:pPr>
            <a:r>
              <a:rPr lang="en-US" sz="1350">
                <a:solidFill>
                  <a:srgbClr val="141B53"/>
                </a:solidFill>
                <a:latin typeface="DM Serif Display"/>
                <a:ea typeface="DM Serif Display"/>
                <a:cs typeface="DM Serif Display"/>
                <a:sym typeface="DM Serif Display"/>
              </a:rPr>
              <a:t>If any reports were required in the accepted offer (ex: a termite report),</a:t>
            </a:r>
            <a:endParaRPr sz="1350">
              <a:solidFill>
                <a:srgbClr val="141B53"/>
              </a:solidFill>
              <a:latin typeface="DM Serif Display"/>
              <a:ea typeface="DM Serif Display"/>
              <a:cs typeface="DM Serif Display"/>
              <a:sym typeface="DM Serif Display"/>
            </a:endParaRPr>
          </a:p>
          <a:p>
            <a:pPr indent="0" lvl="0" marL="245109" rtl="0" algn="l">
              <a:spcBef>
                <a:spcPts val="35"/>
              </a:spcBef>
              <a:spcAft>
                <a:spcPts val="0"/>
              </a:spcAft>
              <a:buNone/>
            </a:pPr>
            <a:r>
              <a:rPr lang="en-US" sz="1350">
                <a:solidFill>
                  <a:srgbClr val="141B53"/>
                </a:solidFill>
                <a:latin typeface="DM Serif Display"/>
                <a:ea typeface="DM Serif Display"/>
                <a:cs typeface="DM Serif Display"/>
                <a:sym typeface="DM Serif Display"/>
              </a:rPr>
              <a:t>provide the buyer with them.</a:t>
            </a:r>
            <a:endParaRPr sz="1350">
              <a:solidFill>
                <a:srgbClr val="141B53"/>
              </a:solidFill>
              <a:latin typeface="DM Serif Display"/>
              <a:ea typeface="DM Serif Display"/>
              <a:cs typeface="DM Serif Display"/>
              <a:sym typeface="DM Serif Display"/>
            </a:endParaRPr>
          </a:p>
          <a:p>
            <a:pPr indent="0" lvl="0" marL="0" rtl="0" algn="l">
              <a:spcBef>
                <a:spcPts val="70"/>
              </a:spcBef>
              <a:spcAft>
                <a:spcPts val="0"/>
              </a:spcAft>
              <a:buNone/>
            </a:pPr>
            <a:r>
              <a:t/>
            </a:r>
            <a:endParaRPr sz="1350">
              <a:solidFill>
                <a:srgbClr val="141B53"/>
              </a:solidFill>
              <a:latin typeface="DM Serif Display"/>
              <a:ea typeface="DM Serif Display"/>
              <a:cs typeface="DM Serif Display"/>
              <a:sym typeface="DM Serif Display"/>
            </a:endParaRPr>
          </a:p>
          <a:p>
            <a:pPr indent="0" lvl="0" marL="16510" rtl="0" algn="l">
              <a:spcBef>
                <a:spcPts val="0"/>
              </a:spcBef>
              <a:spcAft>
                <a:spcPts val="0"/>
              </a:spcAft>
              <a:buNone/>
            </a:pPr>
            <a:r>
              <a:rPr b="1" lang="en-US" sz="1350">
                <a:solidFill>
                  <a:srgbClr val="141B53"/>
                </a:solidFill>
                <a:latin typeface="DM Serif Display"/>
                <a:ea typeface="DM Serif Display"/>
                <a:cs typeface="DM Serif Display"/>
                <a:sym typeface="DM Serif Display"/>
              </a:rPr>
              <a:t>Step 12: Bank Ordered Appraisal</a:t>
            </a:r>
            <a:endParaRPr b="1" sz="1350">
              <a:solidFill>
                <a:srgbClr val="141B53"/>
              </a:solidFill>
              <a:latin typeface="DM Serif Display"/>
              <a:ea typeface="DM Serif Display"/>
              <a:cs typeface="DM Serif Display"/>
              <a:sym typeface="DM Serif Display"/>
            </a:endParaRPr>
          </a:p>
          <a:p>
            <a:pPr indent="-314325" lvl="0" marL="457200" marR="208278" rtl="0" algn="l">
              <a:lnSpc>
                <a:spcPct val="102400"/>
              </a:lnSpc>
              <a:spcBef>
                <a:spcPts val="570"/>
              </a:spcBef>
              <a:spcAft>
                <a:spcPts val="0"/>
              </a:spcAft>
              <a:buClr>
                <a:srgbClr val="141B53"/>
              </a:buClr>
              <a:buSzPts val="1350"/>
              <a:buFont typeface="DM Serif Display"/>
              <a:buChar char="•"/>
            </a:pPr>
            <a:r>
              <a:rPr lang="en-US" sz="1350">
                <a:solidFill>
                  <a:srgbClr val="141B53"/>
                </a:solidFill>
                <a:latin typeface="DM Serif Display"/>
                <a:ea typeface="DM Serif Display"/>
                <a:cs typeface="DM Serif Display"/>
                <a:sym typeface="DM Serif Display"/>
              </a:rPr>
              <a:t>The buyer's lender will conduct an appraisal to verify that the market value of the home supports the contract price.</a:t>
            </a:r>
            <a:endParaRPr sz="1350">
              <a:solidFill>
                <a:srgbClr val="141B53"/>
              </a:solidFill>
              <a:latin typeface="DM Serif Display"/>
              <a:ea typeface="DM Serif Display"/>
              <a:cs typeface="DM Serif Display"/>
              <a:sym typeface="DM Serif Display"/>
            </a:endParaRPr>
          </a:p>
          <a:p>
            <a:pPr indent="0" lvl="0" marL="0" rtl="0" algn="l">
              <a:spcBef>
                <a:spcPts val="40"/>
              </a:spcBef>
              <a:spcAft>
                <a:spcPts val="0"/>
              </a:spcAft>
              <a:buNone/>
            </a:pPr>
            <a:r>
              <a:t/>
            </a:r>
            <a:endParaRPr sz="1350">
              <a:solidFill>
                <a:srgbClr val="141B53"/>
              </a:solidFill>
              <a:latin typeface="DM Serif Display"/>
              <a:ea typeface="DM Serif Display"/>
              <a:cs typeface="DM Serif Display"/>
              <a:sym typeface="DM Serif Display"/>
            </a:endParaRPr>
          </a:p>
          <a:p>
            <a:pPr indent="0" lvl="0" marL="16510" rtl="0" algn="l">
              <a:spcBef>
                <a:spcPts val="0"/>
              </a:spcBef>
              <a:spcAft>
                <a:spcPts val="0"/>
              </a:spcAft>
              <a:buNone/>
            </a:pPr>
            <a:r>
              <a:rPr b="1" lang="en-US" sz="1350">
                <a:solidFill>
                  <a:srgbClr val="141B53"/>
                </a:solidFill>
                <a:latin typeface="DM Serif Display"/>
                <a:ea typeface="DM Serif Display"/>
                <a:cs typeface="DM Serif Display"/>
                <a:sym typeface="DM Serif Display"/>
              </a:rPr>
              <a:t>Step 13: The Home Stretch</a:t>
            </a:r>
            <a:endParaRPr b="1" sz="1350">
              <a:solidFill>
                <a:srgbClr val="141B53"/>
              </a:solidFill>
              <a:latin typeface="DM Serif Display"/>
              <a:ea typeface="DM Serif Display"/>
              <a:cs typeface="DM Serif Display"/>
              <a:sym typeface="DM Serif Display"/>
            </a:endParaRPr>
          </a:p>
          <a:p>
            <a:pPr indent="-314325" lvl="0" marL="457200" marR="168910" rtl="0" algn="l">
              <a:lnSpc>
                <a:spcPct val="102400"/>
              </a:lnSpc>
              <a:spcBef>
                <a:spcPts val="570"/>
              </a:spcBef>
              <a:spcAft>
                <a:spcPts val="0"/>
              </a:spcAft>
              <a:buClr>
                <a:srgbClr val="141B53"/>
              </a:buClr>
              <a:buSzPts val="1350"/>
              <a:buFont typeface="DM Serif Display"/>
              <a:buChar char="•"/>
            </a:pPr>
            <a:r>
              <a:rPr lang="en-US" sz="1350">
                <a:solidFill>
                  <a:srgbClr val="141B53"/>
                </a:solidFill>
                <a:latin typeface="DM Serif Display"/>
                <a:ea typeface="DM Serif Display"/>
                <a:cs typeface="DM Serif Display"/>
                <a:sym typeface="DM Serif Display"/>
              </a:rPr>
              <a:t>Once the buyer has lifted contingencies and their deposit is locked in, complete any requested repairs before closing.</a:t>
            </a:r>
            <a:endParaRPr sz="1350">
              <a:solidFill>
                <a:srgbClr val="141B53"/>
              </a:solidFill>
              <a:latin typeface="DM Serif Display"/>
              <a:ea typeface="DM Serif Display"/>
              <a:cs typeface="DM Serif Display"/>
              <a:sym typeface="DM Serif Display"/>
            </a:endParaRPr>
          </a:p>
          <a:p>
            <a:pPr indent="-314325" lvl="0" marL="457200" marR="5080" rtl="0" algn="l">
              <a:lnSpc>
                <a:spcPct val="124166"/>
              </a:lnSpc>
              <a:spcBef>
                <a:spcPts val="30"/>
              </a:spcBef>
              <a:spcAft>
                <a:spcPts val="0"/>
              </a:spcAft>
              <a:buClr>
                <a:srgbClr val="141B53"/>
              </a:buClr>
              <a:buSzPts val="1350"/>
              <a:buFont typeface="DM Serif Display"/>
              <a:buChar char="•"/>
            </a:pPr>
            <a:r>
              <a:rPr lang="en-US" sz="1350">
                <a:solidFill>
                  <a:srgbClr val="141B53"/>
                </a:solidFill>
                <a:latin typeface="DM Serif Display"/>
                <a:ea typeface="DM Serif Display"/>
                <a:cs typeface="DM Serif Display"/>
                <a:sym typeface="DM Serif Display"/>
              </a:rPr>
              <a:t>Expect the buyer to schedule a final walk-through, where they will verify that the condition of the property is the same as when they made the offer. This also allows the buyer to ensure that any agreed upon repairs have been completed.</a:t>
            </a:r>
            <a:endParaRPr sz="1350">
              <a:solidFill>
                <a:srgbClr val="141B53"/>
              </a:solidFill>
              <a:latin typeface="DM Serif Display"/>
              <a:ea typeface="DM Serif Display"/>
              <a:cs typeface="DM Serif Display"/>
              <a:sym typeface="DM Serif Display"/>
            </a:endParaRPr>
          </a:p>
        </p:txBody>
      </p:sp>
      <p:sp>
        <p:nvSpPr>
          <p:cNvPr id="182" name="Google Shape;182;p7"/>
          <p:cNvSpPr/>
          <p:nvPr/>
        </p:nvSpPr>
        <p:spPr>
          <a:xfrm>
            <a:off x="9239975" y="0"/>
            <a:ext cx="9525" cy="527050"/>
          </a:xfrm>
          <a:custGeom>
            <a:rect b="b" l="l" r="r" t="t"/>
            <a:pathLst>
              <a:path extrusionOk="0" h="527050" w="9525">
                <a:moveTo>
                  <a:pt x="0" y="526703"/>
                </a:moveTo>
                <a:lnTo>
                  <a:pt x="9525" y="526703"/>
                </a:lnTo>
                <a:lnTo>
                  <a:pt x="9525" y="0"/>
                </a:lnTo>
                <a:lnTo>
                  <a:pt x="0" y="0"/>
                </a:lnTo>
                <a:lnTo>
                  <a:pt x="0" y="526703"/>
                </a:lnTo>
                <a:close/>
              </a:path>
            </a:pathLst>
          </a:custGeom>
          <a:solidFill>
            <a:srgbClr val="141B5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3" name="Google Shape;183;p7"/>
          <p:cNvSpPr txBox="1"/>
          <p:nvPr/>
        </p:nvSpPr>
        <p:spPr>
          <a:xfrm>
            <a:off x="9429013" y="353618"/>
            <a:ext cx="105300" cy="182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100">
                <a:solidFill>
                  <a:srgbClr val="141B53"/>
                </a:solidFill>
                <a:latin typeface="DM Serif Display"/>
                <a:ea typeface="DM Serif Display"/>
                <a:cs typeface="DM Serif Display"/>
                <a:sym typeface="DM Serif Display"/>
              </a:rPr>
              <a:t>7</a:t>
            </a:r>
            <a:endParaRPr b="1" sz="1100">
              <a:latin typeface="DM Serif Display"/>
              <a:ea typeface="DM Serif Display"/>
              <a:cs typeface="DM Serif Display"/>
              <a:sym typeface="DM Serif Display"/>
            </a:endParaRPr>
          </a:p>
        </p:txBody>
      </p:sp>
      <p:sp>
        <p:nvSpPr>
          <p:cNvPr id="184" name="Google Shape;184;p7"/>
          <p:cNvSpPr txBox="1"/>
          <p:nvPr/>
        </p:nvSpPr>
        <p:spPr>
          <a:xfrm>
            <a:off x="532442" y="7408938"/>
            <a:ext cx="940500" cy="151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900">
                <a:solidFill>
                  <a:srgbClr val="141B53"/>
                </a:solidFill>
                <a:latin typeface="DM Serif Display"/>
                <a:ea typeface="DM Serif Display"/>
                <a:cs typeface="DM Serif Display"/>
                <a:sym typeface="DM Serif Display"/>
              </a:rPr>
              <a:t>8 1 6 - 6 5 1 - 1 9 4 3 </a:t>
            </a:r>
            <a:endParaRPr sz="900">
              <a:solidFill>
                <a:srgbClr val="141B53"/>
              </a:solidFill>
              <a:latin typeface="DM Serif Display"/>
              <a:ea typeface="DM Serif Display"/>
              <a:cs typeface="DM Serif Display"/>
              <a:sym typeface="DM Serif Display"/>
            </a:endParaRPr>
          </a:p>
        </p:txBody>
      </p:sp>
      <p:pic>
        <p:nvPicPr>
          <p:cNvPr id="185" name="Google Shape;185;p7">
            <a:hlinkClick r:id="rId11"/>
          </p:cNvPr>
          <p:cNvPicPr preferRelativeResize="0"/>
          <p:nvPr/>
        </p:nvPicPr>
        <p:blipFill rotWithShape="1">
          <a:blip r:embed="rId12">
            <a:alphaModFix/>
          </a:blip>
          <a:srcRect b="0" l="0" r="0" t="0"/>
          <a:stretch/>
        </p:blipFill>
        <p:spPr>
          <a:xfrm>
            <a:off x="2234120" y="7398353"/>
            <a:ext cx="142214" cy="146151"/>
          </a:xfrm>
          <a:prstGeom prst="rect">
            <a:avLst/>
          </a:prstGeom>
          <a:noFill/>
          <a:ln>
            <a:noFill/>
          </a:ln>
        </p:spPr>
      </p:pic>
      <p:pic>
        <p:nvPicPr>
          <p:cNvPr id="186" name="Google Shape;186;p7">
            <a:hlinkClick r:id="rId13"/>
          </p:cNvPr>
          <p:cNvPicPr preferRelativeResize="0"/>
          <p:nvPr/>
        </p:nvPicPr>
        <p:blipFill rotWithShape="1">
          <a:blip r:embed="rId14">
            <a:alphaModFix/>
          </a:blip>
          <a:srcRect b="0" l="0" r="0" t="0"/>
          <a:stretch/>
        </p:blipFill>
        <p:spPr>
          <a:xfrm>
            <a:off x="1620742" y="7399226"/>
            <a:ext cx="142519" cy="144399"/>
          </a:xfrm>
          <a:prstGeom prst="rect">
            <a:avLst/>
          </a:prstGeom>
          <a:noFill/>
          <a:ln>
            <a:noFill/>
          </a:ln>
        </p:spPr>
      </p:pic>
      <p:pic>
        <p:nvPicPr>
          <p:cNvPr id="187" name="Google Shape;187;p7"/>
          <p:cNvPicPr preferRelativeResize="0"/>
          <p:nvPr/>
        </p:nvPicPr>
        <p:blipFill rotWithShape="1">
          <a:blip r:embed="rId15">
            <a:alphaModFix/>
          </a:blip>
          <a:srcRect b="0" l="0" r="0" t="0"/>
          <a:stretch/>
        </p:blipFill>
        <p:spPr>
          <a:xfrm>
            <a:off x="1907258" y="7412592"/>
            <a:ext cx="182867" cy="117665"/>
          </a:xfrm>
          <a:prstGeom prst="rect">
            <a:avLst/>
          </a:prstGeom>
          <a:noFill/>
          <a:ln>
            <a:noFill/>
          </a:ln>
        </p:spPr>
      </p:pic>
      <p:pic>
        <p:nvPicPr>
          <p:cNvPr id="188" name="Google Shape;188;p7">
            <a:hlinkClick r:id="rId16"/>
          </p:cNvPr>
          <p:cNvPicPr preferRelativeResize="0"/>
          <p:nvPr/>
        </p:nvPicPr>
        <p:blipFill rotWithShape="1">
          <a:blip r:embed="rId17">
            <a:alphaModFix/>
          </a:blip>
          <a:srcRect b="0" l="0" r="0" t="0"/>
          <a:stretch/>
        </p:blipFill>
        <p:spPr>
          <a:xfrm>
            <a:off x="2520332" y="7400326"/>
            <a:ext cx="66370" cy="142201"/>
          </a:xfrm>
          <a:prstGeom prst="rect">
            <a:avLst/>
          </a:prstGeom>
          <a:noFill/>
          <a:ln>
            <a:noFill/>
          </a:ln>
        </p:spPr>
      </p:pic>
      <p:pic>
        <p:nvPicPr>
          <p:cNvPr id="189" name="Google Shape;189;p7"/>
          <p:cNvPicPr preferRelativeResize="0"/>
          <p:nvPr/>
        </p:nvPicPr>
        <p:blipFill>
          <a:blip r:embed="rId18">
            <a:alphaModFix/>
          </a:blip>
          <a:stretch>
            <a:fillRect/>
          </a:stretch>
        </p:blipFill>
        <p:spPr>
          <a:xfrm>
            <a:off x="140725" y="-112752"/>
            <a:ext cx="1019200" cy="1019200"/>
          </a:xfrm>
          <a:prstGeom prst="rect">
            <a:avLst/>
          </a:prstGeom>
          <a:noFill/>
          <a:ln>
            <a:noFill/>
          </a:ln>
        </p:spPr>
      </p:pic>
      <p:sp>
        <p:nvSpPr>
          <p:cNvPr id="190" name="Google Shape;190;p7"/>
          <p:cNvSpPr txBox="1"/>
          <p:nvPr/>
        </p:nvSpPr>
        <p:spPr>
          <a:xfrm>
            <a:off x="6413025" y="385950"/>
            <a:ext cx="2740800" cy="305400"/>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Clr>
                <a:schemeClr val="dk1"/>
              </a:buClr>
              <a:buFont typeface="Arial"/>
              <a:buNone/>
            </a:pPr>
            <a:r>
              <a:rPr b="1" lang="en-US" sz="950">
                <a:solidFill>
                  <a:srgbClr val="141B53"/>
                </a:solidFill>
                <a:latin typeface="DM Serif Display"/>
                <a:ea typeface="DM Serif Display"/>
                <a:cs typeface="DM Serif Display"/>
                <a:sym typeface="DM Serif Display"/>
              </a:rPr>
              <a:t>T H E  H O M E  S E L L I N G  S T R A T E G Y  G U I D E</a:t>
            </a:r>
            <a:endParaRPr b="1" sz="950">
              <a:solidFill>
                <a:schemeClr val="dk1"/>
              </a:solidFill>
              <a:latin typeface="DM Serif Display"/>
              <a:ea typeface="DM Serif Display"/>
              <a:cs typeface="DM Serif Display"/>
              <a:sym typeface="DM Serif Display"/>
            </a:endParaRPr>
          </a:p>
          <a:p>
            <a:pPr indent="0" lvl="0" marL="12700" rtl="0" algn="l">
              <a:lnSpc>
                <a:spcPct val="100000"/>
              </a:lnSpc>
              <a:spcBef>
                <a:spcPts val="0"/>
              </a:spcBef>
              <a:spcAft>
                <a:spcPts val="0"/>
              </a:spcAft>
              <a:buNone/>
            </a:pPr>
            <a:r>
              <a:t/>
            </a:r>
            <a:endParaRPr b="1" sz="950">
              <a:solidFill>
                <a:srgbClr val="141B53"/>
              </a:solidFill>
              <a:latin typeface="DM Serif Display"/>
              <a:ea typeface="DM Serif Display"/>
              <a:cs typeface="DM Serif Display"/>
              <a:sym typeface="DM Serif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4" name="Shape 194"/>
        <p:cNvGrpSpPr/>
        <p:nvPr/>
      </p:nvGrpSpPr>
      <p:grpSpPr>
        <a:xfrm>
          <a:off x="0" y="0"/>
          <a:ext cx="0" cy="0"/>
          <a:chOff x="0" y="0"/>
          <a:chExt cx="0" cy="0"/>
        </a:xfrm>
      </p:grpSpPr>
      <p:sp>
        <p:nvSpPr>
          <p:cNvPr id="195" name="Google Shape;195;p8"/>
          <p:cNvSpPr txBox="1"/>
          <p:nvPr/>
        </p:nvSpPr>
        <p:spPr>
          <a:xfrm>
            <a:off x="7464642" y="7280822"/>
            <a:ext cx="915035" cy="104775"/>
          </a:xfrm>
          <a:prstGeom prst="rect">
            <a:avLst/>
          </a:prstGeom>
          <a:noFill/>
          <a:ln>
            <a:noFill/>
          </a:ln>
        </p:spPr>
        <p:txBody>
          <a:bodyPr anchorCtr="0" anchor="t" bIns="0" lIns="0" spcFirstLastPara="1" rIns="0" wrap="square" tIns="0">
            <a:spAutoFit/>
          </a:bodyPr>
          <a:lstStyle/>
          <a:p>
            <a:pPr indent="0" lvl="0" marL="0" rtl="0" algn="l">
              <a:lnSpc>
                <a:spcPct val="114285"/>
              </a:lnSpc>
              <a:spcBef>
                <a:spcPts val="0"/>
              </a:spcBef>
              <a:spcAft>
                <a:spcPts val="0"/>
              </a:spcAft>
              <a:buNone/>
            </a:pPr>
            <a:r>
              <a:rPr b="1" lang="en-US" sz="700">
                <a:solidFill>
                  <a:srgbClr val="55BBEB"/>
                </a:solidFill>
                <a:latin typeface="Gill Sans"/>
                <a:ea typeface="Gill Sans"/>
                <a:cs typeface="Gill Sans"/>
                <a:sym typeface="Gill Sans"/>
              </a:rPr>
              <a:t>8 1 6 - 6 5 1 - 1 9 4 3 </a:t>
            </a:r>
            <a:endParaRPr sz="700">
              <a:latin typeface="Gill Sans"/>
              <a:ea typeface="Gill Sans"/>
              <a:cs typeface="Gill Sans"/>
              <a:sym typeface="Gill Sans"/>
            </a:endParaRPr>
          </a:p>
        </p:txBody>
      </p:sp>
      <p:pic>
        <p:nvPicPr>
          <p:cNvPr id="196" name="Google Shape;196;p8">
            <a:hlinkClick r:id="rId3"/>
          </p:cNvPr>
          <p:cNvPicPr preferRelativeResize="0"/>
          <p:nvPr/>
        </p:nvPicPr>
        <p:blipFill rotWithShape="1">
          <a:blip r:embed="rId4">
            <a:alphaModFix/>
          </a:blip>
          <a:srcRect b="0" l="0" r="0" t="0"/>
          <a:stretch/>
        </p:blipFill>
        <p:spPr>
          <a:xfrm>
            <a:off x="9153620" y="7252203"/>
            <a:ext cx="142214" cy="146151"/>
          </a:xfrm>
          <a:prstGeom prst="rect">
            <a:avLst/>
          </a:prstGeom>
          <a:noFill/>
          <a:ln>
            <a:noFill/>
          </a:ln>
        </p:spPr>
      </p:pic>
      <p:pic>
        <p:nvPicPr>
          <p:cNvPr id="197" name="Google Shape;197;p8">
            <a:hlinkClick r:id="rId5"/>
          </p:cNvPr>
          <p:cNvPicPr preferRelativeResize="0"/>
          <p:nvPr/>
        </p:nvPicPr>
        <p:blipFill rotWithShape="1">
          <a:blip r:embed="rId6">
            <a:alphaModFix/>
          </a:blip>
          <a:srcRect b="0" l="0" r="0" t="0"/>
          <a:stretch/>
        </p:blipFill>
        <p:spPr>
          <a:xfrm>
            <a:off x="8540242" y="7253076"/>
            <a:ext cx="142519" cy="144399"/>
          </a:xfrm>
          <a:prstGeom prst="rect">
            <a:avLst/>
          </a:prstGeom>
          <a:noFill/>
          <a:ln>
            <a:noFill/>
          </a:ln>
        </p:spPr>
      </p:pic>
      <p:pic>
        <p:nvPicPr>
          <p:cNvPr id="198" name="Google Shape;198;p8"/>
          <p:cNvPicPr preferRelativeResize="0"/>
          <p:nvPr/>
        </p:nvPicPr>
        <p:blipFill rotWithShape="1">
          <a:blip r:embed="rId7">
            <a:alphaModFix/>
          </a:blip>
          <a:srcRect b="0" l="0" r="0" t="0"/>
          <a:stretch/>
        </p:blipFill>
        <p:spPr>
          <a:xfrm>
            <a:off x="8826758" y="7266442"/>
            <a:ext cx="182867" cy="117665"/>
          </a:xfrm>
          <a:prstGeom prst="rect">
            <a:avLst/>
          </a:prstGeom>
          <a:noFill/>
          <a:ln>
            <a:noFill/>
          </a:ln>
        </p:spPr>
      </p:pic>
      <p:pic>
        <p:nvPicPr>
          <p:cNvPr id="199" name="Google Shape;199;p8">
            <a:hlinkClick r:id="rId8"/>
          </p:cNvPr>
          <p:cNvPicPr preferRelativeResize="0"/>
          <p:nvPr/>
        </p:nvPicPr>
        <p:blipFill rotWithShape="1">
          <a:blip r:embed="rId9">
            <a:alphaModFix/>
          </a:blip>
          <a:srcRect b="0" l="0" r="0" t="0"/>
          <a:stretch/>
        </p:blipFill>
        <p:spPr>
          <a:xfrm>
            <a:off x="9439832" y="7254176"/>
            <a:ext cx="66370" cy="142201"/>
          </a:xfrm>
          <a:prstGeom prst="rect">
            <a:avLst/>
          </a:prstGeom>
          <a:noFill/>
          <a:ln>
            <a:noFill/>
          </a:ln>
        </p:spPr>
      </p:pic>
      <p:pic>
        <p:nvPicPr>
          <p:cNvPr id="200" name="Google Shape;200;p8"/>
          <p:cNvPicPr preferRelativeResize="0"/>
          <p:nvPr/>
        </p:nvPicPr>
        <p:blipFill rotWithShape="1">
          <a:blip r:embed="rId10">
            <a:alphaModFix/>
          </a:blip>
          <a:srcRect b="0" l="0" r="0" t="0"/>
          <a:stretch/>
        </p:blipFill>
        <p:spPr>
          <a:xfrm>
            <a:off x="4101998" y="917448"/>
            <a:ext cx="5956401" cy="6854951"/>
          </a:xfrm>
          <a:prstGeom prst="rect">
            <a:avLst/>
          </a:prstGeom>
          <a:noFill/>
          <a:ln>
            <a:noFill/>
          </a:ln>
        </p:spPr>
      </p:pic>
      <p:sp>
        <p:nvSpPr>
          <p:cNvPr id="201" name="Google Shape;201;p8"/>
          <p:cNvSpPr/>
          <p:nvPr/>
        </p:nvSpPr>
        <p:spPr>
          <a:xfrm>
            <a:off x="0" y="800300"/>
            <a:ext cx="5247005" cy="6447330"/>
          </a:xfrm>
          <a:custGeom>
            <a:rect b="b" l="l" r="r" t="t"/>
            <a:pathLst>
              <a:path extrusionOk="0" h="6496050" w="5247005">
                <a:moveTo>
                  <a:pt x="5246827" y="0"/>
                </a:moveTo>
                <a:lnTo>
                  <a:pt x="0" y="0"/>
                </a:lnTo>
                <a:lnTo>
                  <a:pt x="0" y="6496046"/>
                </a:lnTo>
                <a:lnTo>
                  <a:pt x="5246827" y="6496046"/>
                </a:lnTo>
                <a:lnTo>
                  <a:pt x="5246827" y="0"/>
                </a:lnTo>
                <a:close/>
              </a:path>
            </a:pathLst>
          </a:custGeom>
          <a:solidFill>
            <a:srgbClr val="141B5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02" name="Google Shape;202;p8"/>
          <p:cNvSpPr/>
          <p:nvPr/>
        </p:nvSpPr>
        <p:spPr>
          <a:xfrm>
            <a:off x="0" y="900000"/>
            <a:ext cx="5063157" cy="6182928"/>
          </a:xfrm>
          <a:custGeom>
            <a:rect b="b" l="l" r="r" t="t"/>
            <a:pathLst>
              <a:path extrusionOk="0" h="6091555" w="4939665">
                <a:moveTo>
                  <a:pt x="4939195" y="0"/>
                </a:moveTo>
                <a:lnTo>
                  <a:pt x="0" y="0"/>
                </a:lnTo>
                <a:lnTo>
                  <a:pt x="0" y="6091555"/>
                </a:lnTo>
                <a:lnTo>
                  <a:pt x="4939195" y="6091555"/>
                </a:lnTo>
                <a:lnTo>
                  <a:pt x="4939195" y="0"/>
                </a:lnTo>
                <a:close/>
              </a:path>
            </a:pathLst>
          </a:custGeom>
          <a:solidFill>
            <a:srgbClr val="F5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03" name="Google Shape;203;p8"/>
          <p:cNvSpPr txBox="1"/>
          <p:nvPr>
            <p:ph type="title"/>
          </p:nvPr>
        </p:nvSpPr>
        <p:spPr>
          <a:xfrm>
            <a:off x="527299" y="2949025"/>
            <a:ext cx="2770800" cy="305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latin typeface="DM Serif Display"/>
                <a:ea typeface="DM Serif Display"/>
                <a:cs typeface="DM Serif Display"/>
                <a:sym typeface="DM Serif Display"/>
              </a:rPr>
              <a:t>THE FINAL STAGES</a:t>
            </a:r>
            <a:endParaRPr>
              <a:latin typeface="DM Serif Display"/>
              <a:ea typeface="DM Serif Display"/>
              <a:cs typeface="DM Serif Display"/>
              <a:sym typeface="DM Serif Display"/>
            </a:endParaRPr>
          </a:p>
        </p:txBody>
      </p:sp>
      <p:sp>
        <p:nvSpPr>
          <p:cNvPr id="204" name="Google Shape;204;p8"/>
          <p:cNvSpPr txBox="1"/>
          <p:nvPr/>
        </p:nvSpPr>
        <p:spPr>
          <a:xfrm>
            <a:off x="592529" y="3441595"/>
            <a:ext cx="3690600" cy="1844400"/>
          </a:xfrm>
          <a:prstGeom prst="rect">
            <a:avLst/>
          </a:prstGeom>
          <a:noFill/>
          <a:ln>
            <a:noFill/>
          </a:ln>
        </p:spPr>
        <p:txBody>
          <a:bodyPr anchorCtr="0" anchor="t" bIns="0" lIns="0" spcFirstLastPara="1" rIns="0" wrap="square" tIns="22225">
            <a:spAutoFit/>
          </a:bodyPr>
          <a:lstStyle/>
          <a:p>
            <a:pPr indent="0" lvl="0" marL="12700" rtl="0" algn="l">
              <a:lnSpc>
                <a:spcPct val="100000"/>
              </a:lnSpc>
              <a:spcBef>
                <a:spcPts val="0"/>
              </a:spcBef>
              <a:spcAft>
                <a:spcPts val="0"/>
              </a:spcAft>
              <a:buNone/>
            </a:pPr>
            <a:r>
              <a:rPr b="1" lang="en-US" sz="1200">
                <a:solidFill>
                  <a:srgbClr val="141B53"/>
                </a:solidFill>
                <a:latin typeface="DM Serif Display"/>
                <a:ea typeface="DM Serif Display"/>
                <a:cs typeface="DM Serif Display"/>
                <a:sym typeface="DM Serif Display"/>
              </a:rPr>
              <a:t>Step 14: Closing a Deal</a:t>
            </a:r>
            <a:endParaRPr b="1" sz="1200">
              <a:latin typeface="DM Serif Display"/>
              <a:ea typeface="DM Serif Display"/>
              <a:cs typeface="DM Serif Display"/>
              <a:sym typeface="DM Serif Display"/>
            </a:endParaRPr>
          </a:p>
          <a:p>
            <a:pPr indent="-228600" lvl="0" marL="241300" rtl="0" algn="l">
              <a:lnSpc>
                <a:spcPct val="100000"/>
              </a:lnSpc>
              <a:spcBef>
                <a:spcPts val="605"/>
              </a:spcBef>
              <a:spcAft>
                <a:spcPts val="0"/>
              </a:spcAft>
              <a:buClr>
                <a:srgbClr val="141B53"/>
              </a:buClr>
              <a:buSzPts val="1700"/>
              <a:buFont typeface="DM Serif Display"/>
              <a:buChar char="•"/>
            </a:pPr>
            <a:r>
              <a:rPr lang="en-US" sz="1200">
                <a:solidFill>
                  <a:srgbClr val="141B53"/>
                </a:solidFill>
                <a:latin typeface="DM Serif Display"/>
                <a:ea typeface="DM Serif Display"/>
                <a:cs typeface="DM Serif Display"/>
                <a:sym typeface="DM Serif Display"/>
              </a:rPr>
              <a:t>Both parties will pay any settlement fees and documents are recorded.</a:t>
            </a:r>
            <a:endParaRPr sz="1200">
              <a:latin typeface="DM Serif Display"/>
              <a:ea typeface="DM Serif Display"/>
              <a:cs typeface="DM Serif Display"/>
              <a:sym typeface="DM Serif Display"/>
            </a:endParaRPr>
          </a:p>
          <a:p>
            <a:pPr indent="-228600" lvl="0" marL="241300" rtl="0" algn="l">
              <a:lnSpc>
                <a:spcPct val="100000"/>
              </a:lnSpc>
              <a:spcBef>
                <a:spcPts val="1540"/>
              </a:spcBef>
              <a:spcAft>
                <a:spcPts val="0"/>
              </a:spcAft>
              <a:buClr>
                <a:srgbClr val="141B53"/>
              </a:buClr>
              <a:buSzPts val="1700"/>
              <a:buFont typeface="DM Serif Display"/>
              <a:buChar char="•"/>
            </a:pPr>
            <a:r>
              <a:rPr lang="en-US" sz="1200">
                <a:solidFill>
                  <a:srgbClr val="141B53"/>
                </a:solidFill>
                <a:latin typeface="DM Serif Display"/>
                <a:ea typeface="DM Serif Display"/>
                <a:cs typeface="DM Serif Display"/>
                <a:sym typeface="DM Serif Display"/>
              </a:rPr>
              <a:t>Titles are officially transferred to the new owners.</a:t>
            </a:r>
            <a:endParaRPr sz="1200">
              <a:latin typeface="DM Serif Display"/>
              <a:ea typeface="DM Serif Display"/>
              <a:cs typeface="DM Serif Display"/>
              <a:sym typeface="DM Serif Display"/>
            </a:endParaRPr>
          </a:p>
          <a:p>
            <a:pPr indent="0" lvl="0" marL="12700" rtl="0" algn="l">
              <a:lnSpc>
                <a:spcPct val="100000"/>
              </a:lnSpc>
              <a:spcBef>
                <a:spcPts val="1595"/>
              </a:spcBef>
              <a:spcAft>
                <a:spcPts val="0"/>
              </a:spcAft>
              <a:buNone/>
            </a:pPr>
            <a:r>
              <a:rPr b="1" lang="en-US" sz="1200">
                <a:solidFill>
                  <a:srgbClr val="141B53"/>
                </a:solidFill>
                <a:latin typeface="DM Serif Display"/>
                <a:ea typeface="DM Serif Display"/>
                <a:cs typeface="DM Serif Display"/>
                <a:sym typeface="DM Serif Display"/>
              </a:rPr>
              <a:t>Step 15: CELEBRATE!</a:t>
            </a:r>
            <a:endParaRPr b="1" sz="1200">
              <a:latin typeface="DM Serif Display"/>
              <a:ea typeface="DM Serif Display"/>
              <a:cs typeface="DM Serif Display"/>
              <a:sym typeface="DM Serif Display"/>
            </a:endParaRPr>
          </a:p>
          <a:p>
            <a:pPr indent="0" lvl="0" marL="12700" rtl="0" algn="l">
              <a:lnSpc>
                <a:spcPct val="100000"/>
              </a:lnSpc>
              <a:spcBef>
                <a:spcPts val="625"/>
              </a:spcBef>
              <a:spcAft>
                <a:spcPts val="0"/>
              </a:spcAft>
              <a:buNone/>
            </a:pPr>
            <a:r>
              <a:rPr lang="en-US" sz="1200">
                <a:solidFill>
                  <a:srgbClr val="141B53"/>
                </a:solidFill>
                <a:latin typeface="DM Serif Display"/>
                <a:ea typeface="DM Serif Display"/>
                <a:cs typeface="DM Serif Display"/>
                <a:sym typeface="DM Serif Display"/>
              </a:rPr>
              <a:t>Congratulations! You sold your home!</a:t>
            </a:r>
            <a:endParaRPr sz="1200">
              <a:latin typeface="DM Serif Display"/>
              <a:ea typeface="DM Serif Display"/>
              <a:cs typeface="DM Serif Display"/>
              <a:sym typeface="DM Serif Display"/>
            </a:endParaRPr>
          </a:p>
        </p:txBody>
      </p:sp>
      <p:sp>
        <p:nvSpPr>
          <p:cNvPr id="205" name="Google Shape;205;p8"/>
          <p:cNvSpPr txBox="1"/>
          <p:nvPr/>
        </p:nvSpPr>
        <p:spPr>
          <a:xfrm>
            <a:off x="6382950" y="385950"/>
            <a:ext cx="2770800" cy="305400"/>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Clr>
                <a:schemeClr val="dk1"/>
              </a:buClr>
              <a:buFont typeface="Arial"/>
              <a:buNone/>
            </a:pPr>
            <a:r>
              <a:rPr b="1" lang="en-US" sz="950">
                <a:solidFill>
                  <a:srgbClr val="141B53"/>
                </a:solidFill>
                <a:latin typeface="DM Serif Display"/>
                <a:ea typeface="DM Serif Display"/>
                <a:cs typeface="DM Serif Display"/>
                <a:sym typeface="DM Serif Display"/>
              </a:rPr>
              <a:t>T H E  H O M E  S E L L I N G  S T R A T E G Y  G U I D E</a:t>
            </a:r>
            <a:endParaRPr b="1" sz="950">
              <a:solidFill>
                <a:schemeClr val="dk1"/>
              </a:solidFill>
              <a:latin typeface="DM Serif Display"/>
              <a:ea typeface="DM Serif Display"/>
              <a:cs typeface="DM Serif Display"/>
              <a:sym typeface="DM Serif Display"/>
            </a:endParaRPr>
          </a:p>
          <a:p>
            <a:pPr indent="0" lvl="0" marL="12700" rtl="0" algn="l">
              <a:lnSpc>
                <a:spcPct val="100000"/>
              </a:lnSpc>
              <a:spcBef>
                <a:spcPts val="0"/>
              </a:spcBef>
              <a:spcAft>
                <a:spcPts val="0"/>
              </a:spcAft>
              <a:buNone/>
            </a:pPr>
            <a:r>
              <a:t/>
            </a:r>
            <a:endParaRPr b="1" sz="950">
              <a:solidFill>
                <a:srgbClr val="141B53"/>
              </a:solidFill>
              <a:latin typeface="DM Serif Display"/>
              <a:ea typeface="DM Serif Display"/>
              <a:cs typeface="DM Serif Display"/>
              <a:sym typeface="DM Serif Display"/>
            </a:endParaRPr>
          </a:p>
        </p:txBody>
      </p:sp>
      <p:sp>
        <p:nvSpPr>
          <p:cNvPr id="206" name="Google Shape;206;p8"/>
          <p:cNvSpPr/>
          <p:nvPr/>
        </p:nvSpPr>
        <p:spPr>
          <a:xfrm>
            <a:off x="9239975" y="0"/>
            <a:ext cx="9525" cy="527050"/>
          </a:xfrm>
          <a:custGeom>
            <a:rect b="b" l="l" r="r" t="t"/>
            <a:pathLst>
              <a:path extrusionOk="0" h="527050" w="9525">
                <a:moveTo>
                  <a:pt x="0" y="526703"/>
                </a:moveTo>
                <a:lnTo>
                  <a:pt x="9525" y="526703"/>
                </a:lnTo>
                <a:lnTo>
                  <a:pt x="9525" y="0"/>
                </a:lnTo>
                <a:lnTo>
                  <a:pt x="0" y="0"/>
                </a:lnTo>
                <a:lnTo>
                  <a:pt x="0" y="526703"/>
                </a:lnTo>
                <a:close/>
              </a:path>
            </a:pathLst>
          </a:custGeom>
          <a:solidFill>
            <a:srgbClr val="141B5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07" name="Google Shape;207;p8"/>
          <p:cNvSpPr txBox="1"/>
          <p:nvPr/>
        </p:nvSpPr>
        <p:spPr>
          <a:xfrm>
            <a:off x="9429013" y="353618"/>
            <a:ext cx="105300" cy="182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1100">
                <a:solidFill>
                  <a:srgbClr val="141B53"/>
                </a:solidFill>
                <a:latin typeface="DM Serif Display"/>
                <a:ea typeface="DM Serif Display"/>
                <a:cs typeface="DM Serif Display"/>
                <a:sym typeface="DM Serif Display"/>
              </a:rPr>
              <a:t>8</a:t>
            </a:r>
            <a:endParaRPr sz="1100">
              <a:latin typeface="DM Serif Display"/>
              <a:ea typeface="DM Serif Display"/>
              <a:cs typeface="DM Serif Display"/>
              <a:sym typeface="DM Serif Display"/>
            </a:endParaRPr>
          </a:p>
        </p:txBody>
      </p:sp>
      <p:sp>
        <p:nvSpPr>
          <p:cNvPr id="208" name="Google Shape;208;p8"/>
          <p:cNvSpPr txBox="1"/>
          <p:nvPr/>
        </p:nvSpPr>
        <p:spPr>
          <a:xfrm>
            <a:off x="532442" y="7408938"/>
            <a:ext cx="940500" cy="151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900">
                <a:solidFill>
                  <a:srgbClr val="141B53"/>
                </a:solidFill>
                <a:latin typeface="DM Serif Display"/>
                <a:ea typeface="DM Serif Display"/>
                <a:cs typeface="DM Serif Display"/>
                <a:sym typeface="DM Serif Display"/>
              </a:rPr>
              <a:t>8 1 6 - 6 5 1 - 1 9 4 3 </a:t>
            </a:r>
            <a:endParaRPr sz="900">
              <a:solidFill>
                <a:srgbClr val="141B53"/>
              </a:solidFill>
              <a:latin typeface="DM Serif Display"/>
              <a:ea typeface="DM Serif Display"/>
              <a:cs typeface="DM Serif Display"/>
              <a:sym typeface="DM Serif Display"/>
            </a:endParaRPr>
          </a:p>
        </p:txBody>
      </p:sp>
      <p:pic>
        <p:nvPicPr>
          <p:cNvPr id="209" name="Google Shape;209;p8">
            <a:hlinkClick r:id="rId11"/>
          </p:cNvPr>
          <p:cNvPicPr preferRelativeResize="0"/>
          <p:nvPr/>
        </p:nvPicPr>
        <p:blipFill rotWithShape="1">
          <a:blip r:embed="rId12">
            <a:alphaModFix/>
          </a:blip>
          <a:srcRect b="0" l="0" r="0" t="0"/>
          <a:stretch/>
        </p:blipFill>
        <p:spPr>
          <a:xfrm>
            <a:off x="2234120" y="7398353"/>
            <a:ext cx="142214" cy="146151"/>
          </a:xfrm>
          <a:prstGeom prst="rect">
            <a:avLst/>
          </a:prstGeom>
          <a:noFill/>
          <a:ln>
            <a:noFill/>
          </a:ln>
        </p:spPr>
      </p:pic>
      <p:pic>
        <p:nvPicPr>
          <p:cNvPr id="210" name="Google Shape;210;p8">
            <a:hlinkClick r:id="rId13"/>
          </p:cNvPr>
          <p:cNvPicPr preferRelativeResize="0"/>
          <p:nvPr/>
        </p:nvPicPr>
        <p:blipFill rotWithShape="1">
          <a:blip r:embed="rId14">
            <a:alphaModFix/>
          </a:blip>
          <a:srcRect b="0" l="0" r="0" t="0"/>
          <a:stretch/>
        </p:blipFill>
        <p:spPr>
          <a:xfrm>
            <a:off x="1620742" y="7399226"/>
            <a:ext cx="142519" cy="144399"/>
          </a:xfrm>
          <a:prstGeom prst="rect">
            <a:avLst/>
          </a:prstGeom>
          <a:noFill/>
          <a:ln>
            <a:noFill/>
          </a:ln>
        </p:spPr>
      </p:pic>
      <p:pic>
        <p:nvPicPr>
          <p:cNvPr id="211" name="Google Shape;211;p8"/>
          <p:cNvPicPr preferRelativeResize="0"/>
          <p:nvPr/>
        </p:nvPicPr>
        <p:blipFill rotWithShape="1">
          <a:blip r:embed="rId15">
            <a:alphaModFix/>
          </a:blip>
          <a:srcRect b="0" l="0" r="0" t="0"/>
          <a:stretch/>
        </p:blipFill>
        <p:spPr>
          <a:xfrm>
            <a:off x="1907258" y="7412592"/>
            <a:ext cx="182867" cy="117665"/>
          </a:xfrm>
          <a:prstGeom prst="rect">
            <a:avLst/>
          </a:prstGeom>
          <a:noFill/>
          <a:ln>
            <a:noFill/>
          </a:ln>
        </p:spPr>
      </p:pic>
      <p:pic>
        <p:nvPicPr>
          <p:cNvPr id="212" name="Google Shape;212;p8">
            <a:hlinkClick r:id="rId16"/>
          </p:cNvPr>
          <p:cNvPicPr preferRelativeResize="0"/>
          <p:nvPr/>
        </p:nvPicPr>
        <p:blipFill rotWithShape="1">
          <a:blip r:embed="rId17">
            <a:alphaModFix/>
          </a:blip>
          <a:srcRect b="0" l="0" r="0" t="0"/>
          <a:stretch/>
        </p:blipFill>
        <p:spPr>
          <a:xfrm>
            <a:off x="2520332" y="7400326"/>
            <a:ext cx="66370" cy="142201"/>
          </a:xfrm>
          <a:prstGeom prst="rect">
            <a:avLst/>
          </a:prstGeom>
          <a:noFill/>
          <a:ln>
            <a:noFill/>
          </a:ln>
        </p:spPr>
      </p:pic>
      <p:pic>
        <p:nvPicPr>
          <p:cNvPr id="213" name="Google Shape;213;p8"/>
          <p:cNvPicPr preferRelativeResize="0"/>
          <p:nvPr/>
        </p:nvPicPr>
        <p:blipFill>
          <a:blip r:embed="rId18">
            <a:alphaModFix/>
          </a:blip>
          <a:stretch>
            <a:fillRect/>
          </a:stretch>
        </p:blipFill>
        <p:spPr>
          <a:xfrm>
            <a:off x="487425" y="-93727"/>
            <a:ext cx="1019200" cy="101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7" name="Shape 217"/>
        <p:cNvGrpSpPr/>
        <p:nvPr/>
      </p:nvGrpSpPr>
      <p:grpSpPr>
        <a:xfrm>
          <a:off x="0" y="0"/>
          <a:ext cx="0" cy="0"/>
          <a:chOff x="0" y="0"/>
          <a:chExt cx="0" cy="0"/>
        </a:xfrm>
      </p:grpSpPr>
      <p:sp>
        <p:nvSpPr>
          <p:cNvPr id="218" name="Google Shape;218;p9"/>
          <p:cNvSpPr txBox="1"/>
          <p:nvPr/>
        </p:nvSpPr>
        <p:spPr>
          <a:xfrm>
            <a:off x="6427635" y="374698"/>
            <a:ext cx="3093720" cy="7011034"/>
          </a:xfrm>
          <a:prstGeom prst="rect">
            <a:avLst/>
          </a:prstGeom>
          <a:noFill/>
          <a:ln>
            <a:noFill/>
          </a:ln>
        </p:spPr>
        <p:txBody>
          <a:bodyPr anchorCtr="0" anchor="t" bIns="0" lIns="0" spcFirstLastPara="1" rIns="0" wrap="square" tIns="0">
            <a:spAutoFit/>
          </a:bodyPr>
          <a:lstStyle/>
          <a:p>
            <a:pPr indent="0" lvl="0" marL="0" rtl="0" algn="l">
              <a:lnSpc>
                <a:spcPct val="65151"/>
              </a:lnSpc>
              <a:spcBef>
                <a:spcPts val="0"/>
              </a:spcBef>
              <a:spcAft>
                <a:spcPts val="0"/>
              </a:spcAft>
              <a:buNone/>
            </a:pPr>
            <a:r>
              <a:rPr b="1" lang="en-US" sz="750">
                <a:solidFill>
                  <a:srgbClr val="141B53"/>
                </a:solidFill>
                <a:latin typeface="Tahoma"/>
                <a:ea typeface="Tahoma"/>
                <a:cs typeface="Tahoma"/>
                <a:sym typeface="Tahoma"/>
              </a:rPr>
              <a:t>T H E  H O M E  S E L L I N G  C H E C K L I S T	</a:t>
            </a:r>
            <a:r>
              <a:rPr b="1" baseline="-25000" lang="en-US" sz="1650">
                <a:solidFill>
                  <a:srgbClr val="55BBEB"/>
                </a:solidFill>
                <a:latin typeface="Trebuchet MS"/>
                <a:ea typeface="Trebuchet MS"/>
                <a:cs typeface="Trebuchet MS"/>
                <a:sym typeface="Trebuchet MS"/>
              </a:rPr>
              <a:t>9</a:t>
            </a:r>
            <a:endParaRPr baseline="-25000" sz="165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300">
              <a:latin typeface="Trebuchet MS"/>
              <a:ea typeface="Trebuchet MS"/>
              <a:cs typeface="Trebuchet MS"/>
              <a:sym typeface="Trebuchet MS"/>
            </a:endParaRPr>
          </a:p>
          <a:p>
            <a:pPr indent="0" lvl="0" marL="0" rtl="0" algn="l">
              <a:lnSpc>
                <a:spcPct val="100000"/>
              </a:lnSpc>
              <a:spcBef>
                <a:spcPts val="20"/>
              </a:spcBef>
              <a:spcAft>
                <a:spcPts val="0"/>
              </a:spcAft>
              <a:buNone/>
            </a:pPr>
            <a:r>
              <a:t/>
            </a:r>
            <a:endParaRPr sz="1650">
              <a:latin typeface="Trebuchet MS"/>
              <a:ea typeface="Trebuchet MS"/>
              <a:cs typeface="Trebuchet MS"/>
              <a:sym typeface="Trebuchet MS"/>
            </a:endParaRPr>
          </a:p>
          <a:p>
            <a:pPr indent="0" lvl="0" marL="0" marR="96520" rtl="0" algn="ctr">
              <a:lnSpc>
                <a:spcPct val="100000"/>
              </a:lnSpc>
              <a:spcBef>
                <a:spcPts val="5"/>
              </a:spcBef>
              <a:spcAft>
                <a:spcPts val="0"/>
              </a:spcAft>
              <a:buNone/>
            </a:pPr>
            <a:r>
              <a:rPr b="1" lang="en-US" sz="700">
                <a:solidFill>
                  <a:srgbClr val="55BBEB"/>
                </a:solidFill>
                <a:latin typeface="Gill Sans"/>
                <a:ea typeface="Gill Sans"/>
                <a:cs typeface="Gill Sans"/>
                <a:sym typeface="Gill Sans"/>
              </a:rPr>
              <a:t>8 1 6 - 6 5 1 - 1 9 4 3 </a:t>
            </a:r>
            <a:endParaRPr sz="700">
              <a:latin typeface="Gill Sans"/>
              <a:ea typeface="Gill Sans"/>
              <a:cs typeface="Gill Sans"/>
              <a:sym typeface="Gill Sans"/>
            </a:endParaRPr>
          </a:p>
        </p:txBody>
      </p:sp>
      <p:sp>
        <p:nvSpPr>
          <p:cNvPr id="219" name="Google Shape;219;p9"/>
          <p:cNvSpPr/>
          <p:nvPr/>
        </p:nvSpPr>
        <p:spPr>
          <a:xfrm>
            <a:off x="9239975" y="0"/>
            <a:ext cx="9525" cy="527050"/>
          </a:xfrm>
          <a:custGeom>
            <a:rect b="b" l="l" r="r" t="t"/>
            <a:pathLst>
              <a:path extrusionOk="0" h="527050" w="9525">
                <a:moveTo>
                  <a:pt x="0" y="526703"/>
                </a:moveTo>
                <a:lnTo>
                  <a:pt x="9525" y="526703"/>
                </a:lnTo>
                <a:lnTo>
                  <a:pt x="9525" y="0"/>
                </a:lnTo>
                <a:lnTo>
                  <a:pt x="0" y="0"/>
                </a:lnTo>
                <a:lnTo>
                  <a:pt x="0" y="526703"/>
                </a:lnTo>
                <a:close/>
              </a:path>
            </a:pathLst>
          </a:custGeom>
          <a:solidFill>
            <a:srgbClr val="55BBE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20" name="Google Shape;220;p9">
            <a:hlinkClick r:id="rId3"/>
          </p:cNvPr>
          <p:cNvPicPr preferRelativeResize="0"/>
          <p:nvPr/>
        </p:nvPicPr>
        <p:blipFill rotWithShape="1">
          <a:blip r:embed="rId4">
            <a:alphaModFix/>
          </a:blip>
          <a:srcRect b="0" l="0" r="0" t="0"/>
          <a:stretch/>
        </p:blipFill>
        <p:spPr>
          <a:xfrm>
            <a:off x="9153620" y="7252203"/>
            <a:ext cx="142214" cy="146151"/>
          </a:xfrm>
          <a:prstGeom prst="rect">
            <a:avLst/>
          </a:prstGeom>
          <a:noFill/>
          <a:ln>
            <a:noFill/>
          </a:ln>
        </p:spPr>
      </p:pic>
      <p:pic>
        <p:nvPicPr>
          <p:cNvPr id="221" name="Google Shape;221;p9">
            <a:hlinkClick r:id="rId5"/>
          </p:cNvPr>
          <p:cNvPicPr preferRelativeResize="0"/>
          <p:nvPr/>
        </p:nvPicPr>
        <p:blipFill rotWithShape="1">
          <a:blip r:embed="rId6">
            <a:alphaModFix/>
          </a:blip>
          <a:srcRect b="0" l="0" r="0" t="0"/>
          <a:stretch/>
        </p:blipFill>
        <p:spPr>
          <a:xfrm>
            <a:off x="8540242" y="7253076"/>
            <a:ext cx="142519" cy="144399"/>
          </a:xfrm>
          <a:prstGeom prst="rect">
            <a:avLst/>
          </a:prstGeom>
          <a:noFill/>
          <a:ln>
            <a:noFill/>
          </a:ln>
        </p:spPr>
      </p:pic>
      <p:pic>
        <p:nvPicPr>
          <p:cNvPr id="222" name="Google Shape;222;p9"/>
          <p:cNvPicPr preferRelativeResize="0"/>
          <p:nvPr/>
        </p:nvPicPr>
        <p:blipFill rotWithShape="1">
          <a:blip r:embed="rId7">
            <a:alphaModFix/>
          </a:blip>
          <a:srcRect b="0" l="0" r="0" t="0"/>
          <a:stretch/>
        </p:blipFill>
        <p:spPr>
          <a:xfrm>
            <a:off x="8826758" y="7266442"/>
            <a:ext cx="182867" cy="117665"/>
          </a:xfrm>
          <a:prstGeom prst="rect">
            <a:avLst/>
          </a:prstGeom>
          <a:noFill/>
          <a:ln>
            <a:noFill/>
          </a:ln>
        </p:spPr>
      </p:pic>
      <p:pic>
        <p:nvPicPr>
          <p:cNvPr id="223" name="Google Shape;223;p9">
            <a:hlinkClick r:id="rId8"/>
          </p:cNvPr>
          <p:cNvPicPr preferRelativeResize="0"/>
          <p:nvPr/>
        </p:nvPicPr>
        <p:blipFill rotWithShape="1">
          <a:blip r:embed="rId9">
            <a:alphaModFix/>
          </a:blip>
          <a:srcRect b="0" l="0" r="0" t="0"/>
          <a:stretch/>
        </p:blipFill>
        <p:spPr>
          <a:xfrm>
            <a:off x="9439832" y="7254176"/>
            <a:ext cx="66370" cy="142201"/>
          </a:xfrm>
          <a:prstGeom prst="rect">
            <a:avLst/>
          </a:prstGeom>
          <a:noFill/>
          <a:ln>
            <a:noFill/>
          </a:ln>
        </p:spPr>
      </p:pic>
      <p:pic>
        <p:nvPicPr>
          <p:cNvPr id="224" name="Google Shape;224;p9"/>
          <p:cNvPicPr preferRelativeResize="0"/>
          <p:nvPr/>
        </p:nvPicPr>
        <p:blipFill rotWithShape="1">
          <a:blip r:embed="rId10">
            <a:alphaModFix/>
          </a:blip>
          <a:srcRect b="0" l="0" r="0" t="0"/>
          <a:stretch/>
        </p:blipFill>
        <p:spPr>
          <a:xfrm>
            <a:off x="4463999" y="0"/>
            <a:ext cx="5594400" cy="7772400"/>
          </a:xfrm>
          <a:prstGeom prst="rect">
            <a:avLst/>
          </a:prstGeom>
          <a:noFill/>
          <a:ln>
            <a:noFill/>
          </a:ln>
        </p:spPr>
      </p:pic>
      <p:sp>
        <p:nvSpPr>
          <p:cNvPr id="225" name="Google Shape;225;p9"/>
          <p:cNvSpPr/>
          <p:nvPr/>
        </p:nvSpPr>
        <p:spPr>
          <a:xfrm>
            <a:off x="4355998" y="0"/>
            <a:ext cx="1321435" cy="7772400"/>
          </a:xfrm>
          <a:custGeom>
            <a:rect b="b" l="l" r="r" t="t"/>
            <a:pathLst>
              <a:path extrusionOk="0" h="7772400" w="1321435">
                <a:moveTo>
                  <a:pt x="1321206" y="0"/>
                </a:moveTo>
                <a:lnTo>
                  <a:pt x="0" y="0"/>
                </a:lnTo>
                <a:lnTo>
                  <a:pt x="0" y="7772400"/>
                </a:lnTo>
                <a:lnTo>
                  <a:pt x="1321206" y="7772400"/>
                </a:lnTo>
                <a:lnTo>
                  <a:pt x="1321206" y="0"/>
                </a:lnTo>
                <a:close/>
              </a:path>
            </a:pathLst>
          </a:custGeom>
          <a:solidFill>
            <a:srgbClr val="F5BA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26" name="Google Shape;226;p9"/>
          <p:cNvSpPr/>
          <p:nvPr/>
        </p:nvSpPr>
        <p:spPr>
          <a:xfrm>
            <a:off x="0" y="1041272"/>
            <a:ext cx="6123940" cy="6121400"/>
          </a:xfrm>
          <a:custGeom>
            <a:rect b="b" l="l" r="r" t="t"/>
            <a:pathLst>
              <a:path extrusionOk="0" h="6121400" w="6123940">
                <a:moveTo>
                  <a:pt x="0" y="6121400"/>
                </a:moveTo>
                <a:lnTo>
                  <a:pt x="0" y="0"/>
                </a:lnTo>
                <a:lnTo>
                  <a:pt x="6123419" y="0"/>
                </a:lnTo>
                <a:lnTo>
                  <a:pt x="6123419" y="6121400"/>
                </a:lnTo>
                <a:lnTo>
                  <a:pt x="0" y="6121400"/>
                </a:lnTo>
                <a:close/>
              </a:path>
            </a:pathLst>
          </a:custGeom>
          <a:solidFill>
            <a:srgbClr val="141B5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27" name="Google Shape;227;p9"/>
          <p:cNvSpPr/>
          <p:nvPr/>
        </p:nvSpPr>
        <p:spPr>
          <a:xfrm>
            <a:off x="0" y="1140853"/>
            <a:ext cx="5821680" cy="5714365"/>
          </a:xfrm>
          <a:custGeom>
            <a:rect b="b" l="l" r="r" t="t"/>
            <a:pathLst>
              <a:path extrusionOk="0" h="5714365" w="5821680">
                <a:moveTo>
                  <a:pt x="5821197" y="0"/>
                </a:moveTo>
                <a:lnTo>
                  <a:pt x="0" y="0"/>
                </a:lnTo>
                <a:lnTo>
                  <a:pt x="0" y="5714136"/>
                </a:lnTo>
                <a:lnTo>
                  <a:pt x="5821197" y="5714136"/>
                </a:lnTo>
                <a:lnTo>
                  <a:pt x="5821197"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28" name="Google Shape;228;p9"/>
          <p:cNvSpPr txBox="1"/>
          <p:nvPr/>
        </p:nvSpPr>
        <p:spPr>
          <a:xfrm>
            <a:off x="955283" y="1691237"/>
            <a:ext cx="3911100" cy="2868000"/>
          </a:xfrm>
          <a:prstGeom prst="rect">
            <a:avLst/>
          </a:prstGeom>
          <a:noFill/>
          <a:ln>
            <a:noFill/>
          </a:ln>
        </p:spPr>
        <p:txBody>
          <a:bodyPr anchorCtr="0" anchor="t" bIns="0" lIns="0" spcFirstLastPara="1" rIns="0" wrap="square" tIns="12700">
            <a:spAutoFit/>
          </a:bodyPr>
          <a:lstStyle/>
          <a:p>
            <a:pPr indent="0" lvl="0" marL="0" rtl="0" algn="ctr">
              <a:lnSpc>
                <a:spcPct val="100000"/>
              </a:lnSpc>
              <a:spcBef>
                <a:spcPts val="0"/>
              </a:spcBef>
              <a:spcAft>
                <a:spcPts val="0"/>
              </a:spcAft>
              <a:buNone/>
            </a:pPr>
            <a:r>
              <a:rPr lang="en-US" sz="1600">
                <a:solidFill>
                  <a:srgbClr val="F5BA00"/>
                </a:solidFill>
                <a:latin typeface="DM Serif Display"/>
                <a:ea typeface="DM Serif Display"/>
                <a:cs typeface="DM Serif Display"/>
                <a:sym typeface="DM Serif Display"/>
              </a:rPr>
              <a:t>HAVE ANY QUESTIONS?</a:t>
            </a:r>
            <a:endParaRPr sz="1600">
              <a:latin typeface="DM Serif Display"/>
              <a:ea typeface="DM Serif Display"/>
              <a:cs typeface="DM Serif Display"/>
              <a:sym typeface="DM Serif Display"/>
            </a:endParaRPr>
          </a:p>
          <a:p>
            <a:pPr indent="0" lvl="0" marL="0" rtl="0" algn="ctr">
              <a:lnSpc>
                <a:spcPct val="100000"/>
              </a:lnSpc>
              <a:spcBef>
                <a:spcPts val="1455"/>
              </a:spcBef>
              <a:spcAft>
                <a:spcPts val="0"/>
              </a:spcAft>
              <a:buNone/>
            </a:pPr>
            <a:r>
              <a:rPr lang="en-US" sz="1300">
                <a:solidFill>
                  <a:srgbClr val="141B53"/>
                </a:solidFill>
                <a:latin typeface="DM Serif Display"/>
                <a:ea typeface="DM Serif Display"/>
                <a:cs typeface="DM Serif Display"/>
                <a:sym typeface="DM Serif Display"/>
              </a:rPr>
              <a:t>The home selling process can be confusing and stressful, but I’m here to help! </a:t>
            </a:r>
            <a:endParaRPr sz="1300">
              <a:solidFill>
                <a:srgbClr val="141B53"/>
              </a:solidFill>
              <a:latin typeface="DM Serif Display"/>
              <a:ea typeface="DM Serif Display"/>
              <a:cs typeface="DM Serif Display"/>
              <a:sym typeface="DM Serif Display"/>
            </a:endParaRPr>
          </a:p>
          <a:p>
            <a:pPr indent="0" lvl="0" marL="0" rtl="0" algn="ctr">
              <a:lnSpc>
                <a:spcPct val="100000"/>
              </a:lnSpc>
              <a:spcBef>
                <a:spcPts val="1455"/>
              </a:spcBef>
              <a:spcAft>
                <a:spcPts val="0"/>
              </a:spcAft>
              <a:buNone/>
            </a:pPr>
            <a:r>
              <a:rPr lang="en-US" sz="1300">
                <a:solidFill>
                  <a:srgbClr val="141B53"/>
                </a:solidFill>
                <a:latin typeface="DM Serif Display"/>
                <a:ea typeface="DM Serif Display"/>
                <a:cs typeface="DM Serif Display"/>
                <a:sym typeface="DM Serif Display"/>
              </a:rPr>
              <a:t>I strive to make the process as fun and exciting as possible as I guide you through the transaction from start to finish.</a:t>
            </a:r>
            <a:endParaRPr sz="1300">
              <a:latin typeface="DM Serif Display"/>
              <a:ea typeface="DM Serif Display"/>
              <a:cs typeface="DM Serif Display"/>
              <a:sym typeface="DM Serif Display"/>
            </a:endParaRPr>
          </a:p>
          <a:p>
            <a:pPr indent="0" lvl="0" marL="0" rtl="0" algn="l">
              <a:lnSpc>
                <a:spcPct val="100000"/>
              </a:lnSpc>
              <a:spcBef>
                <a:spcPts val="65"/>
              </a:spcBef>
              <a:spcAft>
                <a:spcPts val="0"/>
              </a:spcAft>
              <a:buNone/>
            </a:pPr>
            <a:r>
              <a:t/>
            </a:r>
            <a:endParaRPr sz="950">
              <a:latin typeface="DM Serif Display"/>
              <a:ea typeface="DM Serif Display"/>
              <a:cs typeface="DM Serif Display"/>
              <a:sym typeface="DM Serif Display"/>
            </a:endParaRPr>
          </a:p>
          <a:p>
            <a:pPr indent="0" lvl="0" marL="179705" marR="169545" rtl="0" algn="ctr">
              <a:lnSpc>
                <a:spcPct val="125000"/>
              </a:lnSpc>
              <a:spcBef>
                <a:spcPts val="5"/>
              </a:spcBef>
              <a:spcAft>
                <a:spcPts val="0"/>
              </a:spcAft>
              <a:buNone/>
            </a:pPr>
            <a:r>
              <a:rPr lang="en-US" sz="1500">
                <a:solidFill>
                  <a:srgbClr val="F5BA00"/>
                </a:solidFill>
                <a:latin typeface="DM Serif Display"/>
                <a:ea typeface="DM Serif Display"/>
                <a:cs typeface="DM Serif Display"/>
                <a:sym typeface="DM Serif Display"/>
              </a:rPr>
              <a:t>Let me know how I can help you find your dream home!</a:t>
            </a:r>
            <a:endParaRPr sz="1500">
              <a:latin typeface="DM Serif Display"/>
              <a:ea typeface="DM Serif Display"/>
              <a:cs typeface="DM Serif Display"/>
              <a:sym typeface="DM Serif Display"/>
            </a:endParaRPr>
          </a:p>
          <a:p>
            <a:pPr indent="0" lvl="0" marL="0" rtl="0" algn="l">
              <a:lnSpc>
                <a:spcPct val="100000"/>
              </a:lnSpc>
              <a:spcBef>
                <a:spcPts val="20"/>
              </a:spcBef>
              <a:spcAft>
                <a:spcPts val="0"/>
              </a:spcAft>
              <a:buNone/>
            </a:pPr>
            <a:r>
              <a:t/>
            </a:r>
            <a:endParaRPr sz="1650">
              <a:latin typeface="DM Serif Display"/>
              <a:ea typeface="DM Serif Display"/>
              <a:cs typeface="DM Serif Display"/>
              <a:sym typeface="DM Serif Display"/>
            </a:endParaRPr>
          </a:p>
          <a:p>
            <a:pPr indent="0" lvl="0" marL="0" rtl="0" algn="ctr">
              <a:lnSpc>
                <a:spcPct val="100000"/>
              </a:lnSpc>
              <a:spcBef>
                <a:spcPts val="0"/>
              </a:spcBef>
              <a:spcAft>
                <a:spcPts val="0"/>
              </a:spcAft>
              <a:buNone/>
            </a:pPr>
            <a:r>
              <a:rPr lang="en-US" sz="1600">
                <a:solidFill>
                  <a:srgbClr val="F5BA00"/>
                </a:solidFill>
                <a:latin typeface="DM Serif Display"/>
                <a:ea typeface="DM Serif Display"/>
                <a:cs typeface="DM Serif Display"/>
                <a:sym typeface="DM Serif Display"/>
              </a:rPr>
              <a:t>LET'S CHAT!</a:t>
            </a:r>
            <a:endParaRPr sz="1600">
              <a:latin typeface="DM Serif Display"/>
              <a:ea typeface="DM Serif Display"/>
              <a:cs typeface="DM Serif Display"/>
              <a:sym typeface="DM Serif Display"/>
            </a:endParaRPr>
          </a:p>
        </p:txBody>
      </p:sp>
      <p:sp>
        <p:nvSpPr>
          <p:cNvPr id="229" name="Google Shape;229;p9"/>
          <p:cNvSpPr txBox="1"/>
          <p:nvPr/>
        </p:nvSpPr>
        <p:spPr>
          <a:xfrm>
            <a:off x="1449412" y="5870524"/>
            <a:ext cx="1326000" cy="165600"/>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None/>
            </a:pPr>
            <a:r>
              <a:rPr b="1" lang="en-US" sz="1000">
                <a:solidFill>
                  <a:srgbClr val="141B53"/>
                </a:solidFill>
                <a:latin typeface="DM Serif Display"/>
                <a:ea typeface="DM Serif Display"/>
                <a:cs typeface="DM Serif Display"/>
                <a:sym typeface="DM Serif Display"/>
              </a:rPr>
              <a:t>8 1 6 - 6 5 1 - 1 9 4 3 </a:t>
            </a:r>
            <a:endParaRPr sz="1000">
              <a:latin typeface="DM Serif Display"/>
              <a:ea typeface="DM Serif Display"/>
              <a:cs typeface="DM Serif Display"/>
              <a:sym typeface="DM Serif Display"/>
            </a:endParaRPr>
          </a:p>
        </p:txBody>
      </p:sp>
      <p:pic>
        <p:nvPicPr>
          <p:cNvPr id="230" name="Google Shape;230;p9">
            <a:hlinkClick r:id="rId11"/>
          </p:cNvPr>
          <p:cNvPicPr preferRelativeResize="0"/>
          <p:nvPr/>
        </p:nvPicPr>
        <p:blipFill rotWithShape="1">
          <a:blip r:embed="rId12">
            <a:alphaModFix/>
          </a:blip>
          <a:srcRect b="0" l="0" r="0" t="0"/>
          <a:stretch/>
        </p:blipFill>
        <p:spPr>
          <a:xfrm>
            <a:off x="3858772" y="5850183"/>
            <a:ext cx="201803" cy="207391"/>
          </a:xfrm>
          <a:prstGeom prst="rect">
            <a:avLst/>
          </a:prstGeom>
          <a:noFill/>
          <a:ln>
            <a:noFill/>
          </a:ln>
        </p:spPr>
      </p:pic>
      <p:pic>
        <p:nvPicPr>
          <p:cNvPr id="231" name="Google Shape;231;p9">
            <a:hlinkClick r:id="rId13"/>
          </p:cNvPr>
          <p:cNvPicPr preferRelativeResize="0"/>
          <p:nvPr/>
        </p:nvPicPr>
        <p:blipFill rotWithShape="1">
          <a:blip r:embed="rId14">
            <a:alphaModFix/>
          </a:blip>
          <a:srcRect b="0" l="0" r="0" t="0"/>
          <a:stretch/>
        </p:blipFill>
        <p:spPr>
          <a:xfrm>
            <a:off x="2988393" y="5851424"/>
            <a:ext cx="202234" cy="204901"/>
          </a:xfrm>
          <a:prstGeom prst="rect">
            <a:avLst/>
          </a:prstGeom>
          <a:noFill/>
          <a:ln>
            <a:noFill/>
          </a:ln>
        </p:spPr>
      </p:pic>
      <p:pic>
        <p:nvPicPr>
          <p:cNvPr id="232" name="Google Shape;232;p9">
            <a:hlinkClick r:id="rId15"/>
          </p:cNvPr>
          <p:cNvPicPr preferRelativeResize="0"/>
          <p:nvPr/>
        </p:nvPicPr>
        <p:blipFill rotWithShape="1">
          <a:blip r:embed="rId16">
            <a:alphaModFix/>
          </a:blip>
          <a:srcRect b="0" l="0" r="0" t="0"/>
          <a:stretch/>
        </p:blipFill>
        <p:spPr>
          <a:xfrm>
            <a:off x="4264909" y="5852980"/>
            <a:ext cx="94183" cy="201790"/>
          </a:xfrm>
          <a:prstGeom prst="rect">
            <a:avLst/>
          </a:prstGeom>
          <a:noFill/>
          <a:ln>
            <a:noFill/>
          </a:ln>
        </p:spPr>
      </p:pic>
      <p:pic>
        <p:nvPicPr>
          <p:cNvPr id="233" name="Google Shape;233;p9"/>
          <p:cNvPicPr preferRelativeResize="0"/>
          <p:nvPr/>
        </p:nvPicPr>
        <p:blipFill rotWithShape="1">
          <a:blip r:embed="rId17">
            <a:alphaModFix/>
          </a:blip>
          <a:srcRect b="0" l="0" r="0" t="0"/>
          <a:stretch/>
        </p:blipFill>
        <p:spPr>
          <a:xfrm>
            <a:off x="3386901" y="5865226"/>
            <a:ext cx="275589" cy="177300"/>
          </a:xfrm>
          <a:prstGeom prst="rect">
            <a:avLst/>
          </a:prstGeom>
          <a:noFill/>
          <a:ln>
            <a:noFill/>
          </a:ln>
        </p:spPr>
      </p:pic>
      <p:pic>
        <p:nvPicPr>
          <p:cNvPr id="234" name="Google Shape;234;p9"/>
          <p:cNvPicPr preferRelativeResize="0"/>
          <p:nvPr/>
        </p:nvPicPr>
        <p:blipFill>
          <a:blip r:embed="rId18">
            <a:alphaModFix/>
          </a:blip>
          <a:stretch>
            <a:fillRect/>
          </a:stretch>
        </p:blipFill>
        <p:spPr>
          <a:xfrm>
            <a:off x="487425" y="-93727"/>
            <a:ext cx="1019200" cy="1019200"/>
          </a:xfrm>
          <a:prstGeom prst="rect">
            <a:avLst/>
          </a:prstGeom>
          <a:noFill/>
          <a:ln>
            <a:noFill/>
          </a:ln>
        </p:spPr>
      </p:pic>
      <p:pic>
        <p:nvPicPr>
          <p:cNvPr id="235" name="Google Shape;235;p9"/>
          <p:cNvPicPr preferRelativeResize="0"/>
          <p:nvPr/>
        </p:nvPicPr>
        <p:blipFill rotWithShape="1">
          <a:blip r:embed="rId19">
            <a:alphaModFix/>
          </a:blip>
          <a:srcRect b="16649" l="0" r="0" t="23113"/>
          <a:stretch/>
        </p:blipFill>
        <p:spPr>
          <a:xfrm>
            <a:off x="106850" y="4190050"/>
            <a:ext cx="5490699" cy="1580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2022-05-31T11:53:26Z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2021-10-05T00:00:00Z</vt:filetime>
  </property>
  <property fmtid="{D5CDD505-2E9C-101B-9397-08002B2CF9AE}" pid="3" name="Creator">
    <vt:lpwstr>Adobe InDesign 16.3 (Windows)</vt:lpwstr>
  </property>
  <property fmtid="{D5CDD505-2E9C-101B-9397-08002B2CF9AE}" pid="4" name="LastSaved">
    <vt:filetime>2022-05-31T00:00:00Z</vt:filetime>
  </property>
</Properties>
</file>