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68" r:id="rId3"/>
    <p:sldId id="264" r:id="rId4"/>
    <p:sldId id="290" r:id="rId5"/>
    <p:sldId id="260" r:id="rId6"/>
    <p:sldId id="261" r:id="rId7"/>
    <p:sldId id="265" r:id="rId8"/>
    <p:sldId id="266" r:id="rId9"/>
    <p:sldId id="293" r:id="rId10"/>
    <p:sldId id="295" r:id="rId11"/>
    <p:sldId id="267" r:id="rId12"/>
    <p:sldId id="270" r:id="rId13"/>
    <p:sldId id="271" r:id="rId14"/>
    <p:sldId id="272" r:id="rId15"/>
    <p:sldId id="274" r:id="rId16"/>
    <p:sldId id="277" r:id="rId17"/>
    <p:sldId id="276" r:id="rId18"/>
    <p:sldId id="279" r:id="rId19"/>
    <p:sldId id="278" r:id="rId20"/>
    <p:sldId id="280" r:id="rId21"/>
    <p:sldId id="281" r:id="rId22"/>
    <p:sldId id="282" r:id="rId23"/>
    <p:sldId id="291" r:id="rId24"/>
    <p:sldId id="284" r:id="rId2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9"/>
    <a:srgbClr val="B70B2E"/>
    <a:srgbClr val="8EC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9"/>
    <p:restoredTop sz="94658"/>
  </p:normalViewPr>
  <p:slideViewPr>
    <p:cSldViewPr snapToGrid="0" snapToObjects="1">
      <p:cViewPr varScale="1">
        <p:scale>
          <a:sx n="83" d="100"/>
          <a:sy n="83" d="100"/>
        </p:scale>
        <p:origin x="3156"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14BCD-B2FE-8C4D-953B-DD5E2F452A7D}" type="datetimeFigureOut">
              <a:rPr lang="en-US" smtClean="0"/>
              <a:t>6/10/2023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6D066-D30F-4F42-A34E-C7EE359758E4}" type="slidenum">
              <a:rPr lang="en-US" smtClean="0"/>
              <a:t>‹#›</a:t>
            </a:fld>
            <a:endParaRPr lang="en-US"/>
          </a:p>
        </p:txBody>
      </p:sp>
    </p:spTree>
    <p:extLst>
      <p:ext uri="{BB962C8B-B14F-4D97-AF65-F5344CB8AC3E}">
        <p14:creationId xmlns:p14="http://schemas.microsoft.com/office/powerpoint/2010/main" val="1409666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1</a:t>
            </a:fld>
            <a:endParaRPr lang="en-US"/>
          </a:p>
        </p:txBody>
      </p:sp>
    </p:spTree>
    <p:extLst>
      <p:ext uri="{BB962C8B-B14F-4D97-AF65-F5344CB8AC3E}">
        <p14:creationId xmlns:p14="http://schemas.microsoft.com/office/powerpoint/2010/main" val="340449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20</a:t>
            </a:fld>
            <a:endParaRPr lang="en-US"/>
          </a:p>
        </p:txBody>
      </p:sp>
    </p:spTree>
    <p:extLst>
      <p:ext uri="{BB962C8B-B14F-4D97-AF65-F5344CB8AC3E}">
        <p14:creationId xmlns:p14="http://schemas.microsoft.com/office/powerpoint/2010/main" val="180515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21</a:t>
            </a:fld>
            <a:endParaRPr lang="en-US"/>
          </a:p>
        </p:txBody>
      </p:sp>
    </p:spTree>
    <p:extLst>
      <p:ext uri="{BB962C8B-B14F-4D97-AF65-F5344CB8AC3E}">
        <p14:creationId xmlns:p14="http://schemas.microsoft.com/office/powerpoint/2010/main" val="3801080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22</a:t>
            </a:fld>
            <a:endParaRPr lang="en-US"/>
          </a:p>
        </p:txBody>
      </p:sp>
    </p:spTree>
    <p:extLst>
      <p:ext uri="{BB962C8B-B14F-4D97-AF65-F5344CB8AC3E}">
        <p14:creationId xmlns:p14="http://schemas.microsoft.com/office/powerpoint/2010/main" val="372943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23</a:t>
            </a:fld>
            <a:endParaRPr lang="en-US"/>
          </a:p>
        </p:txBody>
      </p:sp>
    </p:spTree>
    <p:extLst>
      <p:ext uri="{BB962C8B-B14F-4D97-AF65-F5344CB8AC3E}">
        <p14:creationId xmlns:p14="http://schemas.microsoft.com/office/powerpoint/2010/main" val="176243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24</a:t>
            </a:fld>
            <a:endParaRPr lang="en-US"/>
          </a:p>
        </p:txBody>
      </p:sp>
    </p:spTree>
    <p:extLst>
      <p:ext uri="{BB962C8B-B14F-4D97-AF65-F5344CB8AC3E}">
        <p14:creationId xmlns:p14="http://schemas.microsoft.com/office/powerpoint/2010/main" val="218522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2</a:t>
            </a:fld>
            <a:endParaRPr lang="en-US"/>
          </a:p>
        </p:txBody>
      </p:sp>
    </p:spTree>
    <p:extLst>
      <p:ext uri="{BB962C8B-B14F-4D97-AF65-F5344CB8AC3E}">
        <p14:creationId xmlns:p14="http://schemas.microsoft.com/office/powerpoint/2010/main" val="398366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4</a:t>
            </a:fld>
            <a:endParaRPr lang="en-US"/>
          </a:p>
        </p:txBody>
      </p:sp>
    </p:spTree>
    <p:extLst>
      <p:ext uri="{BB962C8B-B14F-4D97-AF65-F5344CB8AC3E}">
        <p14:creationId xmlns:p14="http://schemas.microsoft.com/office/powerpoint/2010/main" val="271355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5</a:t>
            </a:fld>
            <a:endParaRPr lang="en-US"/>
          </a:p>
        </p:txBody>
      </p:sp>
    </p:spTree>
    <p:extLst>
      <p:ext uri="{BB962C8B-B14F-4D97-AF65-F5344CB8AC3E}">
        <p14:creationId xmlns:p14="http://schemas.microsoft.com/office/powerpoint/2010/main" val="163963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6</a:t>
            </a:fld>
            <a:endParaRPr lang="en-US"/>
          </a:p>
        </p:txBody>
      </p:sp>
    </p:spTree>
    <p:extLst>
      <p:ext uri="{BB962C8B-B14F-4D97-AF65-F5344CB8AC3E}">
        <p14:creationId xmlns:p14="http://schemas.microsoft.com/office/powerpoint/2010/main" val="43441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10</a:t>
            </a:fld>
            <a:endParaRPr lang="en-US"/>
          </a:p>
        </p:txBody>
      </p:sp>
    </p:spTree>
    <p:extLst>
      <p:ext uri="{BB962C8B-B14F-4D97-AF65-F5344CB8AC3E}">
        <p14:creationId xmlns:p14="http://schemas.microsoft.com/office/powerpoint/2010/main" val="221516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12</a:t>
            </a:fld>
            <a:endParaRPr lang="en-US"/>
          </a:p>
        </p:txBody>
      </p:sp>
    </p:spTree>
    <p:extLst>
      <p:ext uri="{BB962C8B-B14F-4D97-AF65-F5344CB8AC3E}">
        <p14:creationId xmlns:p14="http://schemas.microsoft.com/office/powerpoint/2010/main" val="29532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17</a:t>
            </a:fld>
            <a:endParaRPr lang="en-US"/>
          </a:p>
        </p:txBody>
      </p:sp>
    </p:spTree>
    <p:extLst>
      <p:ext uri="{BB962C8B-B14F-4D97-AF65-F5344CB8AC3E}">
        <p14:creationId xmlns:p14="http://schemas.microsoft.com/office/powerpoint/2010/main" val="4259783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6D066-D30F-4F42-A34E-C7EE359758E4}" type="slidenum">
              <a:rPr lang="en-US" smtClean="0"/>
              <a:t>18</a:t>
            </a:fld>
            <a:endParaRPr lang="en-US"/>
          </a:p>
        </p:txBody>
      </p:sp>
    </p:spTree>
    <p:extLst>
      <p:ext uri="{BB962C8B-B14F-4D97-AF65-F5344CB8AC3E}">
        <p14:creationId xmlns:p14="http://schemas.microsoft.com/office/powerpoint/2010/main" val="149021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29485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A2F405A-1155-474D-8421-771E4FE3FACD}"/>
              </a:ext>
            </a:extLst>
          </p:cNvPr>
          <p:cNvSpPr txBox="1"/>
          <p:nvPr userDrawn="1"/>
        </p:nvSpPr>
        <p:spPr>
          <a:xfrm>
            <a:off x="1230375" y="8810906"/>
            <a:ext cx="4397250" cy="215444"/>
          </a:xfrm>
          <a:prstGeom prst="rect">
            <a:avLst/>
          </a:prstGeom>
          <a:noFill/>
        </p:spPr>
        <p:txBody>
          <a:bodyPr wrap="square" rtlCol="0">
            <a:spAutoFit/>
          </a:bodyPr>
          <a:lstStyle/>
          <a:p>
            <a:pPr algn="ctr"/>
            <a:r>
              <a:rPr lang="en-US" sz="800" b="1"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Lexi Clark  </a:t>
            </a:r>
            <a:r>
              <a:rPr lang="en-US" sz="8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a:t>
            </a:r>
            <a:r>
              <a:rPr lang="en-US" sz="8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RealtyExecutivesArrizona@gmail.com|  (520) 500-7238|LexiClark.com</a:t>
            </a:r>
            <a:endParaRPr lang="en-US" sz="8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a:extLst>
              <a:ext uri="{FF2B5EF4-FFF2-40B4-BE49-F238E27FC236}">
                <a16:creationId xmlns:a16="http://schemas.microsoft.com/office/drawing/2014/main" xmlns="" id="{261691F6-776B-3E42-BBB9-C32A07CAB166}"/>
              </a:ext>
            </a:extLst>
          </p:cNvPr>
          <p:cNvCxnSpPr>
            <a:cxnSpLocks/>
          </p:cNvCxnSpPr>
          <p:nvPr userDrawn="1"/>
        </p:nvCxnSpPr>
        <p:spPr>
          <a:xfrm>
            <a:off x="472982" y="8692738"/>
            <a:ext cx="59249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35052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31.emf"/><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8.emf"/><Relationship Id="rId7" Type="http://schemas.openxmlformats.org/officeDocument/2006/relationships/image" Target="../media/image49.emf"/><Relationship Id="rId12"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8.emf"/><Relationship Id="rId11" Type="http://schemas.openxmlformats.org/officeDocument/2006/relationships/image" Target="../media/image53.jpeg"/><Relationship Id="rId5" Type="http://schemas.openxmlformats.org/officeDocument/2006/relationships/image" Target="../media/image47.emf"/><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emf"/></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8.emf"/><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1.emf"/><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3.jp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8.emf"/><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building, man, riding&#10;&#10;Description automatically generated">
            <a:extLst>
              <a:ext uri="{FF2B5EF4-FFF2-40B4-BE49-F238E27FC236}">
                <a16:creationId xmlns:a16="http://schemas.microsoft.com/office/drawing/2014/main" xmlns="" id="{42737CE0-7D01-CE48-AB03-D4ABD34F60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724605"/>
            <a:ext cx="6858000" cy="4419395"/>
          </a:xfrm>
          <a:prstGeom prst="rect">
            <a:avLst/>
          </a:prstGeom>
        </p:spPr>
      </p:pic>
      <p:sp>
        <p:nvSpPr>
          <p:cNvPr id="19" name="TextBox 18">
            <a:extLst>
              <a:ext uri="{FF2B5EF4-FFF2-40B4-BE49-F238E27FC236}">
                <a16:creationId xmlns:a16="http://schemas.microsoft.com/office/drawing/2014/main" xmlns="" id="{BFC7D4F3-18AD-C449-993A-EA703BED23D7}"/>
              </a:ext>
            </a:extLst>
          </p:cNvPr>
          <p:cNvSpPr txBox="1"/>
          <p:nvPr/>
        </p:nvSpPr>
        <p:spPr>
          <a:xfrm>
            <a:off x="0" y="6705083"/>
            <a:ext cx="6858000" cy="305212"/>
          </a:xfrm>
          <a:prstGeom prst="rect">
            <a:avLst/>
          </a:prstGeom>
          <a:noFill/>
        </p:spPr>
        <p:txBody>
          <a:bodyPr wrap="square" rtlCol="0">
            <a:spAutoFit/>
          </a:bodyPr>
          <a:lstStyle/>
          <a:p>
            <a:pPr algn="ctr">
              <a:lnSpc>
                <a:spcPts val="1800"/>
              </a:lnSpc>
            </a:pP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Optional: replace with photo of seller's home</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xmlns="" id="{C7466EEE-F4DA-E04B-BA88-1946C1C9EDD7}"/>
              </a:ext>
            </a:extLst>
          </p:cNvPr>
          <p:cNvSpPr/>
          <p:nvPr/>
        </p:nvSpPr>
        <p:spPr>
          <a:xfrm>
            <a:off x="0" y="0"/>
            <a:ext cx="6858000" cy="4733365"/>
          </a:xfrm>
          <a:prstGeom prst="rect">
            <a:avLst/>
          </a:prstGeom>
          <a:solidFill>
            <a:srgbClr val="00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drawing&#10;&#10;Description automatically generated">
            <a:extLst>
              <a:ext uri="{FF2B5EF4-FFF2-40B4-BE49-F238E27FC236}">
                <a16:creationId xmlns:a16="http://schemas.microsoft.com/office/drawing/2014/main" xmlns="" id="{121965FD-64E4-6D45-A0A2-7D3657310E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 y="405779"/>
            <a:ext cx="1683176" cy="787400"/>
          </a:xfrm>
          <a:prstGeom prst="rect">
            <a:avLst/>
          </a:prstGeom>
        </p:spPr>
      </p:pic>
      <p:sp>
        <p:nvSpPr>
          <p:cNvPr id="22" name="TextBox 21">
            <a:extLst>
              <a:ext uri="{FF2B5EF4-FFF2-40B4-BE49-F238E27FC236}">
                <a16:creationId xmlns:a16="http://schemas.microsoft.com/office/drawing/2014/main" xmlns="" id="{EB9CC17F-5952-224B-8121-3FD01A1350A2}"/>
              </a:ext>
            </a:extLst>
          </p:cNvPr>
          <p:cNvSpPr txBox="1"/>
          <p:nvPr/>
        </p:nvSpPr>
        <p:spPr>
          <a:xfrm>
            <a:off x="419100" y="1293039"/>
            <a:ext cx="1683176" cy="230832"/>
          </a:xfrm>
          <a:prstGeom prst="rect">
            <a:avLst/>
          </a:prstGeom>
          <a:noFill/>
        </p:spPr>
        <p:txBody>
          <a:bodyPr wrap="square" rtlCol="0">
            <a:spAutoFit/>
          </a:bodyPr>
          <a:lstStyle/>
          <a:p>
            <a:pPr algn="ctr"/>
            <a:r>
              <a:rPr lang="en-US" sz="9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International</a:t>
            </a:r>
            <a:endPar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xmlns="" id="{5387B87E-8A63-CA40-803D-8C568B1E537A}"/>
              </a:ext>
            </a:extLst>
          </p:cNvPr>
          <p:cNvSpPr txBox="1"/>
          <p:nvPr/>
        </p:nvSpPr>
        <p:spPr>
          <a:xfrm>
            <a:off x="2636871" y="3102512"/>
            <a:ext cx="3761053" cy="898708"/>
          </a:xfrm>
          <a:prstGeom prst="rect">
            <a:avLst/>
          </a:prstGeom>
          <a:noFill/>
        </p:spPr>
        <p:txBody>
          <a:bodyPr wrap="square" rtlCol="0">
            <a:spAutoFit/>
          </a:bodyPr>
          <a:lstStyle/>
          <a:p>
            <a:pPr>
              <a:lnSpc>
                <a:spcPct val="150000"/>
              </a:lnSpc>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Prepared for </a:t>
            </a:r>
          </a:p>
          <a:p>
            <a:pPr>
              <a:lnSpc>
                <a:spcPct val="150000"/>
              </a:lnSpc>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JOHN &amp; JANE DOE</a:t>
            </a:r>
          </a:p>
          <a:p>
            <a:pPr>
              <a:lnSpc>
                <a:spcPct val="150000"/>
              </a:lnSpc>
            </a:pP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Listing Address</a:t>
            </a:r>
          </a:p>
        </p:txBody>
      </p:sp>
      <p:sp>
        <p:nvSpPr>
          <p:cNvPr id="24" name="TextBox 23">
            <a:extLst>
              <a:ext uri="{FF2B5EF4-FFF2-40B4-BE49-F238E27FC236}">
                <a16:creationId xmlns:a16="http://schemas.microsoft.com/office/drawing/2014/main" xmlns="" id="{C891A3C4-4618-6D4B-968E-7AF8B3AF8127}"/>
              </a:ext>
            </a:extLst>
          </p:cNvPr>
          <p:cNvSpPr txBox="1"/>
          <p:nvPr/>
        </p:nvSpPr>
        <p:spPr>
          <a:xfrm>
            <a:off x="2636871" y="1700394"/>
            <a:ext cx="3761053" cy="1169551"/>
          </a:xfrm>
          <a:prstGeom prst="rect">
            <a:avLst/>
          </a:prstGeom>
          <a:noFill/>
        </p:spPr>
        <p:txBody>
          <a:bodyPr wrap="square" rtlCol="0">
            <a:spAutoFit/>
          </a:bodyPr>
          <a:lstStyle/>
          <a:p>
            <a:pPr>
              <a:lnSpc>
                <a:spcPts val="4200"/>
              </a:lnSpc>
            </a:pP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POWERED </a:t>
            </a:r>
            <a:b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BY EXPERTS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cxnSp>
        <p:nvCxnSpPr>
          <p:cNvPr id="25" name="Straight Connector 24">
            <a:extLst>
              <a:ext uri="{FF2B5EF4-FFF2-40B4-BE49-F238E27FC236}">
                <a16:creationId xmlns:a16="http://schemas.microsoft.com/office/drawing/2014/main" xmlns="" id="{0DB3047A-9EAB-7F4F-8F0C-609052BF8E69}"/>
              </a:ext>
            </a:extLst>
          </p:cNvPr>
          <p:cNvCxnSpPr>
            <a:cxnSpLocks/>
          </p:cNvCxnSpPr>
          <p:nvPr/>
        </p:nvCxnSpPr>
        <p:spPr>
          <a:xfrm>
            <a:off x="2724912" y="2967693"/>
            <a:ext cx="367301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423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xmlns="" id="{7F42EAF6-7BE6-3B4C-BCDE-3CF783088E9C}"/>
              </a:ext>
            </a:extLst>
          </p:cNvPr>
          <p:cNvSpPr txBox="1"/>
          <p:nvPr/>
        </p:nvSpPr>
        <p:spPr>
          <a:xfrm>
            <a:off x="328001" y="896325"/>
            <a:ext cx="3541633" cy="861774"/>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Home Showing Protocol</a:t>
            </a:r>
          </a:p>
        </p:txBody>
      </p:sp>
      <p:pic>
        <p:nvPicPr>
          <p:cNvPr id="14" name="Picture 13">
            <a:extLst>
              <a:ext uri="{FF2B5EF4-FFF2-40B4-BE49-F238E27FC236}">
                <a16:creationId xmlns:a16="http://schemas.microsoft.com/office/drawing/2014/main" xmlns="" id="{6AACFB15-D68B-944C-AE23-BAEFB52542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cxnSp>
        <p:nvCxnSpPr>
          <p:cNvPr id="137" name="Straight Connector 136">
            <a:extLst>
              <a:ext uri="{FF2B5EF4-FFF2-40B4-BE49-F238E27FC236}">
                <a16:creationId xmlns:a16="http://schemas.microsoft.com/office/drawing/2014/main" xmlns="" id="{357E4550-7C0F-FE48-8283-045BBB21C4D6}"/>
              </a:ext>
            </a:extLst>
          </p:cNvPr>
          <p:cNvCxnSpPr>
            <a:cxnSpLocks/>
          </p:cNvCxnSpPr>
          <p:nvPr/>
        </p:nvCxnSpPr>
        <p:spPr>
          <a:xfrm>
            <a:off x="420345" y="1850480"/>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99FE5245-9E0A-6640-BEF1-440F21418954}"/>
              </a:ext>
            </a:extLst>
          </p:cNvPr>
          <p:cNvSpPr txBox="1"/>
          <p:nvPr/>
        </p:nvSpPr>
        <p:spPr>
          <a:xfrm>
            <a:off x="1344417" y="7664100"/>
            <a:ext cx="4182067" cy="260071"/>
          </a:xfrm>
          <a:prstGeom prst="rect">
            <a:avLst/>
          </a:prstGeom>
          <a:noFill/>
        </p:spPr>
        <p:txBody>
          <a:bodyPr wrap="square" rtlCol="0">
            <a:spAutoFit/>
          </a:bodyPr>
          <a:lstStyle/>
          <a:p>
            <a:pPr algn="ctr">
              <a:lnSpc>
                <a:spcPts val="1400"/>
              </a:lnSpc>
            </a:pPr>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virtual services include but are not limited to:</a:t>
            </a:r>
          </a:p>
        </p:txBody>
      </p:sp>
      <p:cxnSp>
        <p:nvCxnSpPr>
          <p:cNvPr id="84" name="Straight Connector 83">
            <a:extLst>
              <a:ext uri="{FF2B5EF4-FFF2-40B4-BE49-F238E27FC236}">
                <a16:creationId xmlns:a16="http://schemas.microsoft.com/office/drawing/2014/main" xmlns="" id="{66E40E89-C89F-4E4F-8C0E-5D7537DB4470}"/>
              </a:ext>
            </a:extLst>
          </p:cNvPr>
          <p:cNvCxnSpPr>
            <a:cxnSpLocks/>
          </p:cNvCxnSpPr>
          <p:nvPr/>
        </p:nvCxnSpPr>
        <p:spPr>
          <a:xfrm>
            <a:off x="472982" y="7419607"/>
            <a:ext cx="59249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5FCE7103-A42E-FC4A-B00D-D12A3F31C5F0}"/>
              </a:ext>
            </a:extLst>
          </p:cNvPr>
          <p:cNvSpPr txBox="1"/>
          <p:nvPr/>
        </p:nvSpPr>
        <p:spPr>
          <a:xfrm>
            <a:off x="2574459" y="7973443"/>
            <a:ext cx="1583372" cy="439608"/>
          </a:xfrm>
          <a:prstGeom prst="rect">
            <a:avLst/>
          </a:prstGeom>
          <a:noFill/>
        </p:spPr>
        <p:txBody>
          <a:bodyPr wrap="square" rtlCol="0">
            <a:spAutoFit/>
          </a:bodyPr>
          <a:lstStyle/>
          <a:p>
            <a:pPr algn="ct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Listing video / </a:t>
            </a:r>
            <a:b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3D Matterport tour</a:t>
            </a:r>
          </a:p>
        </p:txBody>
      </p:sp>
      <p:sp>
        <p:nvSpPr>
          <p:cNvPr id="87" name="TextBox 86">
            <a:extLst>
              <a:ext uri="{FF2B5EF4-FFF2-40B4-BE49-F238E27FC236}">
                <a16:creationId xmlns:a16="http://schemas.microsoft.com/office/drawing/2014/main" xmlns="" id="{50BEAFE3-A9C2-934F-84AD-6374A5E63AE1}"/>
              </a:ext>
            </a:extLst>
          </p:cNvPr>
          <p:cNvSpPr txBox="1"/>
          <p:nvPr/>
        </p:nvSpPr>
        <p:spPr>
          <a:xfrm>
            <a:off x="4212754" y="7973443"/>
            <a:ext cx="1166705" cy="439608"/>
          </a:xfrm>
          <a:prstGeom prst="rect">
            <a:avLst/>
          </a:prstGeom>
          <a:noFill/>
        </p:spPr>
        <p:txBody>
          <a:bodyPr wrap="square" rtlCol="0">
            <a:spAutoFit/>
          </a:bodyPr>
          <a:lstStyle/>
          <a:p>
            <a:pPr algn="ct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Electronic </a:t>
            </a:r>
          </a:p>
          <a:p>
            <a:pPr algn="ct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signing</a:t>
            </a:r>
          </a:p>
        </p:txBody>
      </p:sp>
      <p:sp>
        <p:nvSpPr>
          <p:cNvPr id="88" name="TextBox 87">
            <a:extLst>
              <a:ext uri="{FF2B5EF4-FFF2-40B4-BE49-F238E27FC236}">
                <a16:creationId xmlns:a16="http://schemas.microsoft.com/office/drawing/2014/main" xmlns="" id="{997E592D-FBC1-8648-9AD3-C63928CB417E}"/>
              </a:ext>
            </a:extLst>
          </p:cNvPr>
          <p:cNvSpPr txBox="1"/>
          <p:nvPr/>
        </p:nvSpPr>
        <p:spPr>
          <a:xfrm>
            <a:off x="1290660" y="7973443"/>
            <a:ext cx="1061711" cy="439608"/>
          </a:xfrm>
          <a:prstGeom prst="rect">
            <a:avLst/>
          </a:prstGeom>
          <a:noFill/>
        </p:spPr>
        <p:txBody>
          <a:bodyPr wrap="square" rtlCol="0">
            <a:spAutoFit/>
          </a:bodyPr>
          <a:lstStyle/>
          <a:p>
            <a:pPr algn="ct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Virtual </a:t>
            </a:r>
          </a:p>
          <a:p>
            <a:pPr algn="ct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appointments</a:t>
            </a:r>
          </a:p>
        </p:txBody>
      </p:sp>
      <p:sp>
        <p:nvSpPr>
          <p:cNvPr id="42" name="TextBox 41">
            <a:extLst>
              <a:ext uri="{FF2B5EF4-FFF2-40B4-BE49-F238E27FC236}">
                <a16:creationId xmlns:a16="http://schemas.microsoft.com/office/drawing/2014/main" xmlns="" id="{EC8736E5-1316-B34B-8628-775C839F3D5C}"/>
              </a:ext>
            </a:extLst>
          </p:cNvPr>
          <p:cNvSpPr txBox="1"/>
          <p:nvPr/>
        </p:nvSpPr>
        <p:spPr>
          <a:xfrm>
            <a:off x="350175" y="2038341"/>
            <a:ext cx="4182067" cy="439608"/>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To ensure the health and well-being of homeowners, our team and you, we are committed to providing safe home showing practices.</a:t>
            </a:r>
          </a:p>
        </p:txBody>
      </p:sp>
      <p:sp>
        <p:nvSpPr>
          <p:cNvPr id="44" name="TextBox 43">
            <a:extLst>
              <a:ext uri="{FF2B5EF4-FFF2-40B4-BE49-F238E27FC236}">
                <a16:creationId xmlns:a16="http://schemas.microsoft.com/office/drawing/2014/main" xmlns="" id="{A228A5E6-7464-8D45-81BC-AACFF52960EF}"/>
              </a:ext>
            </a:extLst>
          </p:cNvPr>
          <p:cNvSpPr txBox="1"/>
          <p:nvPr/>
        </p:nvSpPr>
        <p:spPr>
          <a:xfrm>
            <a:off x="421639" y="5172052"/>
            <a:ext cx="1855216" cy="997709"/>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All hard surfaces and door knobs will be sanitized before and after the showing</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xmlns="" id="{D5E91E43-B73C-4140-A73E-692A7D2434F1}"/>
              </a:ext>
            </a:extLst>
          </p:cNvPr>
          <p:cNvSpPr txBox="1"/>
          <p:nvPr/>
        </p:nvSpPr>
        <p:spPr>
          <a:xfrm>
            <a:off x="2492247" y="5172051"/>
            <a:ext cx="1665583" cy="997709"/>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To limit contact, all doors and cabinets should be opened by agent</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xmlns="" id="{4F073847-C238-3241-8498-5D4782FD9E33}"/>
              </a:ext>
            </a:extLst>
          </p:cNvPr>
          <p:cNvSpPr txBox="1"/>
          <p:nvPr/>
        </p:nvSpPr>
        <p:spPr>
          <a:xfrm>
            <a:off x="4562855" y="5172052"/>
            <a:ext cx="1912221" cy="1228541"/>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Signage enforcing a "no touch" policy will be provided for use inside the home during visits</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a:extLst>
              <a:ext uri="{FF2B5EF4-FFF2-40B4-BE49-F238E27FC236}">
                <a16:creationId xmlns:a16="http://schemas.microsoft.com/office/drawing/2014/main" xmlns="" id="{C7632477-15C8-7749-BD08-52DC0A70E4F8}"/>
              </a:ext>
            </a:extLst>
          </p:cNvPr>
          <p:cNvSpPr txBox="1"/>
          <p:nvPr/>
        </p:nvSpPr>
        <p:spPr>
          <a:xfrm>
            <a:off x="421639" y="3172745"/>
            <a:ext cx="1855216" cy="766877"/>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All showings will </a:t>
            </a:r>
            <a:b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 booked by the listing agent</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a:extLst>
              <a:ext uri="{FF2B5EF4-FFF2-40B4-BE49-F238E27FC236}">
                <a16:creationId xmlns:a16="http://schemas.microsoft.com/office/drawing/2014/main" xmlns="" id="{400F6429-6084-AF4D-9DF0-74C9157EC330}"/>
              </a:ext>
            </a:extLst>
          </p:cNvPr>
          <p:cNvSpPr txBox="1"/>
          <p:nvPr/>
        </p:nvSpPr>
        <p:spPr>
          <a:xfrm>
            <a:off x="2492247" y="3172745"/>
            <a:ext cx="1855216" cy="766877"/>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 more than 2 visitors inside the home at once</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0">
            <a:extLst>
              <a:ext uri="{FF2B5EF4-FFF2-40B4-BE49-F238E27FC236}">
                <a16:creationId xmlns:a16="http://schemas.microsoft.com/office/drawing/2014/main" xmlns="" id="{799C99B2-A65D-4B47-98FC-808C59151802}"/>
              </a:ext>
            </a:extLst>
          </p:cNvPr>
          <p:cNvSpPr txBox="1"/>
          <p:nvPr/>
        </p:nvSpPr>
        <p:spPr>
          <a:xfrm>
            <a:off x="4584748" y="3187917"/>
            <a:ext cx="1890326" cy="1228541"/>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ill, buyers will not be able to visit the home, but will be encouraged to use our virtual tour option</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2" name="Straight Connector 51">
            <a:extLst>
              <a:ext uri="{FF2B5EF4-FFF2-40B4-BE49-F238E27FC236}">
                <a16:creationId xmlns:a16="http://schemas.microsoft.com/office/drawing/2014/main" xmlns="" id="{23FD8B23-D8DB-3C48-8B3D-F0AF3DABBC51}"/>
              </a:ext>
            </a:extLst>
          </p:cNvPr>
          <p:cNvCxnSpPr>
            <a:cxnSpLocks/>
          </p:cNvCxnSpPr>
          <p:nvPr/>
        </p:nvCxnSpPr>
        <p:spPr>
          <a:xfrm>
            <a:off x="472982" y="4493457"/>
            <a:ext cx="59249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858ED118-3ABA-F943-AD26-87CB5263EDC2}"/>
              </a:ext>
            </a:extLst>
          </p:cNvPr>
          <p:cNvCxnSpPr>
            <a:cxnSpLocks/>
          </p:cNvCxnSpPr>
          <p:nvPr/>
        </p:nvCxnSpPr>
        <p:spPr>
          <a:xfrm>
            <a:off x="4360345" y="2759460"/>
            <a:ext cx="0" cy="35326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27DD48E6-E339-084E-BA78-7AB17235B01B}"/>
              </a:ext>
            </a:extLst>
          </p:cNvPr>
          <p:cNvCxnSpPr>
            <a:cxnSpLocks/>
          </p:cNvCxnSpPr>
          <p:nvPr/>
        </p:nvCxnSpPr>
        <p:spPr>
          <a:xfrm>
            <a:off x="2309884" y="2759460"/>
            <a:ext cx="0" cy="35326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xmlns="" id="{E01A8ECA-CC4A-9146-B1B8-6E83910A55A2}"/>
              </a:ext>
            </a:extLst>
          </p:cNvPr>
          <p:cNvGrpSpPr/>
          <p:nvPr/>
        </p:nvGrpSpPr>
        <p:grpSpPr>
          <a:xfrm>
            <a:off x="489477" y="4744037"/>
            <a:ext cx="369703" cy="365760"/>
            <a:chOff x="465725" y="5211665"/>
            <a:chExt cx="369703" cy="365760"/>
          </a:xfrm>
        </p:grpSpPr>
        <p:sp>
          <p:nvSpPr>
            <p:cNvPr id="96" name="TextBox 95">
              <a:extLst>
                <a:ext uri="{FF2B5EF4-FFF2-40B4-BE49-F238E27FC236}">
                  <a16:creationId xmlns:a16="http://schemas.microsoft.com/office/drawing/2014/main" xmlns="" id="{71CB64E1-AFEA-C149-B9E7-B8A9344ACC21}"/>
                </a:ext>
              </a:extLst>
            </p:cNvPr>
            <p:cNvSpPr txBox="1"/>
            <p:nvPr/>
          </p:nvSpPr>
          <p:spPr>
            <a:xfrm>
              <a:off x="469668" y="5241423"/>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4</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Oval 96">
              <a:extLst>
                <a:ext uri="{FF2B5EF4-FFF2-40B4-BE49-F238E27FC236}">
                  <a16:creationId xmlns:a16="http://schemas.microsoft.com/office/drawing/2014/main" xmlns="" id="{BAB78DDD-FC67-CD4B-93BD-CBFFB9A5A9A7}"/>
                </a:ext>
              </a:extLst>
            </p:cNvPr>
            <p:cNvSpPr/>
            <p:nvPr/>
          </p:nvSpPr>
          <p:spPr>
            <a:xfrm>
              <a:off x="465725"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xmlns="" id="{BBBC5D99-6806-6C44-A2A0-676D373E1884}"/>
              </a:ext>
            </a:extLst>
          </p:cNvPr>
          <p:cNvGrpSpPr/>
          <p:nvPr/>
        </p:nvGrpSpPr>
        <p:grpSpPr>
          <a:xfrm>
            <a:off x="2574458" y="4744037"/>
            <a:ext cx="372435" cy="365760"/>
            <a:chOff x="2574458" y="5211665"/>
            <a:chExt cx="372435" cy="365760"/>
          </a:xfrm>
        </p:grpSpPr>
        <p:sp>
          <p:nvSpPr>
            <p:cNvPr id="94" name="TextBox 93">
              <a:extLst>
                <a:ext uri="{FF2B5EF4-FFF2-40B4-BE49-F238E27FC236}">
                  <a16:creationId xmlns:a16="http://schemas.microsoft.com/office/drawing/2014/main" xmlns="" id="{513FB096-1BF6-364C-BCBC-90E2FE9FD4AD}"/>
                </a:ext>
              </a:extLst>
            </p:cNvPr>
            <p:cNvSpPr txBox="1"/>
            <p:nvPr/>
          </p:nvSpPr>
          <p:spPr>
            <a:xfrm>
              <a:off x="2581133" y="5238217"/>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5</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5" name="Oval 94">
              <a:extLst>
                <a:ext uri="{FF2B5EF4-FFF2-40B4-BE49-F238E27FC236}">
                  <a16:creationId xmlns:a16="http://schemas.microsoft.com/office/drawing/2014/main" xmlns="" id="{AD879369-F571-6143-8721-DA5CAC3524EB}"/>
                </a:ext>
              </a:extLst>
            </p:cNvPr>
            <p:cNvSpPr/>
            <p:nvPr/>
          </p:nvSpPr>
          <p:spPr>
            <a:xfrm>
              <a:off x="2574458"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xmlns="" id="{E862F2C9-6569-6A48-97C3-4811842C0F9A}"/>
              </a:ext>
            </a:extLst>
          </p:cNvPr>
          <p:cNvGrpSpPr/>
          <p:nvPr/>
        </p:nvGrpSpPr>
        <p:grpSpPr>
          <a:xfrm>
            <a:off x="4620299" y="4744037"/>
            <a:ext cx="368323" cy="365760"/>
            <a:chOff x="2574458" y="5211665"/>
            <a:chExt cx="368323" cy="365760"/>
          </a:xfrm>
        </p:grpSpPr>
        <p:sp>
          <p:nvSpPr>
            <p:cNvPr id="92" name="TextBox 91">
              <a:extLst>
                <a:ext uri="{FF2B5EF4-FFF2-40B4-BE49-F238E27FC236}">
                  <a16:creationId xmlns:a16="http://schemas.microsoft.com/office/drawing/2014/main" xmlns="" id="{C9F40898-426D-2B4C-A6DE-A2913987AE43}"/>
                </a:ext>
              </a:extLst>
            </p:cNvPr>
            <p:cNvSpPr txBox="1"/>
            <p:nvPr/>
          </p:nvSpPr>
          <p:spPr>
            <a:xfrm>
              <a:off x="2577021" y="5238217"/>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6</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3" name="Oval 92">
              <a:extLst>
                <a:ext uri="{FF2B5EF4-FFF2-40B4-BE49-F238E27FC236}">
                  <a16:creationId xmlns:a16="http://schemas.microsoft.com/office/drawing/2014/main" xmlns="" id="{688FC1A1-E931-3347-ABC0-DEB7D642ED08}"/>
                </a:ext>
              </a:extLst>
            </p:cNvPr>
            <p:cNvSpPr/>
            <p:nvPr/>
          </p:nvSpPr>
          <p:spPr>
            <a:xfrm>
              <a:off x="2574458"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xmlns="" id="{4CE8FD96-1266-4F40-84F6-00E6316A1D5D}"/>
              </a:ext>
            </a:extLst>
          </p:cNvPr>
          <p:cNvGrpSpPr/>
          <p:nvPr/>
        </p:nvGrpSpPr>
        <p:grpSpPr>
          <a:xfrm>
            <a:off x="489477" y="2759460"/>
            <a:ext cx="367738" cy="365760"/>
            <a:chOff x="465725" y="5211665"/>
            <a:chExt cx="367738" cy="365760"/>
          </a:xfrm>
        </p:grpSpPr>
        <p:sp>
          <p:nvSpPr>
            <p:cNvPr id="90" name="TextBox 89">
              <a:extLst>
                <a:ext uri="{FF2B5EF4-FFF2-40B4-BE49-F238E27FC236}">
                  <a16:creationId xmlns:a16="http://schemas.microsoft.com/office/drawing/2014/main" xmlns="" id="{390FFEE5-A4D7-8D47-8CF3-8B7688D6F4A4}"/>
                </a:ext>
              </a:extLst>
            </p:cNvPr>
            <p:cNvSpPr txBox="1"/>
            <p:nvPr/>
          </p:nvSpPr>
          <p:spPr>
            <a:xfrm>
              <a:off x="467703" y="5241332"/>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1</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1" name="Oval 90">
              <a:extLst>
                <a:ext uri="{FF2B5EF4-FFF2-40B4-BE49-F238E27FC236}">
                  <a16:creationId xmlns:a16="http://schemas.microsoft.com/office/drawing/2014/main" xmlns="" id="{C4B7A171-0741-B948-9D07-09FD24BB25DC}"/>
                </a:ext>
              </a:extLst>
            </p:cNvPr>
            <p:cNvSpPr/>
            <p:nvPr/>
          </p:nvSpPr>
          <p:spPr>
            <a:xfrm>
              <a:off x="465725"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xmlns="" id="{A25A625B-6F61-0044-B07E-63A9A0F55B16}"/>
              </a:ext>
            </a:extLst>
          </p:cNvPr>
          <p:cNvGrpSpPr/>
          <p:nvPr/>
        </p:nvGrpSpPr>
        <p:grpSpPr>
          <a:xfrm>
            <a:off x="2574458" y="2759460"/>
            <a:ext cx="372435" cy="365760"/>
            <a:chOff x="2574458" y="5211665"/>
            <a:chExt cx="372435" cy="365760"/>
          </a:xfrm>
        </p:grpSpPr>
        <p:sp>
          <p:nvSpPr>
            <p:cNvPr id="80" name="TextBox 79">
              <a:extLst>
                <a:ext uri="{FF2B5EF4-FFF2-40B4-BE49-F238E27FC236}">
                  <a16:creationId xmlns:a16="http://schemas.microsoft.com/office/drawing/2014/main" xmlns="" id="{291DE016-4650-054F-BD6E-5DB34514C393}"/>
                </a:ext>
              </a:extLst>
            </p:cNvPr>
            <p:cNvSpPr txBox="1"/>
            <p:nvPr/>
          </p:nvSpPr>
          <p:spPr>
            <a:xfrm>
              <a:off x="2581133" y="5238217"/>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2</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 name="Oval 88">
              <a:extLst>
                <a:ext uri="{FF2B5EF4-FFF2-40B4-BE49-F238E27FC236}">
                  <a16:creationId xmlns:a16="http://schemas.microsoft.com/office/drawing/2014/main" xmlns="" id="{0F76B706-8470-484A-9BD0-495F0C7FF50A}"/>
                </a:ext>
              </a:extLst>
            </p:cNvPr>
            <p:cNvSpPr/>
            <p:nvPr/>
          </p:nvSpPr>
          <p:spPr>
            <a:xfrm>
              <a:off x="2574458"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xmlns="" id="{8AC4EEAD-E09B-F447-93BC-02B4A1055682}"/>
              </a:ext>
            </a:extLst>
          </p:cNvPr>
          <p:cNvGrpSpPr/>
          <p:nvPr/>
        </p:nvGrpSpPr>
        <p:grpSpPr>
          <a:xfrm>
            <a:off x="4620299" y="2759460"/>
            <a:ext cx="370379" cy="365760"/>
            <a:chOff x="2574458" y="5211665"/>
            <a:chExt cx="370379" cy="365760"/>
          </a:xfrm>
        </p:grpSpPr>
        <p:sp>
          <p:nvSpPr>
            <p:cNvPr id="78" name="TextBox 77">
              <a:extLst>
                <a:ext uri="{FF2B5EF4-FFF2-40B4-BE49-F238E27FC236}">
                  <a16:creationId xmlns:a16="http://schemas.microsoft.com/office/drawing/2014/main" xmlns="" id="{5BF18478-F3DE-DB4E-93D4-639B55933836}"/>
                </a:ext>
              </a:extLst>
            </p:cNvPr>
            <p:cNvSpPr txBox="1"/>
            <p:nvPr/>
          </p:nvSpPr>
          <p:spPr>
            <a:xfrm>
              <a:off x="2579077" y="5238217"/>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3</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9" name="Oval 78">
              <a:extLst>
                <a:ext uri="{FF2B5EF4-FFF2-40B4-BE49-F238E27FC236}">
                  <a16:creationId xmlns:a16="http://schemas.microsoft.com/office/drawing/2014/main" xmlns="" id="{6955D102-A0FD-734B-8B92-48A3CA8F71E6}"/>
                </a:ext>
              </a:extLst>
            </p:cNvPr>
            <p:cNvSpPr/>
            <p:nvPr/>
          </p:nvSpPr>
          <p:spPr>
            <a:xfrm>
              <a:off x="2574458"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xmlns="" id="{F11681AB-C5C9-AA49-892B-FE04818A9FEF}"/>
              </a:ext>
            </a:extLst>
          </p:cNvPr>
          <p:cNvGrpSpPr/>
          <p:nvPr/>
        </p:nvGrpSpPr>
        <p:grpSpPr>
          <a:xfrm>
            <a:off x="1820610" y="6686874"/>
            <a:ext cx="3229687" cy="460414"/>
            <a:chOff x="1820610" y="6575429"/>
            <a:chExt cx="3229687" cy="460414"/>
          </a:xfrm>
        </p:grpSpPr>
        <p:sp>
          <p:nvSpPr>
            <p:cNvPr id="99" name="Rectangle 98">
              <a:extLst>
                <a:ext uri="{FF2B5EF4-FFF2-40B4-BE49-F238E27FC236}">
                  <a16:creationId xmlns:a16="http://schemas.microsoft.com/office/drawing/2014/main" xmlns="" id="{923565A7-D51D-3B44-94BA-6505B02E96F7}"/>
                </a:ext>
              </a:extLst>
            </p:cNvPr>
            <p:cNvSpPr/>
            <p:nvPr/>
          </p:nvSpPr>
          <p:spPr>
            <a:xfrm>
              <a:off x="2185787" y="6575429"/>
              <a:ext cx="2499332" cy="460414"/>
            </a:xfrm>
            <a:prstGeom prst="rect">
              <a:avLst/>
            </a:prstGeom>
            <a:solidFill>
              <a:srgbClr val="00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xmlns="" id="{3919A20B-1C3A-904F-B6D7-6C728FE40F49}"/>
                </a:ext>
              </a:extLst>
            </p:cNvPr>
            <p:cNvSpPr txBox="1"/>
            <p:nvPr/>
          </p:nvSpPr>
          <p:spPr>
            <a:xfrm>
              <a:off x="1820610" y="6642646"/>
              <a:ext cx="3229687" cy="298543"/>
            </a:xfrm>
            <a:prstGeom prst="rect">
              <a:avLst/>
            </a:prstGeom>
            <a:noFill/>
          </p:spPr>
          <p:txBody>
            <a:bodyPr wrap="square" rtlCol="0">
              <a:spAutoFit/>
            </a:bodyPr>
            <a:lstStyle/>
            <a:p>
              <a:pPr algn="ctr">
                <a:lnSpc>
                  <a:spcPts val="1800"/>
                </a:lnSpc>
              </a:pPr>
              <a:r>
                <a:rPr lang="en-US" sz="1000" b="1" spc="100" dirty="0">
                  <a:solidFill>
                    <a:schemeClr val="bg1"/>
                  </a:solidFill>
                  <a:latin typeface="Open Sans" panose="020B0606030504020204" pitchFamily="34" charset="0"/>
                  <a:ea typeface="Open Sans" panose="020B0606030504020204" pitchFamily="34" charset="0"/>
                  <a:cs typeface="Open Sans" panose="020B0606030504020204" pitchFamily="34" charset="0"/>
                </a:rPr>
                <a:t>ALL TOURS WILL BE BRIEF</a:t>
              </a:r>
              <a:endParaRPr lang="en-US" sz="1000" spc="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678691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2B2ABFE-80EE-E64B-A56A-FF2083076580}"/>
              </a:ext>
            </a:extLst>
          </p:cNvPr>
          <p:cNvSpPr txBox="1"/>
          <p:nvPr/>
        </p:nvSpPr>
        <p:spPr>
          <a:xfrm>
            <a:off x="350176" y="2038341"/>
            <a:ext cx="4010170" cy="978217"/>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 a Realty Executives agent, I provide a comprehensive plan to my clients outlining how we are going to gain serious buyers and attractive offers. My custom marketing plan includes integrating traditional, proven methods with progressive modern tactics to sell your home in a timely and seamless manner.</a:t>
            </a:r>
          </a:p>
        </p:txBody>
      </p:sp>
      <p:sp>
        <p:nvSpPr>
          <p:cNvPr id="45" name="TextBox 44">
            <a:extLst>
              <a:ext uri="{FF2B5EF4-FFF2-40B4-BE49-F238E27FC236}">
                <a16:creationId xmlns:a16="http://schemas.microsoft.com/office/drawing/2014/main" xmlns="" id="{7F42EAF6-7BE6-3B4C-BCDE-3CF783088E9C}"/>
              </a:ext>
            </a:extLst>
          </p:cNvPr>
          <p:cNvSpPr txBox="1"/>
          <p:nvPr/>
        </p:nvSpPr>
        <p:spPr>
          <a:xfrm>
            <a:off x="328002" y="896325"/>
            <a:ext cx="2972981" cy="861774"/>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Comprehensive Strategy</a:t>
            </a:r>
          </a:p>
        </p:txBody>
      </p:sp>
      <p:cxnSp>
        <p:nvCxnSpPr>
          <p:cNvPr id="46" name="Straight Connector 45">
            <a:extLst>
              <a:ext uri="{FF2B5EF4-FFF2-40B4-BE49-F238E27FC236}">
                <a16:creationId xmlns:a16="http://schemas.microsoft.com/office/drawing/2014/main" xmlns="" id="{166823D6-D8DB-FC4C-BDAC-009BC8F3328E}"/>
              </a:ext>
            </a:extLst>
          </p:cNvPr>
          <p:cNvCxnSpPr>
            <a:cxnSpLocks/>
          </p:cNvCxnSpPr>
          <p:nvPr/>
        </p:nvCxnSpPr>
        <p:spPr>
          <a:xfrm>
            <a:off x="420345" y="1850480"/>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xmlns="" id="{FA99A10D-CA3D-EB4E-BE75-4527D55945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grpSp>
        <p:nvGrpSpPr>
          <p:cNvPr id="18" name="Group 17">
            <a:extLst>
              <a:ext uri="{FF2B5EF4-FFF2-40B4-BE49-F238E27FC236}">
                <a16:creationId xmlns:a16="http://schemas.microsoft.com/office/drawing/2014/main" xmlns="" id="{93A1399F-32C7-1D41-A159-C4D41B249368}"/>
              </a:ext>
            </a:extLst>
          </p:cNvPr>
          <p:cNvGrpSpPr/>
          <p:nvPr/>
        </p:nvGrpSpPr>
        <p:grpSpPr>
          <a:xfrm>
            <a:off x="421639" y="3897576"/>
            <a:ext cx="5976285" cy="2229867"/>
            <a:chOff x="421639" y="4210812"/>
            <a:chExt cx="5976285" cy="2229867"/>
          </a:xfrm>
        </p:grpSpPr>
        <p:sp>
          <p:nvSpPr>
            <p:cNvPr id="19" name="TextBox 18">
              <a:extLst>
                <a:ext uri="{FF2B5EF4-FFF2-40B4-BE49-F238E27FC236}">
                  <a16:creationId xmlns:a16="http://schemas.microsoft.com/office/drawing/2014/main" xmlns="" id="{72FBFAC0-DDC7-6F46-8D1F-5785D8AE1DB7}"/>
                </a:ext>
              </a:extLst>
            </p:cNvPr>
            <p:cNvSpPr txBox="1"/>
            <p:nvPr/>
          </p:nvSpPr>
          <p:spPr>
            <a:xfrm>
              <a:off x="421639" y="5578905"/>
              <a:ext cx="1855216" cy="605294"/>
            </a:xfrm>
            <a:prstGeom prst="rect">
              <a:avLst/>
            </a:prstGeom>
            <a:noFill/>
          </p:spPr>
          <p:txBody>
            <a:bodyPr wrap="square" rtlCol="0">
              <a:spAutoFit/>
            </a:bodyPr>
            <a:lstStyle/>
            <a:p>
              <a:pPr algn="ctr">
                <a:lnSpc>
                  <a:spcPts val="2000"/>
                </a:lnSpc>
              </a:pP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Right Price</a:t>
              </a:r>
              <a:endPar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xmlns="" id="{C7F1ACA5-B492-F944-BF6F-3F59F9A3277B}"/>
                </a:ext>
              </a:extLst>
            </p:cNvPr>
            <p:cNvSpPr txBox="1"/>
            <p:nvPr/>
          </p:nvSpPr>
          <p:spPr>
            <a:xfrm>
              <a:off x="2492247" y="5578905"/>
              <a:ext cx="1855216" cy="861774"/>
            </a:xfrm>
            <a:prstGeom prst="rect">
              <a:avLst/>
            </a:prstGeom>
            <a:noFill/>
          </p:spPr>
          <p:txBody>
            <a:bodyPr wrap="square" rtlCol="0">
              <a:spAutoFit/>
            </a:bodyPr>
            <a:lstStyle/>
            <a:p>
              <a:pPr algn="ctr">
                <a:lnSpc>
                  <a:spcPts val="2000"/>
                </a:lnSpc>
              </a:pP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Custom </a:t>
              </a:r>
              <a:b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Marketing Plan</a:t>
              </a:r>
              <a:endPar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xmlns="" id="{F26D31E1-8773-E842-8C11-7D65F2D5B957}"/>
                </a:ext>
              </a:extLst>
            </p:cNvPr>
            <p:cNvSpPr txBox="1"/>
            <p:nvPr/>
          </p:nvSpPr>
          <p:spPr>
            <a:xfrm>
              <a:off x="4562856" y="5578905"/>
              <a:ext cx="1835068" cy="325089"/>
            </a:xfrm>
            <a:prstGeom prst="rect">
              <a:avLst/>
            </a:prstGeom>
            <a:noFill/>
          </p:spPr>
          <p:txBody>
            <a:bodyPr wrap="square" rtlCol="0">
              <a:spAutoFit/>
            </a:bodyPr>
            <a:lstStyle/>
            <a:p>
              <a:pPr algn="ctr">
                <a:lnSpc>
                  <a:spcPts val="1800"/>
                </a:lnSpc>
              </a:pPr>
              <a:r>
                <a:rPr lang="en-US"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Sold!</a:t>
              </a:r>
              <a:endPar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a:extLst>
                <a:ext uri="{FF2B5EF4-FFF2-40B4-BE49-F238E27FC236}">
                  <a16:creationId xmlns:a16="http://schemas.microsoft.com/office/drawing/2014/main" xmlns="" id="{2D14731D-EC47-8D43-BBFB-DB2DFDC8FB5D}"/>
                </a:ext>
              </a:extLst>
            </p:cNvPr>
            <p:cNvSpPr/>
            <p:nvPr/>
          </p:nvSpPr>
          <p:spPr>
            <a:xfrm>
              <a:off x="741171" y="4210812"/>
              <a:ext cx="1216152" cy="1216152"/>
            </a:xfrm>
            <a:prstGeom prst="ellipse">
              <a:avLst/>
            </a:prstGeom>
            <a:noFill/>
            <a:ln w="28575">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844C3647-D13F-4642-ADB9-4A61EA6A78CB}"/>
                </a:ext>
              </a:extLst>
            </p:cNvPr>
            <p:cNvSpPr/>
            <p:nvPr/>
          </p:nvSpPr>
          <p:spPr>
            <a:xfrm>
              <a:off x="2811779" y="4210812"/>
              <a:ext cx="1216152" cy="1216152"/>
            </a:xfrm>
            <a:prstGeom prst="ellipse">
              <a:avLst/>
            </a:prstGeom>
            <a:noFill/>
            <a:ln w="28575">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54747293-B611-FC45-9401-F499B5568861}"/>
                </a:ext>
              </a:extLst>
            </p:cNvPr>
            <p:cNvSpPr/>
            <p:nvPr/>
          </p:nvSpPr>
          <p:spPr>
            <a:xfrm>
              <a:off x="4872314" y="4210812"/>
              <a:ext cx="1216152" cy="1216152"/>
            </a:xfrm>
            <a:prstGeom prst="ellipse">
              <a:avLst/>
            </a:prstGeom>
            <a:noFill/>
            <a:ln w="28575">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E23EC9D9-99FD-A645-9CA1-33BFF188EDFD}"/>
                </a:ext>
              </a:extLst>
            </p:cNvPr>
            <p:cNvCxnSpPr>
              <a:cxnSpLocks/>
            </p:cNvCxnSpPr>
            <p:nvPr/>
          </p:nvCxnSpPr>
          <p:spPr>
            <a:xfrm>
              <a:off x="2219958" y="4934335"/>
              <a:ext cx="329185" cy="0"/>
            </a:xfrm>
            <a:prstGeom prst="line">
              <a:avLst/>
            </a:prstGeom>
            <a:ln w="254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A1B7EB52-9B34-5946-9D49-C8B617762639}"/>
                </a:ext>
              </a:extLst>
            </p:cNvPr>
            <p:cNvCxnSpPr>
              <a:cxnSpLocks/>
            </p:cNvCxnSpPr>
            <p:nvPr/>
          </p:nvCxnSpPr>
          <p:spPr>
            <a:xfrm>
              <a:off x="4285530" y="4934335"/>
              <a:ext cx="329185" cy="0"/>
            </a:xfrm>
            <a:prstGeom prst="line">
              <a:avLst/>
            </a:prstGeom>
            <a:ln w="254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AA6CF56D-C0AF-2E46-91B2-7F31B2487A47}"/>
                </a:ext>
              </a:extLst>
            </p:cNvPr>
            <p:cNvPicPr>
              <a:picLocks noChangeAspect="1"/>
            </p:cNvPicPr>
            <p:nvPr/>
          </p:nvPicPr>
          <p:blipFill>
            <a:blip r:embed="rId3"/>
            <a:stretch>
              <a:fillRect/>
            </a:stretch>
          </p:blipFill>
          <p:spPr>
            <a:xfrm>
              <a:off x="993647" y="4526788"/>
              <a:ext cx="711200" cy="584200"/>
            </a:xfrm>
            <a:prstGeom prst="rect">
              <a:avLst/>
            </a:prstGeom>
          </p:spPr>
        </p:pic>
        <p:pic>
          <p:nvPicPr>
            <p:cNvPr id="28" name="Picture 27">
              <a:extLst>
                <a:ext uri="{FF2B5EF4-FFF2-40B4-BE49-F238E27FC236}">
                  <a16:creationId xmlns:a16="http://schemas.microsoft.com/office/drawing/2014/main" xmlns="" id="{4A92949A-8E80-AA48-9443-0EFF28C6378B}"/>
                </a:ext>
              </a:extLst>
            </p:cNvPr>
            <p:cNvPicPr>
              <a:picLocks noChangeAspect="1"/>
            </p:cNvPicPr>
            <p:nvPr/>
          </p:nvPicPr>
          <p:blipFill>
            <a:blip r:embed="rId4"/>
            <a:stretch>
              <a:fillRect/>
            </a:stretch>
          </p:blipFill>
          <p:spPr>
            <a:xfrm>
              <a:off x="5195265" y="4504303"/>
              <a:ext cx="495300" cy="685800"/>
            </a:xfrm>
            <a:prstGeom prst="rect">
              <a:avLst/>
            </a:prstGeom>
          </p:spPr>
        </p:pic>
        <p:pic>
          <p:nvPicPr>
            <p:cNvPr id="29" name="Picture 28">
              <a:extLst>
                <a:ext uri="{FF2B5EF4-FFF2-40B4-BE49-F238E27FC236}">
                  <a16:creationId xmlns:a16="http://schemas.microsoft.com/office/drawing/2014/main" xmlns="" id="{91883E4A-31A7-424F-9535-4220D44EDD44}"/>
                </a:ext>
              </a:extLst>
            </p:cNvPr>
            <p:cNvPicPr>
              <a:picLocks noChangeAspect="1"/>
            </p:cNvPicPr>
            <p:nvPr/>
          </p:nvPicPr>
          <p:blipFill>
            <a:blip r:embed="rId5"/>
            <a:stretch>
              <a:fillRect/>
            </a:stretch>
          </p:blipFill>
          <p:spPr>
            <a:xfrm>
              <a:off x="3105150" y="4495038"/>
              <a:ext cx="647700" cy="647700"/>
            </a:xfrm>
            <a:prstGeom prst="rect">
              <a:avLst/>
            </a:prstGeom>
          </p:spPr>
        </p:pic>
      </p:grpSp>
      <p:pic>
        <p:nvPicPr>
          <p:cNvPr id="30" name="Picture 29">
            <a:extLst>
              <a:ext uri="{FF2B5EF4-FFF2-40B4-BE49-F238E27FC236}">
                <a16:creationId xmlns:a16="http://schemas.microsoft.com/office/drawing/2014/main" xmlns="" id="{CDE34B82-806C-ED4A-ADE2-9C5FDFFCAC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62737" y="6747735"/>
            <a:ext cx="2314234" cy="1428514"/>
          </a:xfrm>
          <a:prstGeom prst="rect">
            <a:avLst/>
          </a:prstGeom>
        </p:spPr>
      </p:pic>
    </p:spTree>
    <p:extLst>
      <p:ext uri="{BB962C8B-B14F-4D97-AF65-F5344CB8AC3E}">
        <p14:creationId xmlns:p14="http://schemas.microsoft.com/office/powerpoint/2010/main" val="423707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2B2ABFE-80EE-E64B-A56A-FF2083076580}"/>
              </a:ext>
            </a:extLst>
          </p:cNvPr>
          <p:cNvSpPr txBox="1"/>
          <p:nvPr/>
        </p:nvSpPr>
        <p:spPr>
          <a:xfrm>
            <a:off x="350176" y="1703235"/>
            <a:ext cx="4010170" cy="798680"/>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Let’s start with talking the housing market and what home buyers are expecting in today’s real estate world. This will be a key part in creating our comprehensive strategy to prepare and market your home.</a:t>
            </a:r>
          </a:p>
        </p:txBody>
      </p:sp>
      <p:sp>
        <p:nvSpPr>
          <p:cNvPr id="45" name="TextBox 44">
            <a:extLst>
              <a:ext uri="{FF2B5EF4-FFF2-40B4-BE49-F238E27FC236}">
                <a16:creationId xmlns:a16="http://schemas.microsoft.com/office/drawing/2014/main" xmlns="" id="{7F42EAF6-7BE6-3B4C-BCDE-3CF783088E9C}"/>
              </a:ext>
            </a:extLst>
          </p:cNvPr>
          <p:cNvSpPr txBox="1"/>
          <p:nvPr/>
        </p:nvSpPr>
        <p:spPr>
          <a:xfrm>
            <a:off x="328002" y="896325"/>
            <a:ext cx="2972981" cy="477054"/>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Today’s Market</a:t>
            </a:r>
          </a:p>
        </p:txBody>
      </p:sp>
      <p:cxnSp>
        <p:nvCxnSpPr>
          <p:cNvPr id="46" name="Straight Connector 45">
            <a:extLst>
              <a:ext uri="{FF2B5EF4-FFF2-40B4-BE49-F238E27FC236}">
                <a16:creationId xmlns:a16="http://schemas.microsoft.com/office/drawing/2014/main" xmlns="" id="{166823D6-D8DB-FC4C-BDAC-009BC8F3328E}"/>
              </a:ext>
            </a:extLst>
          </p:cNvPr>
          <p:cNvCxnSpPr>
            <a:cxnSpLocks/>
          </p:cNvCxnSpPr>
          <p:nvPr/>
        </p:nvCxnSpPr>
        <p:spPr>
          <a:xfrm>
            <a:off x="420345" y="1515374"/>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4562F328-6E08-5A47-9D48-D39BDDD40F30}"/>
              </a:ext>
            </a:extLst>
          </p:cNvPr>
          <p:cNvGrpSpPr/>
          <p:nvPr/>
        </p:nvGrpSpPr>
        <p:grpSpPr>
          <a:xfrm>
            <a:off x="420345" y="3453668"/>
            <a:ext cx="6071616" cy="2663317"/>
            <a:chOff x="420345" y="3700907"/>
            <a:chExt cx="6071616" cy="2663317"/>
          </a:xfrm>
        </p:grpSpPr>
        <p:sp>
          <p:nvSpPr>
            <p:cNvPr id="24" name="TextBox 23">
              <a:extLst>
                <a:ext uri="{FF2B5EF4-FFF2-40B4-BE49-F238E27FC236}">
                  <a16:creationId xmlns:a16="http://schemas.microsoft.com/office/drawing/2014/main" xmlns="" id="{7139587E-77B5-894A-A46D-01480A333004}"/>
                </a:ext>
              </a:extLst>
            </p:cNvPr>
            <p:cNvSpPr txBox="1"/>
            <p:nvPr/>
          </p:nvSpPr>
          <p:spPr>
            <a:xfrm>
              <a:off x="3721329" y="3969658"/>
              <a:ext cx="2770632" cy="305212"/>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average sold price</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xmlns="" id="{CEA94E37-9F57-0549-B1E9-96BF667A9E1E}"/>
                </a:ext>
              </a:extLst>
            </p:cNvPr>
            <p:cNvSpPr txBox="1"/>
            <p:nvPr/>
          </p:nvSpPr>
          <p:spPr>
            <a:xfrm>
              <a:off x="1049424" y="3700907"/>
              <a:ext cx="3274343" cy="830997"/>
            </a:xfrm>
            <a:prstGeom prst="rect">
              <a:avLst/>
            </a:prstGeom>
            <a:noFill/>
          </p:spPr>
          <p:txBody>
            <a:bodyPr wrap="square" rtlCol="0">
              <a:spAutoFit/>
            </a:bodyPr>
            <a:lstStyle/>
            <a:p>
              <a:r>
                <a:rPr lang="en-US" sz="4800" spc="-150" dirty="0">
                  <a:solidFill>
                    <a:srgbClr val="B70B2E"/>
                  </a:solidFill>
                  <a:latin typeface="Open Sans" panose="020B0606030504020204" pitchFamily="34" charset="0"/>
                  <a:ea typeface="Open Sans" panose="020B0606030504020204" pitchFamily="34" charset="0"/>
                  <a:cs typeface="Open Sans" panose="020B0606030504020204" pitchFamily="34" charset="0"/>
                </a:rPr>
                <a:t>$350,000</a:t>
              </a:r>
            </a:p>
          </p:txBody>
        </p:sp>
        <p:sp>
          <p:nvSpPr>
            <p:cNvPr id="16" name="TextBox 15">
              <a:extLst>
                <a:ext uri="{FF2B5EF4-FFF2-40B4-BE49-F238E27FC236}">
                  <a16:creationId xmlns:a16="http://schemas.microsoft.com/office/drawing/2014/main" xmlns="" id="{1AF25C8C-633A-6542-8AA8-2934E2B1A47D}"/>
                </a:ext>
              </a:extLst>
            </p:cNvPr>
            <p:cNvSpPr txBox="1"/>
            <p:nvPr/>
          </p:nvSpPr>
          <p:spPr>
            <a:xfrm>
              <a:off x="421638" y="5733959"/>
              <a:ext cx="2102105" cy="542649"/>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National average days on market</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xmlns="" id="{EB480137-8A9C-2548-9A16-F4CCBA73DC62}"/>
                </a:ext>
              </a:extLst>
            </p:cNvPr>
            <p:cNvSpPr txBox="1"/>
            <p:nvPr/>
          </p:nvSpPr>
          <p:spPr>
            <a:xfrm>
              <a:off x="3640326" y="5733959"/>
              <a:ext cx="2284985" cy="542649"/>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Number of homes for sales in local market</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8" name="Straight Connector 17">
              <a:extLst>
                <a:ext uri="{FF2B5EF4-FFF2-40B4-BE49-F238E27FC236}">
                  <a16:creationId xmlns:a16="http://schemas.microsoft.com/office/drawing/2014/main" xmlns="" id="{DD3F5BF2-B055-9548-8292-6FE17EBB56F9}"/>
                </a:ext>
              </a:extLst>
            </p:cNvPr>
            <p:cNvCxnSpPr>
              <a:cxnSpLocks/>
            </p:cNvCxnSpPr>
            <p:nvPr/>
          </p:nvCxnSpPr>
          <p:spPr>
            <a:xfrm>
              <a:off x="472982" y="4687447"/>
              <a:ext cx="59249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910DA24-3F8B-C644-B722-0BC338A5C610}"/>
                </a:ext>
              </a:extLst>
            </p:cNvPr>
            <p:cNvCxnSpPr>
              <a:cxnSpLocks/>
            </p:cNvCxnSpPr>
            <p:nvPr/>
          </p:nvCxnSpPr>
          <p:spPr>
            <a:xfrm>
              <a:off x="3435453" y="4687447"/>
              <a:ext cx="0" cy="16767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F269AB00-DB20-4547-A50B-282E5265985D}"/>
                </a:ext>
              </a:extLst>
            </p:cNvPr>
            <p:cNvSpPr txBox="1"/>
            <p:nvPr/>
          </p:nvSpPr>
          <p:spPr>
            <a:xfrm>
              <a:off x="962439" y="4930394"/>
              <a:ext cx="2413924" cy="830997"/>
            </a:xfrm>
            <a:prstGeom prst="rect">
              <a:avLst/>
            </a:prstGeom>
            <a:noFill/>
          </p:spPr>
          <p:txBody>
            <a:bodyPr wrap="square" rtlCol="0">
              <a:spAutoFit/>
            </a:bodyPr>
            <a:lstStyle/>
            <a:p>
              <a:r>
                <a:rPr lang="en-US" sz="4800" spc="-150" dirty="0">
                  <a:solidFill>
                    <a:srgbClr val="002C59"/>
                  </a:solidFill>
                  <a:latin typeface="Open Sans" panose="020B0606030504020204" pitchFamily="34" charset="0"/>
                  <a:ea typeface="Open Sans" panose="020B0606030504020204" pitchFamily="34" charset="0"/>
                  <a:cs typeface="Open Sans" panose="020B0606030504020204" pitchFamily="34" charset="0"/>
                </a:rPr>
                <a:t>79</a:t>
              </a:r>
            </a:p>
          </p:txBody>
        </p:sp>
        <p:sp>
          <p:nvSpPr>
            <p:cNvPr id="23" name="TextBox 22">
              <a:extLst>
                <a:ext uri="{FF2B5EF4-FFF2-40B4-BE49-F238E27FC236}">
                  <a16:creationId xmlns:a16="http://schemas.microsoft.com/office/drawing/2014/main" xmlns="" id="{B74F04AF-6A90-F44E-97DD-73057D95C948}"/>
                </a:ext>
              </a:extLst>
            </p:cNvPr>
            <p:cNvSpPr txBox="1"/>
            <p:nvPr/>
          </p:nvSpPr>
          <p:spPr>
            <a:xfrm>
              <a:off x="4263320" y="4912362"/>
              <a:ext cx="1500789" cy="830997"/>
            </a:xfrm>
            <a:prstGeom prst="rect">
              <a:avLst/>
            </a:prstGeom>
            <a:noFill/>
          </p:spPr>
          <p:txBody>
            <a:bodyPr wrap="square" rtlCol="0">
              <a:spAutoFit/>
            </a:bodyPr>
            <a:lstStyle/>
            <a:p>
              <a:r>
                <a:rPr lang="en-US" sz="4800" spc="-150" dirty="0">
                  <a:solidFill>
                    <a:srgbClr val="B70B2E"/>
                  </a:solidFill>
                  <a:latin typeface="Open Sans" panose="020B0606030504020204" pitchFamily="34" charset="0"/>
                  <a:ea typeface="Open Sans" panose="020B0606030504020204" pitchFamily="34" charset="0"/>
                  <a:cs typeface="Open Sans" panose="020B0606030504020204" pitchFamily="34" charset="0"/>
                </a:rPr>
                <a:t>500</a:t>
              </a:r>
            </a:p>
          </p:txBody>
        </p:sp>
        <p:sp>
          <p:nvSpPr>
            <p:cNvPr id="28" name="Oval 27">
              <a:extLst>
                <a:ext uri="{FF2B5EF4-FFF2-40B4-BE49-F238E27FC236}">
                  <a16:creationId xmlns:a16="http://schemas.microsoft.com/office/drawing/2014/main" xmlns="" id="{11632786-3B7C-AE4F-9325-B0DCC1727A1D}"/>
                </a:ext>
              </a:extLst>
            </p:cNvPr>
            <p:cNvSpPr/>
            <p:nvPr/>
          </p:nvSpPr>
          <p:spPr>
            <a:xfrm>
              <a:off x="3712185" y="5056813"/>
              <a:ext cx="542094" cy="54209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653B3610-C4DE-934E-8CC3-4E1AA735D450}"/>
                </a:ext>
              </a:extLst>
            </p:cNvPr>
            <p:cNvSpPr/>
            <p:nvPr/>
          </p:nvSpPr>
          <p:spPr>
            <a:xfrm>
              <a:off x="420345" y="3853447"/>
              <a:ext cx="542094" cy="54209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xmlns="" id="{77AF5A7D-8597-904E-9861-A818838FEA81}"/>
                </a:ext>
              </a:extLst>
            </p:cNvPr>
            <p:cNvPicPr>
              <a:picLocks noChangeAspect="1"/>
            </p:cNvPicPr>
            <p:nvPr/>
          </p:nvPicPr>
          <p:blipFill>
            <a:blip r:embed="rId3"/>
            <a:stretch>
              <a:fillRect/>
            </a:stretch>
          </p:blipFill>
          <p:spPr>
            <a:xfrm>
              <a:off x="577092" y="4019844"/>
              <a:ext cx="228600" cy="194310"/>
            </a:xfrm>
            <a:prstGeom prst="rect">
              <a:avLst/>
            </a:prstGeom>
          </p:spPr>
        </p:pic>
        <p:sp>
          <p:nvSpPr>
            <p:cNvPr id="4" name="Oval 3">
              <a:extLst>
                <a:ext uri="{FF2B5EF4-FFF2-40B4-BE49-F238E27FC236}">
                  <a16:creationId xmlns:a16="http://schemas.microsoft.com/office/drawing/2014/main" xmlns="" id="{913AA2A5-9B95-0641-98DD-5324021B8307}"/>
                </a:ext>
              </a:extLst>
            </p:cNvPr>
            <p:cNvSpPr/>
            <p:nvPr/>
          </p:nvSpPr>
          <p:spPr>
            <a:xfrm>
              <a:off x="420345" y="5056813"/>
              <a:ext cx="542094" cy="54209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xmlns="" id="{176B4A4E-DDAA-594A-BCCE-AE591DFC6797}"/>
                </a:ext>
              </a:extLst>
            </p:cNvPr>
            <p:cNvPicPr>
              <a:picLocks noChangeAspect="1"/>
            </p:cNvPicPr>
            <p:nvPr/>
          </p:nvPicPr>
          <p:blipFill>
            <a:blip r:embed="rId4"/>
            <a:stretch>
              <a:fillRect/>
            </a:stretch>
          </p:blipFill>
          <p:spPr>
            <a:xfrm>
              <a:off x="3903222" y="5213560"/>
              <a:ext cx="160020" cy="228600"/>
            </a:xfrm>
            <a:prstGeom prst="rect">
              <a:avLst/>
            </a:prstGeom>
          </p:spPr>
        </p:pic>
        <p:pic>
          <p:nvPicPr>
            <p:cNvPr id="42" name="Picture 41">
              <a:extLst>
                <a:ext uri="{FF2B5EF4-FFF2-40B4-BE49-F238E27FC236}">
                  <a16:creationId xmlns:a16="http://schemas.microsoft.com/office/drawing/2014/main" xmlns="" id="{B2F9DE82-600D-C74B-9FFB-A5675B4DB788}"/>
                </a:ext>
              </a:extLst>
            </p:cNvPr>
            <p:cNvPicPr>
              <a:picLocks noChangeAspect="1"/>
            </p:cNvPicPr>
            <p:nvPr/>
          </p:nvPicPr>
          <p:blipFill>
            <a:blip r:embed="rId5"/>
            <a:stretch>
              <a:fillRect/>
            </a:stretch>
          </p:blipFill>
          <p:spPr>
            <a:xfrm>
              <a:off x="589792" y="5213560"/>
              <a:ext cx="203200" cy="228600"/>
            </a:xfrm>
            <a:prstGeom prst="rect">
              <a:avLst/>
            </a:prstGeom>
          </p:spPr>
        </p:pic>
      </p:grpSp>
      <p:pic>
        <p:nvPicPr>
          <p:cNvPr id="49" name="Picture 48">
            <a:extLst>
              <a:ext uri="{FF2B5EF4-FFF2-40B4-BE49-F238E27FC236}">
                <a16:creationId xmlns:a16="http://schemas.microsoft.com/office/drawing/2014/main" xmlns="" id="{5AB27836-99B2-A447-A355-1CE1BEB020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pic>
        <p:nvPicPr>
          <p:cNvPr id="8" name="Picture 7">
            <a:extLst>
              <a:ext uri="{FF2B5EF4-FFF2-40B4-BE49-F238E27FC236}">
                <a16:creationId xmlns:a16="http://schemas.microsoft.com/office/drawing/2014/main" xmlns="" id="{E3AFFCB6-BFBA-324C-9860-E0DC9FA0A5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6948" y="6866066"/>
            <a:ext cx="4684105" cy="1421922"/>
          </a:xfrm>
          <a:prstGeom prst="rect">
            <a:avLst/>
          </a:prstGeom>
        </p:spPr>
      </p:pic>
      <p:sp>
        <p:nvSpPr>
          <p:cNvPr id="27" name="TextBox 26">
            <a:extLst>
              <a:ext uri="{FF2B5EF4-FFF2-40B4-BE49-F238E27FC236}">
                <a16:creationId xmlns:a16="http://schemas.microsoft.com/office/drawing/2014/main" xmlns="" id="{9FF57423-20C7-974F-A041-ED3BC44DA110}"/>
              </a:ext>
            </a:extLst>
          </p:cNvPr>
          <p:cNvSpPr txBox="1"/>
          <p:nvPr/>
        </p:nvSpPr>
        <p:spPr>
          <a:xfrm>
            <a:off x="519301" y="8438647"/>
            <a:ext cx="5917059" cy="208390"/>
          </a:xfrm>
          <a:prstGeom prst="rect">
            <a:avLst/>
          </a:prstGeom>
          <a:noFill/>
        </p:spPr>
        <p:txBody>
          <a:bodyPr wrap="square" rtlCol="0">
            <a:spAutoFit/>
          </a:bodyPr>
          <a:lstStyle/>
          <a:p>
            <a:pPr algn="ctr">
              <a:lnSpc>
                <a:spcPts val="1000"/>
              </a:lnSpc>
            </a:pPr>
            <a:r>
              <a:rPr lang="en-US" sz="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data shown is provided by the National Association of REALTORS</a:t>
            </a:r>
            <a:r>
              <a:rPr lang="en-US" sz="600" baseline="30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6" name="TextBox 25">
            <a:extLst>
              <a:ext uri="{FF2B5EF4-FFF2-40B4-BE49-F238E27FC236}">
                <a16:creationId xmlns:a16="http://schemas.microsoft.com/office/drawing/2014/main" xmlns="" id="{FC35DB52-A76E-B741-B06C-F5B3E95FE87D}"/>
              </a:ext>
            </a:extLst>
          </p:cNvPr>
          <p:cNvSpPr txBox="1"/>
          <p:nvPr/>
        </p:nvSpPr>
        <p:spPr>
          <a:xfrm>
            <a:off x="0" y="2800869"/>
            <a:ext cx="6858000" cy="305212"/>
          </a:xfrm>
          <a:prstGeom prst="rect">
            <a:avLst/>
          </a:prstGeom>
          <a:noFill/>
        </p:spPr>
        <p:txBody>
          <a:bodyPr wrap="square" rtlCol="0">
            <a:spAutoFit/>
          </a:bodyPr>
          <a:lstStyle/>
          <a:p>
            <a:pPr algn="ctr">
              <a:lnSpc>
                <a:spcPts val="1800"/>
              </a:lnSpc>
            </a:pPr>
            <a:r>
              <a:rPr lang="en-US" sz="1200" b="1" dirty="0">
                <a:solidFill>
                  <a:srgbClr val="8EC0E3"/>
                </a:solidFill>
                <a:latin typeface="Open Sans" panose="020B0606030504020204" pitchFamily="34" charset="0"/>
                <a:ea typeface="Open Sans" panose="020B0606030504020204" pitchFamily="34" charset="0"/>
                <a:cs typeface="Open Sans" panose="020B0606030504020204" pitchFamily="34" charset="0"/>
              </a:rPr>
              <a:t>(insert local data and citation)</a:t>
            </a:r>
            <a:endParaRPr lang="en-US" sz="1200" dirty="0">
              <a:solidFill>
                <a:srgbClr val="8EC0E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666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xmlns="" id="{7F42EAF6-7BE6-3B4C-BCDE-3CF783088E9C}"/>
              </a:ext>
            </a:extLst>
          </p:cNvPr>
          <p:cNvSpPr txBox="1"/>
          <p:nvPr/>
        </p:nvSpPr>
        <p:spPr>
          <a:xfrm>
            <a:off x="328002" y="896325"/>
            <a:ext cx="2972981" cy="861774"/>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Today’s </a:t>
            </a:r>
            <a:b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Home Buyers</a:t>
            </a:r>
          </a:p>
        </p:txBody>
      </p:sp>
      <p:cxnSp>
        <p:nvCxnSpPr>
          <p:cNvPr id="69" name="Straight Connector 68">
            <a:extLst>
              <a:ext uri="{FF2B5EF4-FFF2-40B4-BE49-F238E27FC236}">
                <a16:creationId xmlns:a16="http://schemas.microsoft.com/office/drawing/2014/main" xmlns="" id="{FA2C1E86-9B4D-DB49-8D89-1797DC4AD782}"/>
              </a:ext>
            </a:extLst>
          </p:cNvPr>
          <p:cNvCxnSpPr>
            <a:cxnSpLocks/>
          </p:cNvCxnSpPr>
          <p:nvPr/>
        </p:nvCxnSpPr>
        <p:spPr>
          <a:xfrm>
            <a:off x="420345" y="1850480"/>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grpSp>
        <p:nvGrpSpPr>
          <p:cNvPr id="121" name="Group 120">
            <a:extLst>
              <a:ext uri="{FF2B5EF4-FFF2-40B4-BE49-F238E27FC236}">
                <a16:creationId xmlns:a16="http://schemas.microsoft.com/office/drawing/2014/main" xmlns="" id="{8F54266D-B6E5-874B-BD63-5AE0865A485A}"/>
              </a:ext>
            </a:extLst>
          </p:cNvPr>
          <p:cNvGrpSpPr/>
          <p:nvPr/>
        </p:nvGrpSpPr>
        <p:grpSpPr>
          <a:xfrm>
            <a:off x="421638" y="5748763"/>
            <a:ext cx="2887877" cy="2172615"/>
            <a:chOff x="421638" y="5807704"/>
            <a:chExt cx="2887877" cy="2172615"/>
          </a:xfrm>
        </p:grpSpPr>
        <p:sp>
          <p:nvSpPr>
            <p:cNvPr id="76" name="TextBox 75">
              <a:extLst>
                <a:ext uri="{FF2B5EF4-FFF2-40B4-BE49-F238E27FC236}">
                  <a16:creationId xmlns:a16="http://schemas.microsoft.com/office/drawing/2014/main" xmlns="" id="{FBE19B56-4822-C346-AA13-7CD209584FE8}"/>
                </a:ext>
              </a:extLst>
            </p:cNvPr>
            <p:cNvSpPr txBox="1"/>
            <p:nvPr/>
          </p:nvSpPr>
          <p:spPr>
            <a:xfrm>
              <a:off x="909725" y="6511734"/>
              <a:ext cx="1891910" cy="260071"/>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Within initial budget: </a:t>
              </a:r>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83%</a:t>
              </a:r>
            </a:p>
          </p:txBody>
        </p:sp>
        <p:sp>
          <p:nvSpPr>
            <p:cNvPr id="78" name="TextBox 77">
              <a:extLst>
                <a:ext uri="{FF2B5EF4-FFF2-40B4-BE49-F238E27FC236}">
                  <a16:creationId xmlns:a16="http://schemas.microsoft.com/office/drawing/2014/main" xmlns="" id="{15248A27-7E8C-DA49-AC96-14CB8985E839}"/>
                </a:ext>
              </a:extLst>
            </p:cNvPr>
            <p:cNvSpPr txBox="1"/>
            <p:nvPr/>
          </p:nvSpPr>
          <p:spPr>
            <a:xfrm>
              <a:off x="421638" y="5807704"/>
              <a:ext cx="2887877" cy="536044"/>
            </a:xfrm>
            <a:prstGeom prst="rect">
              <a:avLst/>
            </a:prstGeom>
            <a:noFill/>
          </p:spPr>
          <p:txBody>
            <a:bodyPr wrap="square" rtlCol="0">
              <a:spAutoFit/>
            </a:bodyPr>
            <a:lstStyle/>
            <a:p>
              <a:pP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“Highly Important” </a:t>
              </a:r>
              <a:b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b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Home Characteristics</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3" name="Group 82">
              <a:extLst>
                <a:ext uri="{FF2B5EF4-FFF2-40B4-BE49-F238E27FC236}">
                  <a16:creationId xmlns:a16="http://schemas.microsoft.com/office/drawing/2014/main" xmlns="" id="{2D2AC4B9-D5A5-E04D-9D4A-051D9793C78D}"/>
                </a:ext>
              </a:extLst>
            </p:cNvPr>
            <p:cNvGrpSpPr/>
            <p:nvPr/>
          </p:nvGrpSpPr>
          <p:grpSpPr>
            <a:xfrm>
              <a:off x="516909" y="6445979"/>
              <a:ext cx="376791" cy="365760"/>
              <a:chOff x="465725" y="5211665"/>
              <a:chExt cx="376791" cy="365760"/>
            </a:xfrm>
          </p:grpSpPr>
          <p:sp>
            <p:nvSpPr>
              <p:cNvPr id="84" name="TextBox 83">
                <a:extLst>
                  <a:ext uri="{FF2B5EF4-FFF2-40B4-BE49-F238E27FC236}">
                    <a16:creationId xmlns:a16="http://schemas.microsoft.com/office/drawing/2014/main" xmlns="" id="{EF0B9116-32EA-A449-BD46-2F6791980152}"/>
                  </a:ext>
                </a:extLst>
              </p:cNvPr>
              <p:cNvSpPr txBox="1"/>
              <p:nvPr/>
            </p:nvSpPr>
            <p:spPr>
              <a:xfrm>
                <a:off x="476756" y="5242111"/>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1</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5" name="Oval 84">
                <a:extLst>
                  <a:ext uri="{FF2B5EF4-FFF2-40B4-BE49-F238E27FC236}">
                    <a16:creationId xmlns:a16="http://schemas.microsoft.com/office/drawing/2014/main" xmlns="" id="{E53A9DEC-BA95-E647-AF38-93856705C7AA}"/>
                  </a:ext>
                </a:extLst>
              </p:cNvPr>
              <p:cNvSpPr/>
              <p:nvPr/>
            </p:nvSpPr>
            <p:spPr>
              <a:xfrm>
                <a:off x="465725" y="5211665"/>
                <a:ext cx="365760" cy="365760"/>
              </a:xfrm>
              <a:prstGeom prst="ellipse">
                <a:avLst/>
              </a:prstGeom>
              <a:noFill/>
              <a:ln w="25400">
                <a:solidFill>
                  <a:srgbClr val="B70B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xmlns="" id="{3C800B3E-EB07-514C-9B1E-E4083F7B4E3E}"/>
                </a:ext>
              </a:extLst>
            </p:cNvPr>
            <p:cNvGrpSpPr/>
            <p:nvPr/>
          </p:nvGrpSpPr>
          <p:grpSpPr>
            <a:xfrm>
              <a:off x="516909" y="7008335"/>
              <a:ext cx="379523" cy="365760"/>
              <a:chOff x="2574458" y="5211665"/>
              <a:chExt cx="379523" cy="365760"/>
            </a:xfrm>
          </p:grpSpPr>
          <p:sp>
            <p:nvSpPr>
              <p:cNvPr id="90" name="TextBox 89">
                <a:extLst>
                  <a:ext uri="{FF2B5EF4-FFF2-40B4-BE49-F238E27FC236}">
                    <a16:creationId xmlns:a16="http://schemas.microsoft.com/office/drawing/2014/main" xmlns="" id="{27981640-6FE4-BB48-ABBC-D0FC3D2B1949}"/>
                  </a:ext>
                </a:extLst>
              </p:cNvPr>
              <p:cNvSpPr txBox="1"/>
              <p:nvPr/>
            </p:nvSpPr>
            <p:spPr>
              <a:xfrm>
                <a:off x="2588221" y="5238217"/>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2</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1" name="Oval 90">
                <a:extLst>
                  <a:ext uri="{FF2B5EF4-FFF2-40B4-BE49-F238E27FC236}">
                    <a16:creationId xmlns:a16="http://schemas.microsoft.com/office/drawing/2014/main" xmlns="" id="{53E43A90-C3BC-244E-9A3F-3524C1E77FFD}"/>
                  </a:ext>
                </a:extLst>
              </p:cNvPr>
              <p:cNvSpPr/>
              <p:nvPr/>
            </p:nvSpPr>
            <p:spPr>
              <a:xfrm>
                <a:off x="2574458" y="5211665"/>
                <a:ext cx="365760" cy="365760"/>
              </a:xfrm>
              <a:prstGeom prst="ellipse">
                <a:avLst/>
              </a:prstGeom>
              <a:noFill/>
              <a:ln w="25400">
                <a:solidFill>
                  <a:srgbClr val="B70B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xmlns="" id="{E05FE754-EAC4-664C-A1E7-694787F5C062}"/>
                </a:ext>
              </a:extLst>
            </p:cNvPr>
            <p:cNvGrpSpPr/>
            <p:nvPr/>
          </p:nvGrpSpPr>
          <p:grpSpPr>
            <a:xfrm>
              <a:off x="516909" y="7570691"/>
              <a:ext cx="370379" cy="365760"/>
              <a:chOff x="2574458" y="5211665"/>
              <a:chExt cx="370379" cy="365760"/>
            </a:xfrm>
          </p:grpSpPr>
          <p:sp>
            <p:nvSpPr>
              <p:cNvPr id="93" name="TextBox 92">
                <a:extLst>
                  <a:ext uri="{FF2B5EF4-FFF2-40B4-BE49-F238E27FC236}">
                    <a16:creationId xmlns:a16="http://schemas.microsoft.com/office/drawing/2014/main" xmlns="" id="{B63181C0-479F-1A42-BB36-B8D56C130CFB}"/>
                  </a:ext>
                </a:extLst>
              </p:cNvPr>
              <p:cNvSpPr txBox="1"/>
              <p:nvPr/>
            </p:nvSpPr>
            <p:spPr>
              <a:xfrm>
                <a:off x="2579077" y="5238217"/>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3</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4" name="Oval 93">
                <a:extLst>
                  <a:ext uri="{FF2B5EF4-FFF2-40B4-BE49-F238E27FC236}">
                    <a16:creationId xmlns:a16="http://schemas.microsoft.com/office/drawing/2014/main" xmlns="" id="{09B2D5A8-0B22-C34A-8FF7-20D90993A709}"/>
                  </a:ext>
                </a:extLst>
              </p:cNvPr>
              <p:cNvSpPr/>
              <p:nvPr/>
            </p:nvSpPr>
            <p:spPr>
              <a:xfrm>
                <a:off x="2574458" y="5211665"/>
                <a:ext cx="365760" cy="365760"/>
              </a:xfrm>
              <a:prstGeom prst="ellipse">
                <a:avLst/>
              </a:prstGeom>
              <a:noFill/>
              <a:ln w="25400">
                <a:solidFill>
                  <a:srgbClr val="B70B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xmlns="" id="{FC75D745-ECDE-1340-8ED6-09A712D668C6}"/>
                </a:ext>
              </a:extLst>
            </p:cNvPr>
            <p:cNvSpPr txBox="1"/>
            <p:nvPr/>
          </p:nvSpPr>
          <p:spPr>
            <a:xfrm>
              <a:off x="909725" y="7067635"/>
              <a:ext cx="1891910" cy="260071"/>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Air conditioning: </a:t>
              </a:r>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78%</a:t>
              </a:r>
            </a:p>
          </p:txBody>
        </p:sp>
        <p:sp>
          <p:nvSpPr>
            <p:cNvPr id="96" name="TextBox 95">
              <a:extLst>
                <a:ext uri="{FF2B5EF4-FFF2-40B4-BE49-F238E27FC236}">
                  <a16:creationId xmlns:a16="http://schemas.microsoft.com/office/drawing/2014/main" xmlns="" id="{AFE1BCCD-0BDC-FB44-AA3E-A4754865DC33}"/>
                </a:ext>
              </a:extLst>
            </p:cNvPr>
            <p:cNvSpPr txBox="1"/>
            <p:nvPr/>
          </p:nvSpPr>
          <p:spPr>
            <a:xfrm>
              <a:off x="909725" y="7540711"/>
              <a:ext cx="1891910" cy="439608"/>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Preferred number of bedrooms: </a:t>
              </a:r>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76%</a:t>
              </a:r>
            </a:p>
          </p:txBody>
        </p:sp>
      </p:grpSp>
      <p:grpSp>
        <p:nvGrpSpPr>
          <p:cNvPr id="122" name="Group 121">
            <a:extLst>
              <a:ext uri="{FF2B5EF4-FFF2-40B4-BE49-F238E27FC236}">
                <a16:creationId xmlns:a16="http://schemas.microsoft.com/office/drawing/2014/main" xmlns="" id="{D17B7E6E-9022-DA4A-A01B-7A281BDBF6BD}"/>
              </a:ext>
            </a:extLst>
          </p:cNvPr>
          <p:cNvGrpSpPr/>
          <p:nvPr/>
        </p:nvGrpSpPr>
        <p:grpSpPr>
          <a:xfrm>
            <a:off x="3298067" y="5776959"/>
            <a:ext cx="2887877" cy="2128747"/>
            <a:chOff x="3527657" y="5807704"/>
            <a:chExt cx="2887877" cy="2128747"/>
          </a:xfrm>
        </p:grpSpPr>
        <p:sp>
          <p:nvSpPr>
            <p:cNvPr id="79" name="TextBox 78">
              <a:extLst>
                <a:ext uri="{FF2B5EF4-FFF2-40B4-BE49-F238E27FC236}">
                  <a16:creationId xmlns:a16="http://schemas.microsoft.com/office/drawing/2014/main" xmlns="" id="{087C5616-EE98-3D4C-AE50-E92F8BFE8A1D}"/>
                </a:ext>
              </a:extLst>
            </p:cNvPr>
            <p:cNvSpPr txBox="1"/>
            <p:nvPr/>
          </p:nvSpPr>
          <p:spPr>
            <a:xfrm>
              <a:off x="3527657" y="5807704"/>
              <a:ext cx="2887877" cy="536044"/>
            </a:xfrm>
            <a:prstGeom prst="rect">
              <a:avLst/>
            </a:prstGeom>
            <a:noFill/>
          </p:spPr>
          <p:txBody>
            <a:bodyPr wrap="square" rtlCol="0">
              <a:spAutoFit/>
            </a:bodyPr>
            <a:lstStyle/>
            <a:p>
              <a:pPr>
                <a:lnSpc>
                  <a:spcPts val="1800"/>
                </a:lnSpc>
              </a:pPr>
              <a:r>
                <a:rPr lang="en-US" sz="12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“Highly Important” </a:t>
              </a:r>
              <a:br>
                <a:rPr lang="en-US" sz="1200" b="1" dirty="0">
                  <a:solidFill>
                    <a:srgbClr val="002C59"/>
                  </a:solidFill>
                  <a:latin typeface="Open Sans" panose="020B0606030504020204" pitchFamily="34" charset="0"/>
                  <a:ea typeface="Open Sans" panose="020B0606030504020204" pitchFamily="34" charset="0"/>
                  <a:cs typeface="Open Sans" panose="020B0606030504020204" pitchFamily="34" charset="0"/>
                </a:rPr>
              </a:br>
              <a:r>
                <a:rPr lang="en-US" sz="12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Neighborhood Characteristics</a:t>
              </a:r>
              <a:endParaRPr lang="en-US" sz="1200" dirty="0">
                <a:solidFill>
                  <a:srgbClr val="002C59"/>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xmlns="" id="{C1C75B09-4BE6-7349-9809-5F5DF003EB17}"/>
                </a:ext>
              </a:extLst>
            </p:cNvPr>
            <p:cNvGrpSpPr/>
            <p:nvPr/>
          </p:nvGrpSpPr>
          <p:grpSpPr>
            <a:xfrm>
              <a:off x="3619097" y="6445979"/>
              <a:ext cx="2443374" cy="1490472"/>
              <a:chOff x="3735597" y="6445979"/>
              <a:chExt cx="2443374" cy="1490472"/>
            </a:xfrm>
          </p:grpSpPr>
          <p:sp>
            <p:nvSpPr>
              <p:cNvPr id="99" name="TextBox 98">
                <a:extLst>
                  <a:ext uri="{FF2B5EF4-FFF2-40B4-BE49-F238E27FC236}">
                    <a16:creationId xmlns:a16="http://schemas.microsoft.com/office/drawing/2014/main" xmlns="" id="{C313CBF7-9330-CD4C-95B7-D7D5DD847D80}"/>
                  </a:ext>
                </a:extLst>
              </p:cNvPr>
              <p:cNvSpPr txBox="1"/>
              <p:nvPr/>
            </p:nvSpPr>
            <p:spPr>
              <a:xfrm>
                <a:off x="4128413" y="6511734"/>
                <a:ext cx="1891910" cy="260071"/>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Feeling safe: </a:t>
                </a:r>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82%</a:t>
                </a:r>
              </a:p>
            </p:txBody>
          </p:sp>
          <p:grpSp>
            <p:nvGrpSpPr>
              <p:cNvPr id="100" name="Group 99">
                <a:extLst>
                  <a:ext uri="{FF2B5EF4-FFF2-40B4-BE49-F238E27FC236}">
                    <a16:creationId xmlns:a16="http://schemas.microsoft.com/office/drawing/2014/main" xmlns="" id="{E370256F-0CA1-6044-9AE6-3F9FFFD44718}"/>
                  </a:ext>
                </a:extLst>
              </p:cNvPr>
              <p:cNvGrpSpPr/>
              <p:nvPr/>
            </p:nvGrpSpPr>
            <p:grpSpPr>
              <a:xfrm>
                <a:off x="3735597" y="6445979"/>
                <a:ext cx="376791" cy="365760"/>
                <a:chOff x="465725" y="5211665"/>
                <a:chExt cx="376791" cy="365760"/>
              </a:xfrm>
            </p:grpSpPr>
            <p:sp>
              <p:nvSpPr>
                <p:cNvPr id="101" name="TextBox 100">
                  <a:extLst>
                    <a:ext uri="{FF2B5EF4-FFF2-40B4-BE49-F238E27FC236}">
                      <a16:creationId xmlns:a16="http://schemas.microsoft.com/office/drawing/2014/main" xmlns="" id="{349831EE-5B15-2742-84F6-1151AF560876}"/>
                    </a:ext>
                  </a:extLst>
                </p:cNvPr>
                <p:cNvSpPr txBox="1"/>
                <p:nvPr/>
              </p:nvSpPr>
              <p:spPr>
                <a:xfrm>
                  <a:off x="476756" y="5232279"/>
                  <a:ext cx="365760" cy="305212"/>
                </a:xfrm>
                <a:prstGeom prst="rect">
                  <a:avLst/>
                </a:prstGeom>
                <a:noFill/>
              </p:spPr>
              <p:txBody>
                <a:bodyPr wrap="square" rtlCol="0">
                  <a:spAutoFit/>
                </a:bodyPr>
                <a:lstStyle/>
                <a:p>
                  <a:pPr algn="ctr">
                    <a:lnSpc>
                      <a:spcPts val="1800"/>
                    </a:lnSpc>
                  </a:pPr>
                  <a:r>
                    <a:rPr lang="en-US" sz="12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1</a:t>
                  </a:r>
                  <a:endParaRPr lang="en-US" sz="1200" dirty="0">
                    <a:solidFill>
                      <a:srgbClr val="002C5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2" name="Oval 101">
                  <a:extLst>
                    <a:ext uri="{FF2B5EF4-FFF2-40B4-BE49-F238E27FC236}">
                      <a16:creationId xmlns:a16="http://schemas.microsoft.com/office/drawing/2014/main" xmlns="" id="{C4A82367-5896-9D4D-BAAE-4528766A9DBD}"/>
                    </a:ext>
                  </a:extLst>
                </p:cNvPr>
                <p:cNvSpPr/>
                <p:nvPr/>
              </p:nvSpPr>
              <p:spPr>
                <a:xfrm>
                  <a:off x="465725"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xmlns="" id="{D3EE79BF-1DD6-8348-9D52-B58AD7232D77}"/>
                  </a:ext>
                </a:extLst>
              </p:cNvPr>
              <p:cNvGrpSpPr/>
              <p:nvPr/>
            </p:nvGrpSpPr>
            <p:grpSpPr>
              <a:xfrm>
                <a:off x="3735597" y="7008335"/>
                <a:ext cx="379523" cy="365760"/>
                <a:chOff x="2574458" y="5211665"/>
                <a:chExt cx="379523" cy="365760"/>
              </a:xfrm>
            </p:grpSpPr>
            <p:sp>
              <p:nvSpPr>
                <p:cNvPr id="104" name="TextBox 103">
                  <a:extLst>
                    <a:ext uri="{FF2B5EF4-FFF2-40B4-BE49-F238E27FC236}">
                      <a16:creationId xmlns:a16="http://schemas.microsoft.com/office/drawing/2014/main" xmlns="" id="{075D3ABC-3CAA-714D-BEDE-D3D07640D0F2}"/>
                    </a:ext>
                  </a:extLst>
                </p:cNvPr>
                <p:cNvSpPr txBox="1"/>
                <p:nvPr/>
              </p:nvSpPr>
              <p:spPr>
                <a:xfrm>
                  <a:off x="2588221" y="5238217"/>
                  <a:ext cx="365760" cy="305212"/>
                </a:xfrm>
                <a:prstGeom prst="rect">
                  <a:avLst/>
                </a:prstGeom>
                <a:noFill/>
              </p:spPr>
              <p:txBody>
                <a:bodyPr wrap="square" rtlCol="0">
                  <a:spAutoFit/>
                </a:bodyPr>
                <a:lstStyle/>
                <a:p>
                  <a:pPr algn="ctr">
                    <a:lnSpc>
                      <a:spcPts val="1800"/>
                    </a:lnSpc>
                  </a:pPr>
                  <a:r>
                    <a:rPr lang="en-US" sz="12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2</a:t>
                  </a:r>
                  <a:endParaRPr lang="en-US" sz="1200" dirty="0">
                    <a:solidFill>
                      <a:srgbClr val="002C5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5" name="Oval 104">
                  <a:extLst>
                    <a:ext uri="{FF2B5EF4-FFF2-40B4-BE49-F238E27FC236}">
                      <a16:creationId xmlns:a16="http://schemas.microsoft.com/office/drawing/2014/main" xmlns="" id="{7B1FB89A-CA1F-F84D-A0AC-B05317B3C7BC}"/>
                    </a:ext>
                  </a:extLst>
                </p:cNvPr>
                <p:cNvSpPr/>
                <p:nvPr/>
              </p:nvSpPr>
              <p:spPr>
                <a:xfrm>
                  <a:off x="2574458"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xmlns="" id="{17B36770-9CFB-4049-B800-648C10BAE5ED}"/>
                  </a:ext>
                </a:extLst>
              </p:cNvPr>
              <p:cNvGrpSpPr/>
              <p:nvPr/>
            </p:nvGrpSpPr>
            <p:grpSpPr>
              <a:xfrm>
                <a:off x="3735597" y="7570691"/>
                <a:ext cx="370379" cy="365760"/>
                <a:chOff x="2574458" y="5211665"/>
                <a:chExt cx="370379" cy="365760"/>
              </a:xfrm>
            </p:grpSpPr>
            <p:sp>
              <p:nvSpPr>
                <p:cNvPr id="107" name="TextBox 106">
                  <a:extLst>
                    <a:ext uri="{FF2B5EF4-FFF2-40B4-BE49-F238E27FC236}">
                      <a16:creationId xmlns:a16="http://schemas.microsoft.com/office/drawing/2014/main" xmlns="" id="{34838307-CF81-214F-822B-90E88A2DCF25}"/>
                    </a:ext>
                  </a:extLst>
                </p:cNvPr>
                <p:cNvSpPr txBox="1"/>
                <p:nvPr/>
              </p:nvSpPr>
              <p:spPr>
                <a:xfrm>
                  <a:off x="2579077" y="5238217"/>
                  <a:ext cx="365760" cy="305212"/>
                </a:xfrm>
                <a:prstGeom prst="rect">
                  <a:avLst/>
                </a:prstGeom>
                <a:noFill/>
              </p:spPr>
              <p:txBody>
                <a:bodyPr wrap="square" rtlCol="0">
                  <a:spAutoFit/>
                </a:bodyPr>
                <a:lstStyle/>
                <a:p>
                  <a:pPr algn="ctr">
                    <a:lnSpc>
                      <a:spcPts val="1800"/>
                    </a:lnSpc>
                  </a:pPr>
                  <a:r>
                    <a:rPr lang="en-US" sz="12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3</a:t>
                  </a:r>
                  <a:endParaRPr lang="en-US" sz="1200" dirty="0">
                    <a:solidFill>
                      <a:srgbClr val="002C5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Oval 107">
                  <a:extLst>
                    <a:ext uri="{FF2B5EF4-FFF2-40B4-BE49-F238E27FC236}">
                      <a16:creationId xmlns:a16="http://schemas.microsoft.com/office/drawing/2014/main" xmlns="" id="{8CA440E2-A86A-CE47-B77E-72B0889E45A8}"/>
                    </a:ext>
                  </a:extLst>
                </p:cNvPr>
                <p:cNvSpPr/>
                <p:nvPr/>
              </p:nvSpPr>
              <p:spPr>
                <a:xfrm>
                  <a:off x="2574458"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Box 108">
                <a:extLst>
                  <a:ext uri="{FF2B5EF4-FFF2-40B4-BE49-F238E27FC236}">
                    <a16:creationId xmlns:a16="http://schemas.microsoft.com/office/drawing/2014/main" xmlns="" id="{59353D84-7CF4-2F49-9CDE-A58E08DD517D}"/>
                  </a:ext>
                </a:extLst>
              </p:cNvPr>
              <p:cNvSpPr txBox="1"/>
              <p:nvPr/>
            </p:nvSpPr>
            <p:spPr>
              <a:xfrm>
                <a:off x="4128413" y="7067635"/>
                <a:ext cx="1891910" cy="260071"/>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Walkable: </a:t>
                </a:r>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60%</a:t>
                </a:r>
              </a:p>
            </p:txBody>
          </p:sp>
          <p:sp>
            <p:nvSpPr>
              <p:cNvPr id="110" name="TextBox 109">
                <a:extLst>
                  <a:ext uri="{FF2B5EF4-FFF2-40B4-BE49-F238E27FC236}">
                    <a16:creationId xmlns:a16="http://schemas.microsoft.com/office/drawing/2014/main" xmlns="" id="{93D5CDBA-7E79-9645-91DE-CEEB731954B6}"/>
                  </a:ext>
                </a:extLst>
              </p:cNvPr>
              <p:cNvSpPr txBox="1"/>
              <p:nvPr/>
            </p:nvSpPr>
            <p:spPr>
              <a:xfrm>
                <a:off x="4128412" y="7623536"/>
                <a:ext cx="2050559" cy="260071"/>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Preferred neighborhood: </a:t>
                </a:r>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56%</a:t>
                </a:r>
              </a:p>
            </p:txBody>
          </p:sp>
        </p:grpSp>
      </p:grpSp>
      <p:sp>
        <p:nvSpPr>
          <p:cNvPr id="44" name="TextBox 43">
            <a:extLst>
              <a:ext uri="{FF2B5EF4-FFF2-40B4-BE49-F238E27FC236}">
                <a16:creationId xmlns:a16="http://schemas.microsoft.com/office/drawing/2014/main" xmlns="" id="{882C1720-4BC6-8E4E-BF0B-5692EA29BD11}"/>
              </a:ext>
            </a:extLst>
          </p:cNvPr>
          <p:cNvSpPr txBox="1"/>
          <p:nvPr/>
        </p:nvSpPr>
        <p:spPr>
          <a:xfrm>
            <a:off x="421639" y="3616220"/>
            <a:ext cx="1749232" cy="1459374"/>
          </a:xfrm>
          <a:prstGeom prst="rect">
            <a:avLst/>
          </a:prstGeom>
          <a:noFill/>
        </p:spPr>
        <p:txBody>
          <a:bodyPr wrap="square" rtlCol="0">
            <a:spAutoFit/>
          </a:bodyPr>
          <a:lstStyle/>
          <a:p>
            <a:pPr>
              <a:lnSpc>
                <a:spcPts val="1800"/>
              </a:lnSpc>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first step 44% of recent home buyers took in the home buying process was to look online at properties for sale.</a:t>
            </a:r>
          </a:p>
        </p:txBody>
      </p:sp>
      <p:sp>
        <p:nvSpPr>
          <p:cNvPr id="47" name="TextBox 46">
            <a:extLst>
              <a:ext uri="{FF2B5EF4-FFF2-40B4-BE49-F238E27FC236}">
                <a16:creationId xmlns:a16="http://schemas.microsoft.com/office/drawing/2014/main" xmlns="" id="{E7D11156-1F53-F740-AF7B-74B66BAFB25D}"/>
              </a:ext>
            </a:extLst>
          </p:cNvPr>
          <p:cNvSpPr txBox="1"/>
          <p:nvPr/>
        </p:nvSpPr>
        <p:spPr>
          <a:xfrm>
            <a:off x="2492247" y="3616220"/>
            <a:ext cx="1732279" cy="1228541"/>
          </a:xfrm>
          <a:prstGeom prst="rect">
            <a:avLst/>
          </a:prstGeom>
          <a:noFill/>
        </p:spPr>
        <p:txBody>
          <a:bodyPr wrap="square" rtlCol="0">
            <a:spAutoFit/>
          </a:bodyPr>
          <a:lstStyle/>
          <a:p>
            <a:pPr>
              <a:lnSpc>
                <a:spcPts val="1800"/>
              </a:lnSpc>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87% of recent buyers found their real estate agent to be a very useful information source.</a:t>
            </a:r>
          </a:p>
        </p:txBody>
      </p:sp>
      <p:sp>
        <p:nvSpPr>
          <p:cNvPr id="48" name="TextBox 47">
            <a:extLst>
              <a:ext uri="{FF2B5EF4-FFF2-40B4-BE49-F238E27FC236}">
                <a16:creationId xmlns:a16="http://schemas.microsoft.com/office/drawing/2014/main" xmlns="" id="{565DA0EB-EB3C-DE44-8C57-30617D8289E2}"/>
              </a:ext>
            </a:extLst>
          </p:cNvPr>
          <p:cNvSpPr txBox="1"/>
          <p:nvPr/>
        </p:nvSpPr>
        <p:spPr>
          <a:xfrm>
            <a:off x="4562856" y="3616220"/>
            <a:ext cx="1835068" cy="997709"/>
          </a:xfrm>
          <a:prstGeom prst="rect">
            <a:avLst/>
          </a:prstGeom>
          <a:noFill/>
        </p:spPr>
        <p:txBody>
          <a:bodyPr wrap="square" rtlCol="0">
            <a:spAutoFit/>
          </a:bodyPr>
          <a:lstStyle/>
          <a:p>
            <a:pPr>
              <a:lnSpc>
                <a:spcPts val="1800"/>
              </a:lnSpc>
            </a:pPr>
            <a:r>
              <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Buyers typically search for 10 weeks and looked at a median of 9 homes.</a:t>
            </a:r>
          </a:p>
        </p:txBody>
      </p:sp>
      <p:cxnSp>
        <p:nvCxnSpPr>
          <p:cNvPr id="50" name="Straight Connector 49">
            <a:extLst>
              <a:ext uri="{FF2B5EF4-FFF2-40B4-BE49-F238E27FC236}">
                <a16:creationId xmlns:a16="http://schemas.microsoft.com/office/drawing/2014/main" xmlns="" id="{9D1D1D76-D9DB-F047-8270-03762EBBC8CE}"/>
              </a:ext>
            </a:extLst>
          </p:cNvPr>
          <p:cNvCxnSpPr>
            <a:cxnSpLocks/>
          </p:cNvCxnSpPr>
          <p:nvPr/>
        </p:nvCxnSpPr>
        <p:spPr>
          <a:xfrm>
            <a:off x="4360345" y="2499058"/>
            <a:ext cx="0" cy="27167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xmlns="" id="{2CF3E0C6-E8A7-694A-ABD9-F59AE8116E2A}"/>
              </a:ext>
            </a:extLst>
          </p:cNvPr>
          <p:cNvSpPr/>
          <p:nvPr/>
        </p:nvSpPr>
        <p:spPr>
          <a:xfrm>
            <a:off x="516908" y="2563066"/>
            <a:ext cx="974607" cy="9746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xmlns="" id="{1CF9692D-F2B7-8E45-A01F-624D06E263C8}"/>
              </a:ext>
            </a:extLst>
          </p:cNvPr>
          <p:cNvSpPr/>
          <p:nvPr/>
        </p:nvSpPr>
        <p:spPr>
          <a:xfrm>
            <a:off x="2492247" y="2563066"/>
            <a:ext cx="974607" cy="9746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xmlns="" id="{10BEE3DE-2E93-1E45-A958-C1B729FD498A}"/>
              </a:ext>
            </a:extLst>
          </p:cNvPr>
          <p:cNvSpPr/>
          <p:nvPr/>
        </p:nvSpPr>
        <p:spPr>
          <a:xfrm>
            <a:off x="4562856" y="2563066"/>
            <a:ext cx="974607" cy="97460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Connector 115">
            <a:extLst>
              <a:ext uri="{FF2B5EF4-FFF2-40B4-BE49-F238E27FC236}">
                <a16:creationId xmlns:a16="http://schemas.microsoft.com/office/drawing/2014/main" xmlns="" id="{22402FA0-8980-A343-B091-E0E0748FCE1F}"/>
              </a:ext>
            </a:extLst>
          </p:cNvPr>
          <p:cNvCxnSpPr>
            <a:cxnSpLocks/>
          </p:cNvCxnSpPr>
          <p:nvPr/>
        </p:nvCxnSpPr>
        <p:spPr>
          <a:xfrm>
            <a:off x="2306692" y="2499058"/>
            <a:ext cx="0" cy="27167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xmlns="" id="{609A59E7-7C3F-8D4A-8EC7-4C8B0FDF607D}"/>
              </a:ext>
            </a:extLst>
          </p:cNvPr>
          <p:cNvSpPr txBox="1"/>
          <p:nvPr/>
        </p:nvSpPr>
        <p:spPr>
          <a:xfrm>
            <a:off x="527941" y="2836262"/>
            <a:ext cx="963574" cy="461665"/>
          </a:xfrm>
          <a:prstGeom prst="rect">
            <a:avLst/>
          </a:prstGeom>
          <a:noFill/>
        </p:spPr>
        <p:txBody>
          <a:bodyPr wrap="square" rtlCol="0">
            <a:spAutoFit/>
          </a:bodyPr>
          <a:lstStyle/>
          <a:p>
            <a:pPr algn="ctr"/>
            <a:r>
              <a:rPr lang="en-US" sz="24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44%</a:t>
            </a:r>
          </a:p>
        </p:txBody>
      </p:sp>
      <p:sp>
        <p:nvSpPr>
          <p:cNvPr id="119" name="TextBox 118">
            <a:extLst>
              <a:ext uri="{FF2B5EF4-FFF2-40B4-BE49-F238E27FC236}">
                <a16:creationId xmlns:a16="http://schemas.microsoft.com/office/drawing/2014/main" xmlns="" id="{1FDCF015-E68E-3345-B75E-63B9025C67BF}"/>
              </a:ext>
            </a:extLst>
          </p:cNvPr>
          <p:cNvSpPr txBox="1"/>
          <p:nvPr/>
        </p:nvSpPr>
        <p:spPr>
          <a:xfrm>
            <a:off x="2492247" y="2836262"/>
            <a:ext cx="967112" cy="461665"/>
          </a:xfrm>
          <a:prstGeom prst="rect">
            <a:avLst/>
          </a:prstGeom>
          <a:noFill/>
        </p:spPr>
        <p:txBody>
          <a:bodyPr wrap="square" rtlCol="0">
            <a:spAutoFit/>
          </a:bodyPr>
          <a:lstStyle/>
          <a:p>
            <a:pPr algn="ctr"/>
            <a:r>
              <a:rPr lang="en-US" sz="24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87%</a:t>
            </a:r>
          </a:p>
        </p:txBody>
      </p:sp>
      <p:sp>
        <p:nvSpPr>
          <p:cNvPr id="120" name="TextBox 119">
            <a:extLst>
              <a:ext uri="{FF2B5EF4-FFF2-40B4-BE49-F238E27FC236}">
                <a16:creationId xmlns:a16="http://schemas.microsoft.com/office/drawing/2014/main" xmlns="" id="{1E6BE6E1-B8CD-844C-A599-5A59CBB8BC61}"/>
              </a:ext>
            </a:extLst>
          </p:cNvPr>
          <p:cNvSpPr txBox="1"/>
          <p:nvPr/>
        </p:nvSpPr>
        <p:spPr>
          <a:xfrm>
            <a:off x="4562856" y="2836262"/>
            <a:ext cx="939127" cy="461665"/>
          </a:xfrm>
          <a:prstGeom prst="rect">
            <a:avLst/>
          </a:prstGeom>
          <a:noFill/>
        </p:spPr>
        <p:txBody>
          <a:bodyPr wrap="square" rtlCol="0">
            <a:spAutoFit/>
          </a:bodyPr>
          <a:lstStyle/>
          <a:p>
            <a:pPr algn="ctr"/>
            <a:r>
              <a:rPr lang="en-US" sz="24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10</a:t>
            </a:r>
          </a:p>
        </p:txBody>
      </p:sp>
      <p:pic>
        <p:nvPicPr>
          <p:cNvPr id="127" name="Picture 126">
            <a:extLst>
              <a:ext uri="{FF2B5EF4-FFF2-40B4-BE49-F238E27FC236}">
                <a16:creationId xmlns:a16="http://schemas.microsoft.com/office/drawing/2014/main" xmlns="" id="{F79C8463-BE1B-1D4D-9B79-1CDB2D78B2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sp>
        <p:nvSpPr>
          <p:cNvPr id="51" name="TextBox 50">
            <a:extLst>
              <a:ext uri="{FF2B5EF4-FFF2-40B4-BE49-F238E27FC236}">
                <a16:creationId xmlns:a16="http://schemas.microsoft.com/office/drawing/2014/main" xmlns="" id="{B6FBBBED-356A-044D-8A24-2484575E01CC}"/>
              </a:ext>
            </a:extLst>
          </p:cNvPr>
          <p:cNvSpPr txBox="1"/>
          <p:nvPr/>
        </p:nvSpPr>
        <p:spPr>
          <a:xfrm>
            <a:off x="519301" y="8438647"/>
            <a:ext cx="5917059" cy="208390"/>
          </a:xfrm>
          <a:prstGeom prst="rect">
            <a:avLst/>
          </a:prstGeom>
          <a:noFill/>
        </p:spPr>
        <p:txBody>
          <a:bodyPr wrap="square" rtlCol="0">
            <a:spAutoFit/>
          </a:bodyPr>
          <a:lstStyle/>
          <a:p>
            <a:pPr algn="ctr">
              <a:lnSpc>
                <a:spcPts val="1000"/>
              </a:lnSpc>
            </a:pPr>
            <a:r>
              <a:rPr lang="en-US" sz="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data shown is provided by the National Association of REALTORS</a:t>
            </a:r>
            <a:r>
              <a:rPr lang="en-US" sz="600" baseline="30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698904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amera, man, holding, cellphone&#10;&#10;Description automatically generated">
            <a:extLst>
              <a:ext uri="{FF2B5EF4-FFF2-40B4-BE49-F238E27FC236}">
                <a16:creationId xmlns:a16="http://schemas.microsoft.com/office/drawing/2014/main" xmlns="" id="{FE517294-6DDB-FE4B-BCC0-6E9C5DF771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1794" y="6355533"/>
            <a:ext cx="2038691" cy="2335794"/>
          </a:xfrm>
          <a:prstGeom prst="rect">
            <a:avLst/>
          </a:prstGeom>
        </p:spPr>
      </p:pic>
      <p:pic>
        <p:nvPicPr>
          <p:cNvPr id="19" name="Picture 18">
            <a:extLst>
              <a:ext uri="{FF2B5EF4-FFF2-40B4-BE49-F238E27FC236}">
                <a16:creationId xmlns:a16="http://schemas.microsoft.com/office/drawing/2014/main" xmlns="" id="{370F3B10-E6AF-814D-B1CC-EBA34310DB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74822"/>
            <a:ext cx="6858001" cy="4163410"/>
          </a:xfrm>
          <a:prstGeom prst="rect">
            <a:avLst/>
          </a:prstGeom>
        </p:spPr>
      </p:pic>
      <p:sp>
        <p:nvSpPr>
          <p:cNvPr id="5" name="TextBox 4">
            <a:extLst>
              <a:ext uri="{FF2B5EF4-FFF2-40B4-BE49-F238E27FC236}">
                <a16:creationId xmlns:a16="http://schemas.microsoft.com/office/drawing/2014/main" xmlns="" id="{22B2ABFE-80EE-E64B-A56A-FF2083076580}"/>
              </a:ext>
            </a:extLst>
          </p:cNvPr>
          <p:cNvSpPr txBox="1"/>
          <p:nvPr/>
        </p:nvSpPr>
        <p:spPr>
          <a:xfrm>
            <a:off x="350175" y="4572000"/>
            <a:ext cx="4057233" cy="2055434"/>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It is important to put your best foot forward when it comes to preparing your home for sale. Common wear and tear, despite being an easy fix, can lessen its appeal and sales value. We will go through your home and determine what, if any, improvements each space could benefit from and then decide if it makes economic sense to update them. We’ll talk about which improvements are easy enough to handle on your own and which may require hiring a professional. Most importantly, I can help guide you on what home upgrades often have the best return on investment. As your Realtor, I have many contacts in the local community to help you tackle any project!</a:t>
            </a:r>
          </a:p>
        </p:txBody>
      </p:sp>
      <p:sp>
        <p:nvSpPr>
          <p:cNvPr id="26" name="Rectangle 25">
            <a:extLst>
              <a:ext uri="{FF2B5EF4-FFF2-40B4-BE49-F238E27FC236}">
                <a16:creationId xmlns:a16="http://schemas.microsoft.com/office/drawing/2014/main" xmlns="" id="{AAB38EC7-9FE7-4D49-B57E-F0404C44904C}"/>
              </a:ext>
            </a:extLst>
          </p:cNvPr>
          <p:cNvSpPr/>
          <p:nvPr/>
        </p:nvSpPr>
        <p:spPr>
          <a:xfrm>
            <a:off x="141832" y="418187"/>
            <a:ext cx="2925460" cy="1026671"/>
          </a:xfrm>
          <a:prstGeom prst="rect">
            <a:avLst/>
          </a:prstGeom>
          <a:solidFill>
            <a:srgbClr val="B70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HOME PREPARATION</a:t>
            </a:r>
          </a:p>
          <a:p>
            <a:pPr algn="ctr"/>
            <a:endParaRPr lang="en-US" dirty="0"/>
          </a:p>
        </p:txBody>
      </p:sp>
      <p:sp>
        <p:nvSpPr>
          <p:cNvPr id="12" name="TextBox 11">
            <a:extLst>
              <a:ext uri="{FF2B5EF4-FFF2-40B4-BE49-F238E27FC236}">
                <a16:creationId xmlns:a16="http://schemas.microsoft.com/office/drawing/2014/main" xmlns="" id="{4A605522-6D13-0F40-A246-F3D8C7374B87}"/>
              </a:ext>
            </a:extLst>
          </p:cNvPr>
          <p:cNvSpPr txBox="1"/>
          <p:nvPr/>
        </p:nvSpPr>
        <p:spPr>
          <a:xfrm>
            <a:off x="350174" y="6873028"/>
            <a:ext cx="3984081" cy="766877"/>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Curb appeal is always key for potential buyers... so make sure to give them a memorable first impression!</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354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xmlns="" id="{7F42EAF6-7BE6-3B4C-BCDE-3CF783088E9C}"/>
              </a:ext>
            </a:extLst>
          </p:cNvPr>
          <p:cNvSpPr txBox="1"/>
          <p:nvPr/>
        </p:nvSpPr>
        <p:spPr>
          <a:xfrm>
            <a:off x="328002" y="896325"/>
            <a:ext cx="3683907" cy="861774"/>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Presenting Your Home to Buyers</a:t>
            </a:r>
          </a:p>
        </p:txBody>
      </p:sp>
      <p:cxnSp>
        <p:nvCxnSpPr>
          <p:cNvPr id="69" name="Straight Connector 68">
            <a:extLst>
              <a:ext uri="{FF2B5EF4-FFF2-40B4-BE49-F238E27FC236}">
                <a16:creationId xmlns:a16="http://schemas.microsoft.com/office/drawing/2014/main" xmlns="" id="{FA2C1E86-9B4D-DB49-8D89-1797DC4AD782}"/>
              </a:ext>
            </a:extLst>
          </p:cNvPr>
          <p:cNvCxnSpPr>
            <a:cxnSpLocks/>
          </p:cNvCxnSpPr>
          <p:nvPr/>
        </p:nvCxnSpPr>
        <p:spPr>
          <a:xfrm>
            <a:off x="420345" y="1850480"/>
            <a:ext cx="3225680"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B6495D03-6637-104D-84DE-FDD2472114F7}"/>
              </a:ext>
            </a:extLst>
          </p:cNvPr>
          <p:cNvSpPr txBox="1"/>
          <p:nvPr/>
        </p:nvSpPr>
        <p:spPr>
          <a:xfrm>
            <a:off x="350175" y="2038341"/>
            <a:ext cx="4095075" cy="1696362"/>
          </a:xfrm>
          <a:prstGeom prst="rect">
            <a:avLst/>
          </a:prstGeom>
          <a:noFill/>
        </p:spPr>
        <p:txBody>
          <a:bodyPr wrap="square" rtlCol="0">
            <a:spAutoFit/>
          </a:bodyPr>
          <a:lstStyle/>
          <a:p>
            <a:pPr>
              <a:lnSpc>
                <a:spcPts val="1400"/>
              </a:lnSpc>
            </a:pPr>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Is staging a good option for your home?</a:t>
            </a:r>
          </a:p>
          <a:p>
            <a:pPr>
              <a:lnSpc>
                <a:spcPts val="1400"/>
              </a:lnSpc>
            </a:pPr>
            <a:endPar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Professional staging is a great option for preparing your home for potential buyers. You’ve made this beautiful space your home, and now it’s time to show it off! By decluttering, deep cleaning and renovating items that may bring down profitability, you are putting your best foot forward. Staging your home can add that extra pizazz to help us sell your home faster and for more money.  You want buyers to envision themselves in your home! </a:t>
            </a:r>
          </a:p>
        </p:txBody>
      </p:sp>
      <p:sp>
        <p:nvSpPr>
          <p:cNvPr id="8" name="TextBox 7">
            <a:extLst>
              <a:ext uri="{FF2B5EF4-FFF2-40B4-BE49-F238E27FC236}">
                <a16:creationId xmlns:a16="http://schemas.microsoft.com/office/drawing/2014/main" xmlns="" id="{2D136E2D-01EF-C345-99E5-E82E8FA2A6F5}"/>
              </a:ext>
            </a:extLst>
          </p:cNvPr>
          <p:cNvSpPr txBox="1"/>
          <p:nvPr/>
        </p:nvSpPr>
        <p:spPr>
          <a:xfrm>
            <a:off x="3545945" y="5231667"/>
            <a:ext cx="2887877" cy="1696362"/>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Once your home is perfectly prepared, I will set up professional photography to capture your property. Using professional photography will allow us to show off what your home has to offer and also allow me to create custom marketing pieces. Additionally, video tours are a great strategy to give buyers a real feel to your space, compelling them to come give it a look in person.</a:t>
            </a:r>
          </a:p>
        </p:txBody>
      </p:sp>
      <p:grpSp>
        <p:nvGrpSpPr>
          <p:cNvPr id="41" name="Group 40">
            <a:extLst>
              <a:ext uri="{FF2B5EF4-FFF2-40B4-BE49-F238E27FC236}">
                <a16:creationId xmlns:a16="http://schemas.microsoft.com/office/drawing/2014/main" xmlns="" id="{D8AD5C47-FB7D-894B-957A-FC9AC7E559A6}"/>
              </a:ext>
            </a:extLst>
          </p:cNvPr>
          <p:cNvGrpSpPr/>
          <p:nvPr/>
        </p:nvGrpSpPr>
        <p:grpSpPr>
          <a:xfrm>
            <a:off x="328002" y="4138698"/>
            <a:ext cx="3004478" cy="3377670"/>
            <a:chOff x="328002" y="4138698"/>
            <a:chExt cx="3004478" cy="3377670"/>
          </a:xfrm>
        </p:grpSpPr>
        <p:pic>
          <p:nvPicPr>
            <p:cNvPr id="40" name="Picture 39" descr="A bowl of fruit sitting on a table&#10;&#10;Description automatically generated">
              <a:extLst>
                <a:ext uri="{FF2B5EF4-FFF2-40B4-BE49-F238E27FC236}">
                  <a16:creationId xmlns:a16="http://schemas.microsoft.com/office/drawing/2014/main" xmlns="" id="{94B091B4-EA5B-934F-AB37-0387617C22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71636" y="6079848"/>
              <a:ext cx="1565339" cy="1368529"/>
            </a:xfrm>
            <a:prstGeom prst="rect">
              <a:avLst/>
            </a:prstGeom>
          </p:spPr>
        </p:pic>
        <p:pic>
          <p:nvPicPr>
            <p:cNvPr id="20" name="Picture 19" descr="A kitchen with a sink and a window&#10;&#10;Description automatically generated">
              <a:extLst>
                <a:ext uri="{FF2B5EF4-FFF2-40B4-BE49-F238E27FC236}">
                  <a16:creationId xmlns:a16="http://schemas.microsoft.com/office/drawing/2014/main" xmlns="" id="{79CBA280-7BF1-7048-B6C2-9A7A5C7C81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342" y="4138698"/>
              <a:ext cx="2816633" cy="1942228"/>
            </a:xfrm>
            <a:prstGeom prst="rect">
              <a:avLst/>
            </a:prstGeom>
          </p:spPr>
        </p:pic>
        <p:pic>
          <p:nvPicPr>
            <p:cNvPr id="14" name="Picture 13" descr="A picture containing indoor, person, green, window&#10;&#10;Description automatically generated">
              <a:extLst>
                <a:ext uri="{FF2B5EF4-FFF2-40B4-BE49-F238E27FC236}">
                  <a16:creationId xmlns:a16="http://schemas.microsoft.com/office/drawing/2014/main" xmlns="" id="{D3CB2457-B1E0-0C47-AA76-7E4AAA5FAD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343" y="6084062"/>
              <a:ext cx="1408457" cy="1368529"/>
            </a:xfrm>
            <a:prstGeom prst="rect">
              <a:avLst/>
            </a:prstGeom>
          </p:spPr>
        </p:pic>
        <p:cxnSp>
          <p:nvCxnSpPr>
            <p:cNvPr id="22" name="Straight Connector 21">
              <a:extLst>
                <a:ext uri="{FF2B5EF4-FFF2-40B4-BE49-F238E27FC236}">
                  <a16:creationId xmlns:a16="http://schemas.microsoft.com/office/drawing/2014/main" xmlns="" id="{F37D0B49-939F-8641-9E6D-F3D269627E95}"/>
                </a:ext>
              </a:extLst>
            </p:cNvPr>
            <p:cNvCxnSpPr>
              <a:cxnSpLocks/>
            </p:cNvCxnSpPr>
            <p:nvPr/>
          </p:nvCxnSpPr>
          <p:spPr>
            <a:xfrm>
              <a:off x="328002" y="6079848"/>
              <a:ext cx="3004478"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8BFE34ED-7933-0840-BDB1-B8B78C828FB8}"/>
                </a:ext>
              </a:extLst>
            </p:cNvPr>
            <p:cNvCxnSpPr>
              <a:cxnSpLocks/>
            </p:cNvCxnSpPr>
            <p:nvPr/>
          </p:nvCxnSpPr>
          <p:spPr>
            <a:xfrm flipV="1">
              <a:off x="1828800" y="6079848"/>
              <a:ext cx="0" cy="143652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4" name="Picture 33">
            <a:extLst>
              <a:ext uri="{FF2B5EF4-FFF2-40B4-BE49-F238E27FC236}">
                <a16:creationId xmlns:a16="http://schemas.microsoft.com/office/drawing/2014/main" xmlns="" id="{60F1E841-3027-D84A-A4C2-4ADECC0621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sp>
        <p:nvSpPr>
          <p:cNvPr id="13" name="TextBox 12">
            <a:extLst>
              <a:ext uri="{FF2B5EF4-FFF2-40B4-BE49-F238E27FC236}">
                <a16:creationId xmlns:a16="http://schemas.microsoft.com/office/drawing/2014/main" xmlns="" id="{16EB97F8-A92A-8A41-BD38-3B6EC2300538}"/>
              </a:ext>
            </a:extLst>
          </p:cNvPr>
          <p:cNvSpPr txBox="1"/>
          <p:nvPr/>
        </p:nvSpPr>
        <p:spPr>
          <a:xfrm>
            <a:off x="3545944" y="4618532"/>
            <a:ext cx="2887877" cy="536044"/>
          </a:xfrm>
          <a:prstGeom prst="rect">
            <a:avLst/>
          </a:prstGeom>
          <a:noFill/>
        </p:spPr>
        <p:txBody>
          <a:bodyPr wrap="square" rtlCol="0">
            <a:spAutoFit/>
          </a:bodyPr>
          <a:lstStyle/>
          <a:p>
            <a:pP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Make your home stand out with professional photos and video</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54279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table, laptop, items, man&#10;&#10;Description automatically generated">
            <a:extLst>
              <a:ext uri="{FF2B5EF4-FFF2-40B4-BE49-F238E27FC236}">
                <a16:creationId xmlns:a16="http://schemas.microsoft.com/office/drawing/2014/main" xmlns="" id="{B2B87D19-7840-A445-9249-81A022733A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0" y="0"/>
            <a:ext cx="6858000" cy="4190842"/>
          </a:xfrm>
          <a:prstGeom prst="rect">
            <a:avLst/>
          </a:prstGeom>
        </p:spPr>
      </p:pic>
      <p:sp>
        <p:nvSpPr>
          <p:cNvPr id="5" name="TextBox 4">
            <a:extLst>
              <a:ext uri="{FF2B5EF4-FFF2-40B4-BE49-F238E27FC236}">
                <a16:creationId xmlns:a16="http://schemas.microsoft.com/office/drawing/2014/main" xmlns="" id="{22B2ABFE-80EE-E64B-A56A-FF2083076580}"/>
              </a:ext>
            </a:extLst>
          </p:cNvPr>
          <p:cNvSpPr txBox="1"/>
          <p:nvPr/>
        </p:nvSpPr>
        <p:spPr>
          <a:xfrm>
            <a:off x="350175" y="4572000"/>
            <a:ext cx="4057233" cy="1875898"/>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Pricing your home is both a science and an art. Your home’s exposure is highest when it initially hits the market. For this reason, it’s vital that we develop a thorough pricing strategy. </a:t>
            </a:r>
            <a:b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To do this, we must consider the prices of homes in the neighborhood (comparables), adjustments that should be made (increases or decreases) to account for the condition of your home and the timeframe in which you are wanting to sell. If priced accurately, we increase the chances of attracting a qualified, driven buyer quickly. My goal is to maximize your sales price while closing within a timeframe that is reasonable for you.</a:t>
            </a:r>
          </a:p>
        </p:txBody>
      </p:sp>
      <p:sp>
        <p:nvSpPr>
          <p:cNvPr id="22" name="Rectangle 21">
            <a:extLst>
              <a:ext uri="{FF2B5EF4-FFF2-40B4-BE49-F238E27FC236}">
                <a16:creationId xmlns:a16="http://schemas.microsoft.com/office/drawing/2014/main" xmlns="" id="{2D25205A-A69E-4544-8033-911928481375}"/>
              </a:ext>
            </a:extLst>
          </p:cNvPr>
          <p:cNvSpPr/>
          <p:nvPr/>
        </p:nvSpPr>
        <p:spPr>
          <a:xfrm>
            <a:off x="350175" y="846473"/>
            <a:ext cx="2959953" cy="603065"/>
          </a:xfrm>
          <a:prstGeom prst="rect">
            <a:avLst/>
          </a:prstGeom>
          <a:solidFill>
            <a:srgbClr val="00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AAB38EC7-9FE7-4D49-B57E-F0404C44904C}"/>
              </a:ext>
            </a:extLst>
          </p:cNvPr>
          <p:cNvSpPr/>
          <p:nvPr/>
        </p:nvSpPr>
        <p:spPr>
          <a:xfrm>
            <a:off x="350175" y="1403818"/>
            <a:ext cx="2365593" cy="603065"/>
          </a:xfrm>
          <a:prstGeom prst="rect">
            <a:avLst/>
          </a:prstGeom>
          <a:solidFill>
            <a:srgbClr val="00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xmlns="" id="{BF2705CC-69A2-BC48-A41C-0E52AB521845}"/>
              </a:ext>
            </a:extLst>
          </p:cNvPr>
          <p:cNvGrpSpPr/>
          <p:nvPr/>
        </p:nvGrpSpPr>
        <p:grpSpPr>
          <a:xfrm>
            <a:off x="411135" y="6709541"/>
            <a:ext cx="3463716" cy="1738159"/>
            <a:chOff x="390815" y="6773526"/>
            <a:chExt cx="3463716" cy="1738159"/>
          </a:xfrm>
        </p:grpSpPr>
        <p:pic>
          <p:nvPicPr>
            <p:cNvPr id="27" name="Picture 26">
              <a:extLst>
                <a:ext uri="{FF2B5EF4-FFF2-40B4-BE49-F238E27FC236}">
                  <a16:creationId xmlns:a16="http://schemas.microsoft.com/office/drawing/2014/main" xmlns="" id="{A15BCF1A-9002-E249-AF13-04DB6B3A9F24}"/>
                </a:ext>
              </a:extLst>
            </p:cNvPr>
            <p:cNvPicPr>
              <a:picLocks noChangeAspect="1"/>
            </p:cNvPicPr>
            <p:nvPr/>
          </p:nvPicPr>
          <p:blipFill>
            <a:blip r:embed="rId3"/>
            <a:stretch>
              <a:fillRect/>
            </a:stretch>
          </p:blipFill>
          <p:spPr>
            <a:xfrm>
              <a:off x="679531" y="6773527"/>
              <a:ext cx="3175000" cy="1447800"/>
            </a:xfrm>
            <a:prstGeom prst="rect">
              <a:avLst/>
            </a:prstGeom>
          </p:spPr>
        </p:pic>
        <p:sp>
          <p:nvSpPr>
            <p:cNvPr id="29" name="TextBox 28">
              <a:extLst>
                <a:ext uri="{FF2B5EF4-FFF2-40B4-BE49-F238E27FC236}">
                  <a16:creationId xmlns:a16="http://schemas.microsoft.com/office/drawing/2014/main" xmlns="" id="{8EEDB67A-68E7-6B4B-8EC4-935B0895990D}"/>
                </a:ext>
              </a:extLst>
            </p:cNvPr>
            <p:cNvSpPr txBox="1"/>
            <p:nvPr/>
          </p:nvSpPr>
          <p:spPr>
            <a:xfrm>
              <a:off x="1009249" y="8225607"/>
              <a:ext cx="2709792" cy="286078"/>
            </a:xfrm>
            <a:prstGeom prst="rect">
              <a:avLst/>
            </a:prstGeom>
            <a:noFill/>
          </p:spPr>
          <p:txBody>
            <a:bodyPr wrap="square" rtlCol="0">
              <a:spAutoFit/>
            </a:bodyPr>
            <a:lstStyle/>
            <a:p>
              <a:pPr algn="ctr">
                <a:lnSpc>
                  <a:spcPts val="1400"/>
                </a:lnSpc>
              </a:pPr>
              <a:r>
                <a:rPr lang="en-US" sz="9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Weeks on Market</a:t>
              </a:r>
            </a:p>
          </p:txBody>
        </p:sp>
        <p:sp>
          <p:nvSpPr>
            <p:cNvPr id="30" name="TextBox 29">
              <a:extLst>
                <a:ext uri="{FF2B5EF4-FFF2-40B4-BE49-F238E27FC236}">
                  <a16:creationId xmlns:a16="http://schemas.microsoft.com/office/drawing/2014/main" xmlns="" id="{EB892464-4532-B644-833B-5A1F1992DE58}"/>
                </a:ext>
              </a:extLst>
            </p:cNvPr>
            <p:cNvSpPr txBox="1"/>
            <p:nvPr/>
          </p:nvSpPr>
          <p:spPr>
            <a:xfrm rot="16200000">
              <a:off x="-141148" y="7305489"/>
              <a:ext cx="1323997" cy="260071"/>
            </a:xfrm>
            <a:prstGeom prst="rect">
              <a:avLst/>
            </a:prstGeom>
            <a:noFill/>
          </p:spPr>
          <p:txBody>
            <a:bodyPr wrap="square" rtlCol="0">
              <a:spAutoFit/>
            </a:bodyPr>
            <a:lstStyle/>
            <a:p>
              <a:pPr algn="ctr">
                <a:lnSpc>
                  <a:spcPts val="1400"/>
                </a:lnSpc>
              </a:pPr>
              <a:r>
                <a:rPr lang="en-US" sz="9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Activity</a:t>
              </a:r>
            </a:p>
          </p:txBody>
        </p:sp>
      </p:grpSp>
      <p:sp>
        <p:nvSpPr>
          <p:cNvPr id="33" name="TextBox 32">
            <a:extLst>
              <a:ext uri="{FF2B5EF4-FFF2-40B4-BE49-F238E27FC236}">
                <a16:creationId xmlns:a16="http://schemas.microsoft.com/office/drawing/2014/main" xmlns="" id="{30FA2B4A-DE20-D641-B100-5E03317E130E}"/>
              </a:ext>
            </a:extLst>
          </p:cNvPr>
          <p:cNvSpPr txBox="1"/>
          <p:nvPr/>
        </p:nvSpPr>
        <p:spPr>
          <a:xfrm>
            <a:off x="4037952" y="7181998"/>
            <a:ext cx="1942592" cy="619144"/>
          </a:xfrm>
          <a:prstGeom prst="rect">
            <a:avLst/>
          </a:prstGeom>
          <a:noFill/>
        </p:spPr>
        <p:txBody>
          <a:bodyPr wrap="square" rtlCol="0">
            <a:spAutoFit/>
          </a:bodyPr>
          <a:lstStyle/>
          <a:p>
            <a:pPr>
              <a:lnSpc>
                <a:spcPts val="1400"/>
              </a:lnSpc>
            </a:pPr>
            <a:r>
              <a:rPr lang="en-US" sz="10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Pricing correctly </a:t>
            </a: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helps strike a deal when there is more competition for your home.</a:t>
            </a:r>
          </a:p>
        </p:txBody>
      </p:sp>
      <p:sp>
        <p:nvSpPr>
          <p:cNvPr id="12" name="TextBox 11">
            <a:extLst>
              <a:ext uri="{FF2B5EF4-FFF2-40B4-BE49-F238E27FC236}">
                <a16:creationId xmlns:a16="http://schemas.microsoft.com/office/drawing/2014/main" xmlns="" id="{024BB0A0-9B42-7142-BB42-333FF5FB8498}"/>
              </a:ext>
            </a:extLst>
          </p:cNvPr>
          <p:cNvSpPr txBox="1"/>
          <p:nvPr/>
        </p:nvSpPr>
        <p:spPr>
          <a:xfrm>
            <a:off x="353313" y="892193"/>
            <a:ext cx="3414016" cy="1169551"/>
          </a:xfrm>
          <a:prstGeom prst="rect">
            <a:avLst/>
          </a:prstGeom>
          <a:noFill/>
        </p:spPr>
        <p:txBody>
          <a:bodyPr wrap="square" rtlCol="0">
            <a:spAutoFit/>
          </a:bodyPr>
          <a:lstStyle/>
          <a:p>
            <a:pPr>
              <a:lnSpc>
                <a:spcPts val="4200"/>
              </a:lnSpc>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STRATEGIC</a:t>
            </a:r>
          </a:p>
          <a:p>
            <a:pPr>
              <a:lnSpc>
                <a:spcPts val="4200"/>
              </a:lnSpc>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PRICING</a:t>
            </a:r>
          </a:p>
        </p:txBody>
      </p:sp>
      <p:sp>
        <p:nvSpPr>
          <p:cNvPr id="16" name="TextBox 15">
            <a:extLst>
              <a:ext uri="{FF2B5EF4-FFF2-40B4-BE49-F238E27FC236}">
                <a16:creationId xmlns:a16="http://schemas.microsoft.com/office/drawing/2014/main" xmlns="" id="{B987B1F2-1F76-B842-BFFB-3B0E1F72C6AD}"/>
              </a:ext>
            </a:extLst>
          </p:cNvPr>
          <p:cNvSpPr txBox="1"/>
          <p:nvPr/>
        </p:nvSpPr>
        <p:spPr>
          <a:xfrm>
            <a:off x="519301" y="8438647"/>
            <a:ext cx="5917059" cy="208390"/>
          </a:xfrm>
          <a:prstGeom prst="rect">
            <a:avLst/>
          </a:prstGeom>
          <a:noFill/>
        </p:spPr>
        <p:txBody>
          <a:bodyPr wrap="square" rtlCol="0">
            <a:spAutoFit/>
          </a:bodyPr>
          <a:lstStyle/>
          <a:p>
            <a:pPr algn="ctr">
              <a:lnSpc>
                <a:spcPts val="1000"/>
              </a:lnSpc>
            </a:pPr>
            <a:r>
              <a:rPr lang="en-US" sz="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data shown is provided by the National Association of REALTORS</a:t>
            </a:r>
            <a:r>
              <a:rPr lang="en-US" sz="600" baseline="30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857516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2B2ABFE-80EE-E64B-A56A-FF2083076580}"/>
              </a:ext>
            </a:extLst>
          </p:cNvPr>
          <p:cNvSpPr txBox="1"/>
          <p:nvPr/>
        </p:nvSpPr>
        <p:spPr>
          <a:xfrm>
            <a:off x="350176" y="1703235"/>
            <a:ext cx="4194392" cy="619144"/>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When discussing price, we will need to decide what is most important to you- timeframe or profit? The amount of time your home is on the market can affect market value.</a:t>
            </a:r>
          </a:p>
        </p:txBody>
      </p:sp>
      <p:sp>
        <p:nvSpPr>
          <p:cNvPr id="45" name="TextBox 44">
            <a:extLst>
              <a:ext uri="{FF2B5EF4-FFF2-40B4-BE49-F238E27FC236}">
                <a16:creationId xmlns:a16="http://schemas.microsoft.com/office/drawing/2014/main" xmlns="" id="{7F42EAF6-7BE6-3B4C-BCDE-3CF783088E9C}"/>
              </a:ext>
            </a:extLst>
          </p:cNvPr>
          <p:cNvSpPr txBox="1"/>
          <p:nvPr/>
        </p:nvSpPr>
        <p:spPr>
          <a:xfrm>
            <a:off x="328002" y="896325"/>
            <a:ext cx="3311310" cy="477054"/>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Prime Pricing</a:t>
            </a:r>
          </a:p>
        </p:txBody>
      </p:sp>
      <p:cxnSp>
        <p:nvCxnSpPr>
          <p:cNvPr id="46" name="Straight Connector 45">
            <a:extLst>
              <a:ext uri="{FF2B5EF4-FFF2-40B4-BE49-F238E27FC236}">
                <a16:creationId xmlns:a16="http://schemas.microsoft.com/office/drawing/2014/main" xmlns="" id="{166823D6-D8DB-FC4C-BDAC-009BC8F3328E}"/>
              </a:ext>
            </a:extLst>
          </p:cNvPr>
          <p:cNvCxnSpPr>
            <a:cxnSpLocks/>
          </p:cNvCxnSpPr>
          <p:nvPr/>
        </p:nvCxnSpPr>
        <p:spPr>
          <a:xfrm>
            <a:off x="420345" y="1515374"/>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6AACFB15-D68B-944C-AE23-BAEFB52542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grpSp>
        <p:nvGrpSpPr>
          <p:cNvPr id="11" name="Group 10">
            <a:extLst>
              <a:ext uri="{FF2B5EF4-FFF2-40B4-BE49-F238E27FC236}">
                <a16:creationId xmlns:a16="http://schemas.microsoft.com/office/drawing/2014/main" xmlns="" id="{39E12332-5484-3E46-9CCA-816626037DAF}"/>
              </a:ext>
            </a:extLst>
          </p:cNvPr>
          <p:cNvGrpSpPr/>
          <p:nvPr/>
        </p:nvGrpSpPr>
        <p:grpSpPr>
          <a:xfrm>
            <a:off x="459797" y="3736053"/>
            <a:ext cx="5938127" cy="2548674"/>
            <a:chOff x="459797" y="2580061"/>
            <a:chExt cx="5938127" cy="2548674"/>
          </a:xfrm>
        </p:grpSpPr>
        <p:pic>
          <p:nvPicPr>
            <p:cNvPr id="6" name="Picture 5">
              <a:extLst>
                <a:ext uri="{FF2B5EF4-FFF2-40B4-BE49-F238E27FC236}">
                  <a16:creationId xmlns:a16="http://schemas.microsoft.com/office/drawing/2014/main" xmlns="" id="{566F5C3A-8DAA-454B-B812-6A79495DFFF3}"/>
                </a:ext>
              </a:extLst>
            </p:cNvPr>
            <p:cNvPicPr>
              <a:picLocks noChangeAspect="1"/>
            </p:cNvPicPr>
            <p:nvPr/>
          </p:nvPicPr>
          <p:blipFill>
            <a:blip r:embed="rId4"/>
            <a:stretch>
              <a:fillRect/>
            </a:stretch>
          </p:blipFill>
          <p:spPr>
            <a:xfrm>
              <a:off x="459797" y="2652235"/>
              <a:ext cx="2743200" cy="2476500"/>
            </a:xfrm>
            <a:prstGeom prst="rect">
              <a:avLst/>
            </a:prstGeom>
          </p:spPr>
        </p:pic>
        <p:cxnSp>
          <p:nvCxnSpPr>
            <p:cNvPr id="31" name="Straight Connector 30">
              <a:extLst>
                <a:ext uri="{FF2B5EF4-FFF2-40B4-BE49-F238E27FC236}">
                  <a16:creationId xmlns:a16="http://schemas.microsoft.com/office/drawing/2014/main" xmlns="" id="{5E120A74-3BF3-1E49-B88D-C6CAA9346202}"/>
                </a:ext>
              </a:extLst>
            </p:cNvPr>
            <p:cNvCxnSpPr>
              <a:cxnSpLocks/>
            </p:cNvCxnSpPr>
            <p:nvPr/>
          </p:nvCxnSpPr>
          <p:spPr>
            <a:xfrm>
              <a:off x="472982" y="4321005"/>
              <a:ext cx="59249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C5846B01-F7E0-C649-A4A6-33D3AE0A62A4}"/>
                </a:ext>
              </a:extLst>
            </p:cNvPr>
            <p:cNvCxnSpPr>
              <a:cxnSpLocks/>
            </p:cNvCxnSpPr>
            <p:nvPr/>
          </p:nvCxnSpPr>
          <p:spPr>
            <a:xfrm>
              <a:off x="472982" y="3467565"/>
              <a:ext cx="59249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xmlns="" id="{65BAA05D-71AB-1441-963D-C7BBAE9CAF2B}"/>
                </a:ext>
              </a:extLst>
            </p:cNvPr>
            <p:cNvGrpSpPr/>
            <p:nvPr/>
          </p:nvGrpSpPr>
          <p:grpSpPr>
            <a:xfrm>
              <a:off x="3639312" y="2580061"/>
              <a:ext cx="2557444" cy="2472327"/>
              <a:chOff x="3639312" y="2580061"/>
              <a:chExt cx="2557444" cy="2472327"/>
            </a:xfrm>
          </p:grpSpPr>
          <p:sp>
            <p:nvSpPr>
              <p:cNvPr id="33" name="TextBox 32">
                <a:extLst>
                  <a:ext uri="{FF2B5EF4-FFF2-40B4-BE49-F238E27FC236}">
                    <a16:creationId xmlns:a16="http://schemas.microsoft.com/office/drawing/2014/main" xmlns="" id="{283FD3C5-D311-6141-94ED-C42E1A52C9DF}"/>
                  </a:ext>
                </a:extLst>
              </p:cNvPr>
              <p:cNvSpPr txBox="1"/>
              <p:nvPr/>
            </p:nvSpPr>
            <p:spPr>
              <a:xfrm>
                <a:off x="3639312" y="2797650"/>
                <a:ext cx="2557444" cy="542008"/>
              </a:xfrm>
              <a:prstGeom prst="rect">
                <a:avLst/>
              </a:prstGeom>
              <a:noFill/>
            </p:spPr>
            <p:txBody>
              <a:bodyPr wrap="square" rtlCol="0">
                <a:spAutoFit/>
              </a:bodyPr>
              <a:lstStyle/>
              <a:p>
                <a:pPr>
                  <a:lnSpc>
                    <a:spcPts val="1200"/>
                  </a:lnSpc>
                </a:pPr>
                <a:r>
                  <a:rPr lang="en-US" sz="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Maximize your possible profits but you’ll dramatically reduce the number of interested buyers and increase the time it takes to sell.</a:t>
                </a:r>
              </a:p>
            </p:txBody>
          </p:sp>
          <p:sp>
            <p:nvSpPr>
              <p:cNvPr id="34" name="TextBox 33">
                <a:extLst>
                  <a:ext uri="{FF2B5EF4-FFF2-40B4-BE49-F238E27FC236}">
                    <a16:creationId xmlns:a16="http://schemas.microsoft.com/office/drawing/2014/main" xmlns="" id="{80EBF5E1-3770-9F48-BC3D-6A2C268CD5F7}"/>
                  </a:ext>
                </a:extLst>
              </p:cNvPr>
              <p:cNvSpPr txBox="1"/>
              <p:nvPr/>
            </p:nvSpPr>
            <p:spPr>
              <a:xfrm>
                <a:off x="3639312" y="3807212"/>
                <a:ext cx="2557444" cy="388120"/>
              </a:xfrm>
              <a:prstGeom prst="rect">
                <a:avLst/>
              </a:prstGeom>
              <a:noFill/>
            </p:spPr>
            <p:txBody>
              <a:bodyPr wrap="square" rtlCol="0">
                <a:spAutoFit/>
              </a:bodyPr>
              <a:lstStyle/>
              <a:p>
                <a:pPr>
                  <a:lnSpc>
                    <a:spcPts val="1200"/>
                  </a:lnSpc>
                </a:pPr>
                <a:r>
                  <a:rPr lang="en-US" sz="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Increases your chances of a faster sale without sacrificing your profits.</a:t>
                </a:r>
              </a:p>
            </p:txBody>
          </p:sp>
          <p:sp>
            <p:nvSpPr>
              <p:cNvPr id="36" name="TextBox 35">
                <a:extLst>
                  <a:ext uri="{FF2B5EF4-FFF2-40B4-BE49-F238E27FC236}">
                    <a16:creationId xmlns:a16="http://schemas.microsoft.com/office/drawing/2014/main" xmlns="" id="{CA8E15EF-0DB1-774D-96B9-D99D0590F372}"/>
                  </a:ext>
                </a:extLst>
              </p:cNvPr>
              <p:cNvSpPr txBox="1"/>
              <p:nvPr/>
            </p:nvSpPr>
            <p:spPr>
              <a:xfrm>
                <a:off x="3639312" y="2580061"/>
                <a:ext cx="1590384" cy="260071"/>
              </a:xfrm>
              <a:prstGeom prst="rect">
                <a:avLst/>
              </a:prstGeom>
              <a:noFill/>
            </p:spPr>
            <p:txBody>
              <a:bodyPr wrap="square" rtlCol="0">
                <a:spAutoFit/>
              </a:bodyPr>
              <a:lstStyle/>
              <a:p>
                <a:pPr>
                  <a:lnSpc>
                    <a:spcPts val="1400"/>
                  </a:lnSpc>
                </a:pPr>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Above Market Value</a:t>
                </a:r>
              </a:p>
            </p:txBody>
          </p:sp>
          <p:sp>
            <p:nvSpPr>
              <p:cNvPr id="37" name="TextBox 36">
                <a:extLst>
                  <a:ext uri="{FF2B5EF4-FFF2-40B4-BE49-F238E27FC236}">
                    <a16:creationId xmlns:a16="http://schemas.microsoft.com/office/drawing/2014/main" xmlns="" id="{73826C90-E325-094B-9FD4-2228FE8D9FF2}"/>
                  </a:ext>
                </a:extLst>
              </p:cNvPr>
              <p:cNvSpPr txBox="1"/>
              <p:nvPr/>
            </p:nvSpPr>
            <p:spPr>
              <a:xfrm>
                <a:off x="3639312" y="3589623"/>
                <a:ext cx="1590384" cy="260071"/>
              </a:xfrm>
              <a:prstGeom prst="rect">
                <a:avLst/>
              </a:prstGeom>
              <a:noFill/>
            </p:spPr>
            <p:txBody>
              <a:bodyPr wrap="square" rtlCol="0">
                <a:spAutoFit/>
              </a:bodyPr>
              <a:lstStyle/>
              <a:p>
                <a:pPr>
                  <a:lnSpc>
                    <a:spcPts val="1400"/>
                  </a:lnSpc>
                </a:pPr>
                <a:r>
                  <a:rPr lang="en-US" sz="10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Fair Market Value</a:t>
                </a:r>
              </a:p>
            </p:txBody>
          </p:sp>
          <p:sp>
            <p:nvSpPr>
              <p:cNvPr id="38" name="TextBox 37">
                <a:extLst>
                  <a:ext uri="{FF2B5EF4-FFF2-40B4-BE49-F238E27FC236}">
                    <a16:creationId xmlns:a16="http://schemas.microsoft.com/office/drawing/2014/main" xmlns="" id="{269B36C2-439F-D045-8815-99FB1E45F8D3}"/>
                  </a:ext>
                </a:extLst>
              </p:cNvPr>
              <p:cNvSpPr txBox="1"/>
              <p:nvPr/>
            </p:nvSpPr>
            <p:spPr>
              <a:xfrm>
                <a:off x="3639312" y="4664268"/>
                <a:ext cx="2557444" cy="388120"/>
              </a:xfrm>
              <a:prstGeom prst="rect">
                <a:avLst/>
              </a:prstGeom>
              <a:noFill/>
            </p:spPr>
            <p:txBody>
              <a:bodyPr wrap="square" rtlCol="0">
                <a:spAutoFit/>
              </a:bodyPr>
              <a:lstStyle/>
              <a:p>
                <a:pPr>
                  <a:lnSpc>
                    <a:spcPts val="1200"/>
                  </a:lnSpc>
                </a:pPr>
                <a:r>
                  <a:rPr lang="en-US" sz="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You’ll get a lot more interest, but you’ll be cutting your potential on the profits from your property.</a:t>
                </a:r>
              </a:p>
            </p:txBody>
          </p:sp>
          <p:sp>
            <p:nvSpPr>
              <p:cNvPr id="39" name="TextBox 38">
                <a:extLst>
                  <a:ext uri="{FF2B5EF4-FFF2-40B4-BE49-F238E27FC236}">
                    <a16:creationId xmlns:a16="http://schemas.microsoft.com/office/drawing/2014/main" xmlns="" id="{F84ADDB7-DD54-CD4D-BFFE-A7AEF1F91797}"/>
                  </a:ext>
                </a:extLst>
              </p:cNvPr>
              <p:cNvSpPr txBox="1"/>
              <p:nvPr/>
            </p:nvSpPr>
            <p:spPr>
              <a:xfrm>
                <a:off x="3639312" y="4446679"/>
                <a:ext cx="1590384" cy="260071"/>
              </a:xfrm>
              <a:prstGeom prst="rect">
                <a:avLst/>
              </a:prstGeom>
              <a:noFill/>
            </p:spPr>
            <p:txBody>
              <a:bodyPr wrap="square" rtlCol="0">
                <a:spAutoFit/>
              </a:bodyPr>
              <a:lstStyle/>
              <a:p>
                <a:pPr>
                  <a:lnSpc>
                    <a:spcPts val="1400"/>
                  </a:lnSpc>
                </a:pPr>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Below Market Value</a:t>
                </a:r>
              </a:p>
            </p:txBody>
          </p:sp>
        </p:grpSp>
      </p:grpSp>
      <p:sp>
        <p:nvSpPr>
          <p:cNvPr id="49" name="TextBox 48">
            <a:extLst>
              <a:ext uri="{FF2B5EF4-FFF2-40B4-BE49-F238E27FC236}">
                <a16:creationId xmlns:a16="http://schemas.microsoft.com/office/drawing/2014/main" xmlns="" id="{0761C76B-6477-0E4D-95E7-5F555CC47AFB}"/>
              </a:ext>
            </a:extLst>
          </p:cNvPr>
          <p:cNvSpPr txBox="1"/>
          <p:nvPr/>
        </p:nvSpPr>
        <p:spPr>
          <a:xfrm>
            <a:off x="519301" y="8438647"/>
            <a:ext cx="5917059" cy="208390"/>
          </a:xfrm>
          <a:prstGeom prst="rect">
            <a:avLst/>
          </a:prstGeom>
          <a:noFill/>
        </p:spPr>
        <p:txBody>
          <a:bodyPr wrap="square" rtlCol="0">
            <a:spAutoFit/>
          </a:bodyPr>
          <a:lstStyle/>
          <a:p>
            <a:pPr algn="ctr">
              <a:lnSpc>
                <a:spcPts val="1000"/>
              </a:lnSpc>
            </a:pPr>
            <a:r>
              <a:rPr lang="en-US" sz="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data shown is provided by the National Association of REALTORS</a:t>
            </a:r>
            <a:r>
              <a:rPr lang="en-US" sz="600" baseline="30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54543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033A834-69BF-4D45-899B-D15386D4F015}"/>
              </a:ext>
            </a:extLst>
          </p:cNvPr>
          <p:cNvPicPr>
            <a:picLocks noChangeAspect="1"/>
          </p:cNvPicPr>
          <p:nvPr/>
        </p:nvPicPr>
        <p:blipFill>
          <a:blip r:embed="rId3"/>
          <a:stretch>
            <a:fillRect/>
          </a:stretch>
        </p:blipFill>
        <p:spPr>
          <a:xfrm>
            <a:off x="2222604" y="3641918"/>
            <a:ext cx="4114800" cy="4114800"/>
          </a:xfrm>
          <a:prstGeom prst="rect">
            <a:avLst/>
          </a:prstGeom>
        </p:spPr>
      </p:pic>
      <p:sp>
        <p:nvSpPr>
          <p:cNvPr id="45" name="TextBox 44">
            <a:extLst>
              <a:ext uri="{FF2B5EF4-FFF2-40B4-BE49-F238E27FC236}">
                <a16:creationId xmlns:a16="http://schemas.microsoft.com/office/drawing/2014/main" xmlns="" id="{7F42EAF6-7BE6-3B4C-BCDE-3CF783088E9C}"/>
              </a:ext>
            </a:extLst>
          </p:cNvPr>
          <p:cNvSpPr txBox="1"/>
          <p:nvPr/>
        </p:nvSpPr>
        <p:spPr>
          <a:xfrm>
            <a:off x="328002" y="896325"/>
            <a:ext cx="3311310" cy="861774"/>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Pricing vs Potential Buyers</a:t>
            </a:r>
          </a:p>
        </p:txBody>
      </p:sp>
      <p:pic>
        <p:nvPicPr>
          <p:cNvPr id="14" name="Picture 13">
            <a:extLst>
              <a:ext uri="{FF2B5EF4-FFF2-40B4-BE49-F238E27FC236}">
                <a16:creationId xmlns:a16="http://schemas.microsoft.com/office/drawing/2014/main" xmlns="" id="{6AACFB15-D68B-944C-AE23-BAEFB5254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grpSp>
        <p:nvGrpSpPr>
          <p:cNvPr id="35" name="Group 34">
            <a:extLst>
              <a:ext uri="{FF2B5EF4-FFF2-40B4-BE49-F238E27FC236}">
                <a16:creationId xmlns:a16="http://schemas.microsoft.com/office/drawing/2014/main" xmlns="" id="{FE3FA812-5DCE-D64C-9F2C-E16F8BE3DFAD}"/>
              </a:ext>
            </a:extLst>
          </p:cNvPr>
          <p:cNvGrpSpPr/>
          <p:nvPr/>
        </p:nvGrpSpPr>
        <p:grpSpPr>
          <a:xfrm>
            <a:off x="3798217" y="3863067"/>
            <a:ext cx="963574" cy="3835042"/>
            <a:chOff x="3826053" y="3598028"/>
            <a:chExt cx="963574" cy="3835042"/>
          </a:xfrm>
        </p:grpSpPr>
        <p:sp>
          <p:nvSpPr>
            <p:cNvPr id="57" name="TextBox 56">
              <a:extLst>
                <a:ext uri="{FF2B5EF4-FFF2-40B4-BE49-F238E27FC236}">
                  <a16:creationId xmlns:a16="http://schemas.microsoft.com/office/drawing/2014/main" xmlns="" id="{B5FCADD5-BD50-7C4B-829E-29A30BBCF5E4}"/>
                </a:ext>
              </a:extLst>
            </p:cNvPr>
            <p:cNvSpPr txBox="1"/>
            <p:nvPr/>
          </p:nvSpPr>
          <p:spPr>
            <a:xfrm>
              <a:off x="3826053" y="3598028"/>
              <a:ext cx="963574" cy="338554"/>
            </a:xfrm>
            <a:prstGeom prst="rect">
              <a:avLst/>
            </a:prstGeom>
            <a:noFill/>
          </p:spPr>
          <p:txBody>
            <a:bodyPr wrap="squar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90%</a:t>
              </a:r>
            </a:p>
          </p:txBody>
        </p:sp>
        <p:sp>
          <p:nvSpPr>
            <p:cNvPr id="66" name="TextBox 65">
              <a:extLst>
                <a:ext uri="{FF2B5EF4-FFF2-40B4-BE49-F238E27FC236}">
                  <a16:creationId xmlns:a16="http://schemas.microsoft.com/office/drawing/2014/main" xmlns="" id="{6D8FAF43-AB54-EE4A-BE97-20198EE6AC33}"/>
                </a:ext>
              </a:extLst>
            </p:cNvPr>
            <p:cNvSpPr txBox="1"/>
            <p:nvPr/>
          </p:nvSpPr>
          <p:spPr>
            <a:xfrm>
              <a:off x="3826053" y="4227948"/>
              <a:ext cx="963574" cy="338554"/>
            </a:xfrm>
            <a:prstGeom prst="rect">
              <a:avLst/>
            </a:prstGeom>
            <a:noFill/>
          </p:spPr>
          <p:txBody>
            <a:bodyPr wrap="squar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68" name="TextBox 67">
              <a:extLst>
                <a:ext uri="{FF2B5EF4-FFF2-40B4-BE49-F238E27FC236}">
                  <a16:creationId xmlns:a16="http://schemas.microsoft.com/office/drawing/2014/main" xmlns="" id="{5C533B09-ECF6-4B46-8501-6AA0AA466A31}"/>
                </a:ext>
              </a:extLst>
            </p:cNvPr>
            <p:cNvSpPr txBox="1"/>
            <p:nvPr/>
          </p:nvSpPr>
          <p:spPr>
            <a:xfrm>
              <a:off x="3826053" y="5292767"/>
              <a:ext cx="963574" cy="338554"/>
            </a:xfrm>
            <a:prstGeom prst="rect">
              <a:avLst/>
            </a:prstGeom>
            <a:noFill/>
          </p:spPr>
          <p:txBody>
            <a:bodyPr wrap="squar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60%</a:t>
              </a:r>
            </a:p>
          </p:txBody>
        </p:sp>
        <p:sp>
          <p:nvSpPr>
            <p:cNvPr id="70" name="TextBox 69">
              <a:extLst>
                <a:ext uri="{FF2B5EF4-FFF2-40B4-BE49-F238E27FC236}">
                  <a16:creationId xmlns:a16="http://schemas.microsoft.com/office/drawing/2014/main" xmlns="" id="{1B3031BC-AEAC-C848-BCDF-4E3583F5644C}"/>
                </a:ext>
              </a:extLst>
            </p:cNvPr>
            <p:cNvSpPr txBox="1"/>
            <p:nvPr/>
          </p:nvSpPr>
          <p:spPr>
            <a:xfrm>
              <a:off x="3826053" y="6513948"/>
              <a:ext cx="963574" cy="338554"/>
            </a:xfrm>
            <a:prstGeom prst="rect">
              <a:avLst/>
            </a:prstGeom>
            <a:noFill/>
          </p:spPr>
          <p:txBody>
            <a:bodyPr wrap="squar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30%</a:t>
              </a:r>
            </a:p>
          </p:txBody>
        </p:sp>
        <p:sp>
          <p:nvSpPr>
            <p:cNvPr id="71" name="TextBox 70">
              <a:extLst>
                <a:ext uri="{FF2B5EF4-FFF2-40B4-BE49-F238E27FC236}">
                  <a16:creationId xmlns:a16="http://schemas.microsoft.com/office/drawing/2014/main" xmlns="" id="{6BD44C8F-FEDE-2645-8922-CA5356B6E525}"/>
                </a:ext>
              </a:extLst>
            </p:cNvPr>
            <p:cNvSpPr txBox="1"/>
            <p:nvPr/>
          </p:nvSpPr>
          <p:spPr>
            <a:xfrm>
              <a:off x="3826053" y="7125293"/>
              <a:ext cx="963574" cy="307777"/>
            </a:xfrm>
            <a:prstGeom prst="rect">
              <a:avLst/>
            </a:prstGeom>
            <a:noFill/>
          </p:spPr>
          <p:txBody>
            <a:bodyPr wrap="square" rtlCol="0">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a:t>
              </a:r>
            </a:p>
          </p:txBody>
        </p:sp>
      </p:grpSp>
      <p:cxnSp>
        <p:nvCxnSpPr>
          <p:cNvPr id="49" name="Straight Connector 48">
            <a:extLst>
              <a:ext uri="{FF2B5EF4-FFF2-40B4-BE49-F238E27FC236}">
                <a16:creationId xmlns:a16="http://schemas.microsoft.com/office/drawing/2014/main" xmlns="" id="{20867748-D98C-074D-B07A-36C384DA9F5D}"/>
              </a:ext>
            </a:extLst>
          </p:cNvPr>
          <p:cNvCxnSpPr>
            <a:cxnSpLocks/>
          </p:cNvCxnSpPr>
          <p:nvPr/>
        </p:nvCxnSpPr>
        <p:spPr>
          <a:xfrm>
            <a:off x="1644210" y="5705301"/>
            <a:ext cx="145723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5B028746-1F81-DD4F-99D5-E489C0159F48}"/>
              </a:ext>
            </a:extLst>
          </p:cNvPr>
          <p:cNvSpPr txBox="1"/>
          <p:nvPr/>
        </p:nvSpPr>
        <p:spPr>
          <a:xfrm>
            <a:off x="842703" y="3863067"/>
            <a:ext cx="963574" cy="338554"/>
          </a:xfrm>
          <a:prstGeom prst="rect">
            <a:avLst/>
          </a:prstGeom>
          <a:noFill/>
        </p:spPr>
        <p:txBody>
          <a:bodyPr wrap="square" rtlCol="0">
            <a:spAutoFit/>
          </a:bodyPr>
          <a:lstStyle/>
          <a:p>
            <a:pPr algn="ctr"/>
            <a:r>
              <a:rPr lang="en-US" sz="16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-15%</a:t>
            </a:r>
          </a:p>
        </p:txBody>
      </p:sp>
      <p:sp>
        <p:nvSpPr>
          <p:cNvPr id="65" name="TextBox 64">
            <a:extLst>
              <a:ext uri="{FF2B5EF4-FFF2-40B4-BE49-F238E27FC236}">
                <a16:creationId xmlns:a16="http://schemas.microsoft.com/office/drawing/2014/main" xmlns="" id="{5B8E22E0-0216-EB47-BB9B-CD408EDB541D}"/>
              </a:ext>
            </a:extLst>
          </p:cNvPr>
          <p:cNvSpPr txBox="1"/>
          <p:nvPr/>
        </p:nvSpPr>
        <p:spPr>
          <a:xfrm>
            <a:off x="842703" y="4492987"/>
            <a:ext cx="963574" cy="338554"/>
          </a:xfrm>
          <a:prstGeom prst="rect">
            <a:avLst/>
          </a:prstGeom>
          <a:noFill/>
        </p:spPr>
        <p:txBody>
          <a:bodyPr wrap="square" rtlCol="0">
            <a:spAutoFit/>
          </a:bodyPr>
          <a:lstStyle/>
          <a:p>
            <a:pPr algn="ctr"/>
            <a:r>
              <a:rPr lang="en-US" sz="16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67" name="TextBox 66">
            <a:extLst>
              <a:ext uri="{FF2B5EF4-FFF2-40B4-BE49-F238E27FC236}">
                <a16:creationId xmlns:a16="http://schemas.microsoft.com/office/drawing/2014/main" xmlns="" id="{CB995DB5-A9CC-374D-AB38-478260FBDF88}"/>
              </a:ext>
            </a:extLst>
          </p:cNvPr>
          <p:cNvSpPr txBox="1"/>
          <p:nvPr/>
        </p:nvSpPr>
        <p:spPr>
          <a:xfrm>
            <a:off x="770262" y="5437708"/>
            <a:ext cx="1108456" cy="523220"/>
          </a:xfrm>
          <a:prstGeom prst="rect">
            <a:avLst/>
          </a:prstGeom>
          <a:noFill/>
        </p:spPr>
        <p:txBody>
          <a:bodyPr wrap="square" rtlCol="0">
            <a:spAutoFit/>
          </a:bodyPr>
          <a:lstStyle/>
          <a:p>
            <a:pPr algn="ctr"/>
            <a:r>
              <a:rPr lang="en-U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Market</a:t>
            </a:r>
            <a:br>
              <a:rPr lang="en-U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Value</a:t>
            </a:r>
          </a:p>
        </p:txBody>
      </p:sp>
      <p:sp>
        <p:nvSpPr>
          <p:cNvPr id="69" name="TextBox 68">
            <a:extLst>
              <a:ext uri="{FF2B5EF4-FFF2-40B4-BE49-F238E27FC236}">
                <a16:creationId xmlns:a16="http://schemas.microsoft.com/office/drawing/2014/main" xmlns="" id="{C9F8F882-E3A5-7D44-A00B-47E6B7C38FCA}"/>
              </a:ext>
            </a:extLst>
          </p:cNvPr>
          <p:cNvSpPr txBox="1"/>
          <p:nvPr/>
        </p:nvSpPr>
        <p:spPr>
          <a:xfrm>
            <a:off x="842703" y="6778987"/>
            <a:ext cx="963574" cy="338554"/>
          </a:xfrm>
          <a:prstGeom prst="rect">
            <a:avLst/>
          </a:prstGeom>
          <a:noFill/>
        </p:spPr>
        <p:txBody>
          <a:bodyPr wrap="square" rtlCol="0">
            <a:spAutoFit/>
          </a:bodyPr>
          <a:lstStyle/>
          <a:p>
            <a:pPr algn="ctr"/>
            <a:r>
              <a:rPr lang="en-US" sz="16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72" name="TextBox 71">
            <a:extLst>
              <a:ext uri="{FF2B5EF4-FFF2-40B4-BE49-F238E27FC236}">
                <a16:creationId xmlns:a16="http://schemas.microsoft.com/office/drawing/2014/main" xmlns="" id="{74EE21F4-2792-0E48-AB23-77352543EF1C}"/>
              </a:ext>
            </a:extLst>
          </p:cNvPr>
          <p:cNvSpPr txBox="1"/>
          <p:nvPr/>
        </p:nvSpPr>
        <p:spPr>
          <a:xfrm>
            <a:off x="842703" y="7374943"/>
            <a:ext cx="963574" cy="338554"/>
          </a:xfrm>
          <a:prstGeom prst="rect">
            <a:avLst/>
          </a:prstGeom>
          <a:noFill/>
        </p:spPr>
        <p:txBody>
          <a:bodyPr wrap="square" rtlCol="0">
            <a:spAutoFit/>
          </a:bodyPr>
          <a:lstStyle/>
          <a:p>
            <a:pPr algn="ctr"/>
            <a:r>
              <a:rPr lang="en-US" sz="16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+15%</a:t>
            </a:r>
          </a:p>
        </p:txBody>
      </p:sp>
      <p:cxnSp>
        <p:nvCxnSpPr>
          <p:cNvPr id="77" name="Straight Connector 76">
            <a:extLst>
              <a:ext uri="{FF2B5EF4-FFF2-40B4-BE49-F238E27FC236}">
                <a16:creationId xmlns:a16="http://schemas.microsoft.com/office/drawing/2014/main" xmlns="" id="{847B6D45-4588-FB44-97D5-EC48635BFB69}"/>
              </a:ext>
            </a:extLst>
          </p:cNvPr>
          <p:cNvCxnSpPr>
            <a:cxnSpLocks/>
          </p:cNvCxnSpPr>
          <p:nvPr/>
        </p:nvCxnSpPr>
        <p:spPr>
          <a:xfrm>
            <a:off x="1655227" y="6948999"/>
            <a:ext cx="196726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E6DC9FE5-BC15-DF40-BF2C-520A09CD8525}"/>
              </a:ext>
            </a:extLst>
          </p:cNvPr>
          <p:cNvCxnSpPr>
            <a:cxnSpLocks/>
          </p:cNvCxnSpPr>
          <p:nvPr/>
        </p:nvCxnSpPr>
        <p:spPr>
          <a:xfrm>
            <a:off x="1701736" y="4660722"/>
            <a:ext cx="1531788" cy="225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43F47EB4-5A91-CD44-9360-BB153FC3EB2A}"/>
              </a:ext>
            </a:extLst>
          </p:cNvPr>
          <p:cNvCxnSpPr>
            <a:cxnSpLocks/>
          </p:cNvCxnSpPr>
          <p:nvPr/>
        </p:nvCxnSpPr>
        <p:spPr>
          <a:xfrm>
            <a:off x="1644210" y="4022919"/>
            <a:ext cx="145723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5745AC42-AB97-9840-8878-675333946377}"/>
              </a:ext>
            </a:extLst>
          </p:cNvPr>
          <p:cNvCxnSpPr>
            <a:cxnSpLocks/>
          </p:cNvCxnSpPr>
          <p:nvPr/>
        </p:nvCxnSpPr>
        <p:spPr>
          <a:xfrm>
            <a:off x="1655227" y="7528119"/>
            <a:ext cx="241227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xmlns="" id="{6E4798EF-6089-1A45-B85C-8C78F020C8B7}"/>
              </a:ext>
            </a:extLst>
          </p:cNvPr>
          <p:cNvSpPr txBox="1"/>
          <p:nvPr/>
        </p:nvSpPr>
        <p:spPr>
          <a:xfrm>
            <a:off x="350176" y="3045008"/>
            <a:ext cx="1948628" cy="491160"/>
          </a:xfrm>
          <a:prstGeom prst="rect">
            <a:avLst/>
          </a:prstGeom>
          <a:noFill/>
        </p:spPr>
        <p:txBody>
          <a:bodyPr wrap="square" rtlCol="0">
            <a:spAutoFit/>
          </a:bodyPr>
          <a:lstStyle/>
          <a:p>
            <a:pPr algn="ctr">
              <a:lnSpc>
                <a:spcPts val="16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Asking Price Compared </a:t>
            </a:r>
            <a:b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to Market Value</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 name="TextBox 88">
            <a:extLst>
              <a:ext uri="{FF2B5EF4-FFF2-40B4-BE49-F238E27FC236}">
                <a16:creationId xmlns:a16="http://schemas.microsoft.com/office/drawing/2014/main" xmlns="" id="{4D41D634-D0CF-D143-837E-47540F04A4A6}"/>
              </a:ext>
            </a:extLst>
          </p:cNvPr>
          <p:cNvSpPr txBox="1"/>
          <p:nvPr/>
        </p:nvSpPr>
        <p:spPr>
          <a:xfrm>
            <a:off x="2222604" y="3045008"/>
            <a:ext cx="4114800" cy="491160"/>
          </a:xfrm>
          <a:prstGeom prst="rect">
            <a:avLst/>
          </a:prstGeom>
          <a:noFill/>
        </p:spPr>
        <p:txBody>
          <a:bodyPr wrap="square" rtlCol="0">
            <a:spAutoFit/>
          </a:bodyPr>
          <a:lstStyle/>
          <a:p>
            <a:pPr algn="ctr">
              <a:lnSpc>
                <a:spcPts val="1600"/>
              </a:lnSpc>
            </a:pPr>
            <a:r>
              <a:rPr lang="en-US" sz="12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Percentage of Potential Buyers </a:t>
            </a:r>
            <a:br>
              <a:rPr lang="en-US" sz="1200" b="1" dirty="0">
                <a:solidFill>
                  <a:srgbClr val="002C59"/>
                </a:solidFill>
                <a:latin typeface="Open Sans" panose="020B0606030504020204" pitchFamily="34" charset="0"/>
                <a:ea typeface="Open Sans" panose="020B0606030504020204" pitchFamily="34" charset="0"/>
                <a:cs typeface="Open Sans" panose="020B0606030504020204" pitchFamily="34" charset="0"/>
              </a:rPr>
            </a:br>
            <a:r>
              <a:rPr lang="en-US" sz="12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Who Will Look for Property</a:t>
            </a:r>
            <a:endParaRPr lang="en-US" sz="1200" dirty="0">
              <a:solidFill>
                <a:srgbClr val="002C5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6" name="TextBox 135">
            <a:extLst>
              <a:ext uri="{FF2B5EF4-FFF2-40B4-BE49-F238E27FC236}">
                <a16:creationId xmlns:a16="http://schemas.microsoft.com/office/drawing/2014/main" xmlns="" id="{138AD1E0-7C31-2D48-A4C9-739110280163}"/>
              </a:ext>
            </a:extLst>
          </p:cNvPr>
          <p:cNvSpPr txBox="1"/>
          <p:nvPr/>
        </p:nvSpPr>
        <p:spPr>
          <a:xfrm>
            <a:off x="350176" y="2038341"/>
            <a:ext cx="3866224" cy="798680"/>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Properly pricing your home will give you the best possibility of bringing more buyers to look and compete for your home. The better the asking price fits with the local market value, the higher the percentage of potential buyers.</a:t>
            </a:r>
          </a:p>
        </p:txBody>
      </p:sp>
      <p:cxnSp>
        <p:nvCxnSpPr>
          <p:cNvPr id="137" name="Straight Connector 136">
            <a:extLst>
              <a:ext uri="{FF2B5EF4-FFF2-40B4-BE49-F238E27FC236}">
                <a16:creationId xmlns:a16="http://schemas.microsoft.com/office/drawing/2014/main" xmlns="" id="{357E4550-7C0F-FE48-8283-045BBB21C4D6}"/>
              </a:ext>
            </a:extLst>
          </p:cNvPr>
          <p:cNvCxnSpPr>
            <a:cxnSpLocks/>
          </p:cNvCxnSpPr>
          <p:nvPr/>
        </p:nvCxnSpPr>
        <p:spPr>
          <a:xfrm>
            <a:off x="420345" y="1850480"/>
            <a:ext cx="253119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F6E15443-662B-794A-B4B2-14691DBA77FA}"/>
              </a:ext>
            </a:extLst>
          </p:cNvPr>
          <p:cNvSpPr txBox="1"/>
          <p:nvPr/>
        </p:nvSpPr>
        <p:spPr>
          <a:xfrm>
            <a:off x="519301" y="8438647"/>
            <a:ext cx="5917059" cy="208390"/>
          </a:xfrm>
          <a:prstGeom prst="rect">
            <a:avLst/>
          </a:prstGeom>
          <a:noFill/>
        </p:spPr>
        <p:txBody>
          <a:bodyPr wrap="square" rtlCol="0">
            <a:spAutoFit/>
          </a:bodyPr>
          <a:lstStyle/>
          <a:p>
            <a:pPr algn="ctr">
              <a:lnSpc>
                <a:spcPts val="1000"/>
              </a:lnSpc>
            </a:pPr>
            <a:r>
              <a:rPr lang="en-US" sz="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data shown is provided by the National Association of REALTORS</a:t>
            </a:r>
            <a:r>
              <a:rPr lang="en-US" sz="600" baseline="30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4070405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computer sitting on top of a table&#10;&#10;Description automatically generated">
            <a:extLst>
              <a:ext uri="{FF2B5EF4-FFF2-40B4-BE49-F238E27FC236}">
                <a16:creationId xmlns:a16="http://schemas.microsoft.com/office/drawing/2014/main" xmlns="" id="{625F328C-E7DB-F94E-9643-D9856D7A93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642"/>
            <a:ext cx="6858000" cy="4163410"/>
          </a:xfrm>
          <a:prstGeom prst="rect">
            <a:avLst/>
          </a:prstGeom>
        </p:spPr>
      </p:pic>
      <p:sp>
        <p:nvSpPr>
          <p:cNvPr id="5" name="TextBox 4">
            <a:extLst>
              <a:ext uri="{FF2B5EF4-FFF2-40B4-BE49-F238E27FC236}">
                <a16:creationId xmlns:a16="http://schemas.microsoft.com/office/drawing/2014/main" xmlns="" id="{22B2ABFE-80EE-E64B-A56A-FF2083076580}"/>
              </a:ext>
            </a:extLst>
          </p:cNvPr>
          <p:cNvSpPr txBox="1"/>
          <p:nvPr/>
        </p:nvSpPr>
        <p:spPr>
          <a:xfrm>
            <a:off x="350176" y="4572000"/>
            <a:ext cx="3805135" cy="2055434"/>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Now that we’ve gone over prepping, pricing and presenting your home, let’s discuss how we are going to market your property to the best buyers. As your agent, it’s my job to market through highly targeted messaging and various channels. Working with Realty Executives, we have access to a wide network of online marketing domains that increase home buyer views through search engines and social media. </a:t>
            </a:r>
          </a:p>
          <a:p>
            <a:pPr>
              <a:lnSpc>
                <a:spcPts val="1400"/>
              </a:lnSpc>
            </a:pPr>
            <a:endPar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Your listing will be featured on my Executive and Brokerage website. Our websites are designed to be easy-to-navigate and respond on any device on any platform.</a:t>
            </a:r>
          </a:p>
        </p:txBody>
      </p:sp>
      <p:sp>
        <p:nvSpPr>
          <p:cNvPr id="7" name="TextBox 6">
            <a:extLst>
              <a:ext uri="{FF2B5EF4-FFF2-40B4-BE49-F238E27FC236}">
                <a16:creationId xmlns:a16="http://schemas.microsoft.com/office/drawing/2014/main" xmlns="" id="{C6E33E24-04D8-2F4D-8BB3-C1AF0312AA0C}"/>
              </a:ext>
            </a:extLst>
          </p:cNvPr>
          <p:cNvSpPr txBox="1"/>
          <p:nvPr/>
        </p:nvSpPr>
        <p:spPr>
          <a:xfrm>
            <a:off x="350174" y="6873028"/>
            <a:ext cx="3984081" cy="300788"/>
          </a:xfrm>
          <a:prstGeom prst="rect">
            <a:avLst/>
          </a:prstGeom>
          <a:noFill/>
        </p:spPr>
        <p:txBody>
          <a:bodyPr wrap="square" rtlCol="0">
            <a:spAutoFit/>
          </a:bodyPr>
          <a:lstStyle/>
          <a:p>
            <a:pPr>
              <a:lnSpc>
                <a:spcPts val="1800"/>
              </a:lnSpc>
            </a:pPr>
            <a:r>
              <a:rPr lang="en-US" sz="1200" u="sng" dirty="0" smtClean="0">
                <a:solidFill>
                  <a:srgbClr val="B70B2E"/>
                </a:solidFill>
                <a:latin typeface="Open Sans" panose="020B0606030504020204" pitchFamily="34" charset="0"/>
                <a:ea typeface="Open Sans" panose="020B0606030504020204" pitchFamily="34" charset="0"/>
                <a:cs typeface="Open Sans" panose="020B0606030504020204" pitchFamily="34" charset="0"/>
              </a:rPr>
              <a:t>RealtyExecutives.com</a:t>
            </a:r>
            <a:endParaRPr lang="en-US" sz="1200" u="sng"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xmlns="" id="{84EE8024-D6A5-E344-A74B-788F891734A9}"/>
              </a:ext>
            </a:extLst>
          </p:cNvPr>
          <p:cNvSpPr/>
          <p:nvPr/>
        </p:nvSpPr>
        <p:spPr>
          <a:xfrm>
            <a:off x="260744" y="995423"/>
            <a:ext cx="3501028" cy="2048719"/>
          </a:xfrm>
          <a:prstGeom prst="rect">
            <a:avLst/>
          </a:prstGeom>
          <a:solidFill>
            <a:srgbClr val="B70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D2A2D7D-7F90-D041-A117-1E7E2CC460F9}"/>
              </a:ext>
            </a:extLst>
          </p:cNvPr>
          <p:cNvSpPr txBox="1"/>
          <p:nvPr/>
        </p:nvSpPr>
        <p:spPr>
          <a:xfrm>
            <a:off x="457516" y="1089272"/>
            <a:ext cx="3014890" cy="1169551"/>
          </a:xfrm>
          <a:prstGeom prst="rect">
            <a:avLst/>
          </a:prstGeom>
          <a:noFill/>
        </p:spPr>
        <p:txBody>
          <a:bodyPr wrap="square" rtlCol="0">
            <a:spAutoFit/>
          </a:bodyPr>
          <a:lstStyle/>
          <a:p>
            <a:pPr>
              <a:lnSpc>
                <a:spcPts val="4200"/>
              </a:lnSpc>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MARKETING YOUR </a:t>
            </a:r>
            <a:r>
              <a:rPr lang="en-US" sz="20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PROPERTY INTERNATIONALLY</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screenshot of a computer screen&#10;&#10;Description automatically generated">
            <a:extLst>
              <a:ext uri="{FF2B5EF4-FFF2-40B4-BE49-F238E27FC236}">
                <a16:creationId xmlns:a16="http://schemas.microsoft.com/office/drawing/2014/main" xmlns="" id="{730FB570-A774-AB4E-A5C4-3B83FB7AA0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9915" y="6223168"/>
            <a:ext cx="2352222" cy="2234836"/>
          </a:xfrm>
          <a:prstGeom prst="rect">
            <a:avLst/>
          </a:prstGeom>
        </p:spPr>
      </p:pic>
    </p:spTree>
    <p:extLst>
      <p:ext uri="{BB962C8B-B14F-4D97-AF65-F5344CB8AC3E}">
        <p14:creationId xmlns:p14="http://schemas.microsoft.com/office/powerpoint/2010/main" val="152607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erson sitting in front of a building&#10;&#10;Description automatically generated">
            <a:extLst>
              <a:ext uri="{FF2B5EF4-FFF2-40B4-BE49-F238E27FC236}">
                <a16:creationId xmlns:a16="http://schemas.microsoft.com/office/drawing/2014/main" xmlns="" id="{5A3A4299-119B-5847-AD47-AEDAE3110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4828032" cy="4120296"/>
          </a:xfrm>
          <a:prstGeom prst="rect">
            <a:avLst/>
          </a:prstGeom>
        </p:spPr>
      </p:pic>
      <p:sp>
        <p:nvSpPr>
          <p:cNvPr id="9" name="TextBox 8">
            <a:extLst>
              <a:ext uri="{FF2B5EF4-FFF2-40B4-BE49-F238E27FC236}">
                <a16:creationId xmlns:a16="http://schemas.microsoft.com/office/drawing/2014/main" xmlns="" id="{4A0CDF87-1993-ED49-BFEB-D477E8D50E3D}"/>
              </a:ext>
            </a:extLst>
          </p:cNvPr>
          <p:cNvSpPr txBox="1"/>
          <p:nvPr/>
        </p:nvSpPr>
        <p:spPr>
          <a:xfrm>
            <a:off x="381000" y="1477089"/>
            <a:ext cx="2117544" cy="246221"/>
          </a:xfrm>
          <a:prstGeom prst="rect">
            <a:avLst/>
          </a:prstGeom>
          <a:noFill/>
        </p:spPr>
        <p:txBody>
          <a:bodyPr wrap="square" rtlCol="0">
            <a:spAutoFit/>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BROKERAGE NAME</a:t>
            </a:r>
          </a:p>
        </p:txBody>
      </p:sp>
      <p:sp>
        <p:nvSpPr>
          <p:cNvPr id="11" name="TextBox 10">
            <a:extLst>
              <a:ext uri="{FF2B5EF4-FFF2-40B4-BE49-F238E27FC236}">
                <a16:creationId xmlns:a16="http://schemas.microsoft.com/office/drawing/2014/main" xmlns="" id="{50C729E4-79D1-B74F-8CFA-991F310168E9}"/>
              </a:ext>
            </a:extLst>
          </p:cNvPr>
          <p:cNvSpPr txBox="1"/>
          <p:nvPr/>
        </p:nvSpPr>
        <p:spPr>
          <a:xfrm>
            <a:off x="350175" y="4572000"/>
            <a:ext cx="2887877" cy="2953116"/>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Founded in 1965, Realty Executives is one of the largest and most established real estate franchise systems, with over 8,000 agents and 500 offices across the globe. Headquartered in Phoenix, Arizona, we are a privately held company that attracts and retains the most productive, efficient and successful real estate professionals in the industry through unparalleled brand, technology, training and concierge services. We pride ourselves on being the local experts in each area served. Our agents are there for every step in the home selling process, connecting with you, understanding your needs and knowing your community better than any other professional in your area.</a:t>
            </a:r>
          </a:p>
        </p:txBody>
      </p:sp>
      <p:sp>
        <p:nvSpPr>
          <p:cNvPr id="15" name="TextBox 14">
            <a:extLst>
              <a:ext uri="{FF2B5EF4-FFF2-40B4-BE49-F238E27FC236}">
                <a16:creationId xmlns:a16="http://schemas.microsoft.com/office/drawing/2014/main" xmlns="" id="{324862C5-F1C4-344F-BC2F-5BB8439AB6E8}"/>
              </a:ext>
            </a:extLst>
          </p:cNvPr>
          <p:cNvSpPr txBox="1"/>
          <p:nvPr/>
        </p:nvSpPr>
        <p:spPr>
          <a:xfrm>
            <a:off x="3545945" y="4572000"/>
            <a:ext cx="2887877" cy="2594043"/>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network is steeped in experience and commitment to serving home buyers and sellers across the world. Backed by one of the largest privately held investment firms in the country, Outlier, Realty Executives continues to recruit top talent that outperforms other brands. With a global network of like-minded individuals and deep resources, Realty Executives offers a dynamic set of proprietary tools and integrated technology, providing our customers with friendly and professional service every step of the way. By providing the best to our Executives- we provide the best to you.</a:t>
            </a:r>
          </a:p>
        </p:txBody>
      </p:sp>
      <p:sp>
        <p:nvSpPr>
          <p:cNvPr id="38" name="Rectangle 37">
            <a:extLst>
              <a:ext uri="{FF2B5EF4-FFF2-40B4-BE49-F238E27FC236}">
                <a16:creationId xmlns:a16="http://schemas.microsoft.com/office/drawing/2014/main" xmlns="" id="{4263148D-05FA-2044-8120-6D4F0FEFF286}"/>
              </a:ext>
            </a:extLst>
          </p:cNvPr>
          <p:cNvSpPr/>
          <p:nvPr/>
        </p:nvSpPr>
        <p:spPr>
          <a:xfrm>
            <a:off x="350175" y="846473"/>
            <a:ext cx="1378041" cy="560110"/>
          </a:xfrm>
          <a:prstGeom prst="rect">
            <a:avLst/>
          </a:prstGeom>
          <a:solidFill>
            <a:srgbClr val="B70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129B31E2-F9EA-E349-902D-69D01A778623}"/>
              </a:ext>
            </a:extLst>
          </p:cNvPr>
          <p:cNvSpPr/>
          <p:nvPr/>
        </p:nvSpPr>
        <p:spPr>
          <a:xfrm>
            <a:off x="350175" y="1380300"/>
            <a:ext cx="2822793" cy="603065"/>
          </a:xfrm>
          <a:prstGeom prst="rect">
            <a:avLst/>
          </a:prstGeom>
          <a:solidFill>
            <a:srgbClr val="B70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A car parked in front of a building&#10;&#10;Description automatically generated">
            <a:extLst>
              <a:ext uri="{FF2B5EF4-FFF2-40B4-BE49-F238E27FC236}">
                <a16:creationId xmlns:a16="http://schemas.microsoft.com/office/drawing/2014/main" xmlns="" id="{A06524C9-399C-3E41-AF7A-6736A0B61D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28032" y="12776"/>
            <a:ext cx="2029968" cy="1958185"/>
          </a:xfrm>
          <a:prstGeom prst="rect">
            <a:avLst/>
          </a:prstGeom>
        </p:spPr>
      </p:pic>
      <p:pic>
        <p:nvPicPr>
          <p:cNvPr id="64" name="Picture 63" descr="A person standing in front of a group of people posing for the camera&#10;&#10;Description automatically generated">
            <a:extLst>
              <a:ext uri="{FF2B5EF4-FFF2-40B4-BE49-F238E27FC236}">
                <a16:creationId xmlns:a16="http://schemas.microsoft.com/office/drawing/2014/main" xmlns="" id="{F2235BC1-B0A1-EF40-875F-76E9E19289E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28032" y="1970960"/>
            <a:ext cx="2029968" cy="2149335"/>
          </a:xfrm>
          <a:prstGeom prst="rect">
            <a:avLst/>
          </a:prstGeom>
        </p:spPr>
      </p:pic>
      <p:sp>
        <p:nvSpPr>
          <p:cNvPr id="12" name="TextBox 11">
            <a:extLst>
              <a:ext uri="{FF2B5EF4-FFF2-40B4-BE49-F238E27FC236}">
                <a16:creationId xmlns:a16="http://schemas.microsoft.com/office/drawing/2014/main" xmlns="" id="{5E700ED3-6E22-0546-99E1-B3F3A57F3C7F}"/>
              </a:ext>
            </a:extLst>
          </p:cNvPr>
          <p:cNvSpPr txBox="1"/>
          <p:nvPr/>
        </p:nvSpPr>
        <p:spPr>
          <a:xfrm>
            <a:off x="393384" y="795524"/>
            <a:ext cx="2884739" cy="1169551"/>
          </a:xfrm>
          <a:prstGeom prst="rect">
            <a:avLst/>
          </a:prstGeom>
          <a:noFill/>
        </p:spPr>
        <p:txBody>
          <a:bodyPr wrap="square" rtlCol="0">
            <a:spAutoFit/>
          </a:bodyPr>
          <a:lstStyle/>
          <a:p>
            <a:pPr>
              <a:lnSpc>
                <a:spcPts val="42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OUR </a:t>
            </a:r>
          </a:p>
          <a:p>
            <a:pPr>
              <a:lnSpc>
                <a:spcPts val="42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COMPANY</a:t>
            </a:r>
          </a:p>
        </p:txBody>
      </p:sp>
    </p:spTree>
    <p:extLst>
      <p:ext uri="{BB962C8B-B14F-4D97-AF65-F5344CB8AC3E}">
        <p14:creationId xmlns:p14="http://schemas.microsoft.com/office/powerpoint/2010/main" val="192645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xmlns="" id="{7F42EAF6-7BE6-3B4C-BCDE-3CF783088E9C}"/>
              </a:ext>
            </a:extLst>
          </p:cNvPr>
          <p:cNvSpPr txBox="1"/>
          <p:nvPr/>
        </p:nvSpPr>
        <p:spPr>
          <a:xfrm>
            <a:off x="328002" y="896325"/>
            <a:ext cx="3311310" cy="861774"/>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The Whole Package</a:t>
            </a:r>
          </a:p>
        </p:txBody>
      </p:sp>
      <p:pic>
        <p:nvPicPr>
          <p:cNvPr id="14" name="Picture 13">
            <a:extLst>
              <a:ext uri="{FF2B5EF4-FFF2-40B4-BE49-F238E27FC236}">
                <a16:creationId xmlns:a16="http://schemas.microsoft.com/office/drawing/2014/main" xmlns="" id="{6AACFB15-D68B-944C-AE23-BAEFB52542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sp>
        <p:nvSpPr>
          <p:cNvPr id="136" name="TextBox 135">
            <a:extLst>
              <a:ext uri="{FF2B5EF4-FFF2-40B4-BE49-F238E27FC236}">
                <a16:creationId xmlns:a16="http://schemas.microsoft.com/office/drawing/2014/main" xmlns="" id="{138AD1E0-7C31-2D48-A4C9-739110280163}"/>
              </a:ext>
            </a:extLst>
          </p:cNvPr>
          <p:cNvSpPr txBox="1"/>
          <p:nvPr/>
        </p:nvSpPr>
        <p:spPr>
          <a:xfrm>
            <a:off x="350176" y="2038341"/>
            <a:ext cx="4010170" cy="798680"/>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Realty Executives websites are just the beginning of where your property will be displayed. With our large network of industry sites and social platforms, we can ensure maximum global and network exposure.</a:t>
            </a:r>
          </a:p>
        </p:txBody>
      </p:sp>
      <p:cxnSp>
        <p:nvCxnSpPr>
          <p:cNvPr id="137" name="Straight Connector 136">
            <a:extLst>
              <a:ext uri="{FF2B5EF4-FFF2-40B4-BE49-F238E27FC236}">
                <a16:creationId xmlns:a16="http://schemas.microsoft.com/office/drawing/2014/main" xmlns="" id="{357E4550-7C0F-FE48-8283-045BBB21C4D6}"/>
              </a:ext>
            </a:extLst>
          </p:cNvPr>
          <p:cNvCxnSpPr>
            <a:cxnSpLocks/>
          </p:cNvCxnSpPr>
          <p:nvPr/>
        </p:nvCxnSpPr>
        <p:spPr>
          <a:xfrm>
            <a:off x="420345" y="1850480"/>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xmlns="" id="{9A9A094E-44BC-324F-9639-26092DB6C2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2104" y="5057614"/>
            <a:ext cx="5152516" cy="24987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80D396F8-CA77-7D49-B908-5E29F3F3812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3116" y="3731523"/>
            <a:ext cx="5650491"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662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xmlns="" id="{7F42EAF6-7BE6-3B4C-BCDE-3CF783088E9C}"/>
              </a:ext>
            </a:extLst>
          </p:cNvPr>
          <p:cNvSpPr txBox="1"/>
          <p:nvPr/>
        </p:nvSpPr>
        <p:spPr>
          <a:xfrm>
            <a:off x="328002" y="896325"/>
            <a:ext cx="3311310" cy="861774"/>
          </a:xfrm>
          <a:prstGeom prst="rect">
            <a:avLst/>
          </a:prstGeom>
          <a:noFill/>
        </p:spPr>
        <p:txBody>
          <a:bodyPr wrap="square" rtlCol="0">
            <a:spAutoFit/>
          </a:bodyPr>
          <a:lstStyle/>
          <a:p>
            <a:pPr>
              <a:lnSpc>
                <a:spcPts val="3000"/>
              </a:lnSpc>
            </a:pPr>
            <a:r>
              <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The Whole Package:</a:t>
            </a: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 Social</a:t>
            </a:r>
          </a:p>
        </p:txBody>
      </p:sp>
      <p:pic>
        <p:nvPicPr>
          <p:cNvPr id="14" name="Picture 13">
            <a:extLst>
              <a:ext uri="{FF2B5EF4-FFF2-40B4-BE49-F238E27FC236}">
                <a16:creationId xmlns:a16="http://schemas.microsoft.com/office/drawing/2014/main" xmlns="" id="{6AACFB15-D68B-944C-AE23-BAEFB52542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sp>
        <p:nvSpPr>
          <p:cNvPr id="136" name="TextBox 135">
            <a:extLst>
              <a:ext uri="{FF2B5EF4-FFF2-40B4-BE49-F238E27FC236}">
                <a16:creationId xmlns:a16="http://schemas.microsoft.com/office/drawing/2014/main" xmlns="" id="{138AD1E0-7C31-2D48-A4C9-739110280163}"/>
              </a:ext>
            </a:extLst>
          </p:cNvPr>
          <p:cNvSpPr txBox="1"/>
          <p:nvPr/>
        </p:nvSpPr>
        <p:spPr>
          <a:xfrm>
            <a:off x="350176" y="2038341"/>
            <a:ext cx="4010170" cy="1516825"/>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Social media is becoming one of the best platforms to use to advertise your home. We will use photos, videos, virtual tours and floor-plans on several social media channels. Facebook and other social media platforms are invaluable mediums that encourage interaction with prospective buyers. By using eye-catching visuals, targeted demographics, property-related hashtags and keywords, your listing will be only seen by those seriously considering buying a home in your area.</a:t>
            </a:r>
          </a:p>
        </p:txBody>
      </p:sp>
      <p:cxnSp>
        <p:nvCxnSpPr>
          <p:cNvPr id="137" name="Straight Connector 136">
            <a:extLst>
              <a:ext uri="{FF2B5EF4-FFF2-40B4-BE49-F238E27FC236}">
                <a16:creationId xmlns:a16="http://schemas.microsoft.com/office/drawing/2014/main" xmlns="" id="{357E4550-7C0F-FE48-8283-045BBB21C4D6}"/>
              </a:ext>
            </a:extLst>
          </p:cNvPr>
          <p:cNvCxnSpPr>
            <a:cxnSpLocks/>
          </p:cNvCxnSpPr>
          <p:nvPr/>
        </p:nvCxnSpPr>
        <p:spPr>
          <a:xfrm>
            <a:off x="420345" y="1850480"/>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xmlns="" id="{10D6CB82-9995-D74F-A88B-079A7647C4AE}"/>
              </a:ext>
            </a:extLst>
          </p:cNvPr>
          <p:cNvGrpSpPr/>
          <p:nvPr/>
        </p:nvGrpSpPr>
        <p:grpSpPr>
          <a:xfrm>
            <a:off x="811289" y="4204792"/>
            <a:ext cx="5108555" cy="3981924"/>
            <a:chOff x="555861" y="4014073"/>
            <a:chExt cx="5619411" cy="4380116"/>
          </a:xfrm>
        </p:grpSpPr>
        <p:pic>
          <p:nvPicPr>
            <p:cNvPr id="13" name="Picture 12" descr="A pool next to a building&#10;&#10;Description automatically generated">
              <a:extLst>
                <a:ext uri="{FF2B5EF4-FFF2-40B4-BE49-F238E27FC236}">
                  <a16:creationId xmlns:a16="http://schemas.microsoft.com/office/drawing/2014/main" xmlns="" id="{1E9A4E11-E88B-A744-8E7C-B91BC1B991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64222" y="4573212"/>
              <a:ext cx="3122741" cy="3124701"/>
            </a:xfrm>
            <a:prstGeom prst="ellipse">
              <a:avLst/>
            </a:prstGeom>
          </p:spPr>
        </p:pic>
        <p:pic>
          <p:nvPicPr>
            <p:cNvPr id="3" name="Picture 2">
              <a:extLst>
                <a:ext uri="{FF2B5EF4-FFF2-40B4-BE49-F238E27FC236}">
                  <a16:creationId xmlns:a16="http://schemas.microsoft.com/office/drawing/2014/main" xmlns="" id="{B9F95FA0-1959-7741-93D1-5DD368B48D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8990" y="8081495"/>
              <a:ext cx="1401598" cy="312694"/>
            </a:xfrm>
            <a:prstGeom prst="rect">
              <a:avLst/>
            </a:prstGeom>
          </p:spPr>
        </p:pic>
        <p:pic>
          <p:nvPicPr>
            <p:cNvPr id="4" name="Picture 3">
              <a:extLst>
                <a:ext uri="{FF2B5EF4-FFF2-40B4-BE49-F238E27FC236}">
                  <a16:creationId xmlns:a16="http://schemas.microsoft.com/office/drawing/2014/main" xmlns="" id="{A7BC8C57-B14A-AE40-89CB-A3BB89D710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3557" y="4014073"/>
              <a:ext cx="632965" cy="632965"/>
            </a:xfrm>
            <a:prstGeom prst="rect">
              <a:avLst/>
            </a:prstGeom>
          </p:spPr>
        </p:pic>
        <p:pic>
          <p:nvPicPr>
            <p:cNvPr id="5" name="Picture 4">
              <a:extLst>
                <a:ext uri="{FF2B5EF4-FFF2-40B4-BE49-F238E27FC236}">
                  <a16:creationId xmlns:a16="http://schemas.microsoft.com/office/drawing/2014/main" xmlns="" id="{24D7C0C4-27B3-9444-ACF4-A99DD9B1480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03647" y="6314959"/>
              <a:ext cx="671625" cy="67162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xmlns="" id="{1852F7FE-05F1-704A-899B-97B2EBA8176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68243" y="4333526"/>
              <a:ext cx="904546" cy="904546"/>
            </a:xfrm>
            <a:prstGeom prst="rect">
              <a:avLst/>
            </a:prstGeom>
          </p:spPr>
        </p:pic>
        <p:pic>
          <p:nvPicPr>
            <p:cNvPr id="8" name="Picture 7">
              <a:extLst>
                <a:ext uri="{FF2B5EF4-FFF2-40B4-BE49-F238E27FC236}">
                  <a16:creationId xmlns:a16="http://schemas.microsoft.com/office/drawing/2014/main" xmlns="" id="{710B8304-9262-384F-9C11-686E85C34D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5861" y="5691722"/>
              <a:ext cx="690973" cy="561070"/>
            </a:xfrm>
            <a:prstGeom prst="rect">
              <a:avLst/>
            </a:prstGeom>
          </p:spPr>
        </p:pic>
        <p:pic>
          <p:nvPicPr>
            <p:cNvPr id="21" name="Picture 20" descr="A living room filled with furniture and a large window&#10;&#10;Description automatically generated">
              <a:extLst>
                <a:ext uri="{FF2B5EF4-FFF2-40B4-BE49-F238E27FC236}">
                  <a16:creationId xmlns:a16="http://schemas.microsoft.com/office/drawing/2014/main" xmlns="" id="{7DF90213-FD73-2F40-8652-9011F781E5F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484936" y="4078836"/>
              <a:ext cx="931185" cy="930331"/>
            </a:xfrm>
            <a:prstGeom prst="ellipse">
              <a:avLst/>
            </a:prstGeom>
            <a:ln w="38100">
              <a:solidFill>
                <a:schemeClr val="bg1"/>
              </a:solidFill>
            </a:ln>
            <a:effectLst/>
          </p:spPr>
        </p:pic>
        <p:pic>
          <p:nvPicPr>
            <p:cNvPr id="26" name="Picture 25" descr="A large white tub sitting next to a sink&#10;&#10;Description automatically generated">
              <a:extLst>
                <a:ext uri="{FF2B5EF4-FFF2-40B4-BE49-F238E27FC236}">
                  <a16:creationId xmlns:a16="http://schemas.microsoft.com/office/drawing/2014/main" xmlns="" id="{23B071FF-1935-BC45-A916-45ECF47CDEA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543243" y="6534114"/>
              <a:ext cx="800124" cy="815054"/>
            </a:xfrm>
            <a:prstGeom prst="ellipse">
              <a:avLst/>
            </a:prstGeom>
            <a:ln w="38100">
              <a:solidFill>
                <a:schemeClr val="bg1"/>
              </a:solidFill>
            </a:ln>
            <a:effectLst/>
          </p:spPr>
        </p:pic>
        <p:pic>
          <p:nvPicPr>
            <p:cNvPr id="24" name="Picture 23" descr="A large kitchen with an island in the middle of a room&#10;&#10;Description automatically generated">
              <a:extLst>
                <a:ext uri="{FF2B5EF4-FFF2-40B4-BE49-F238E27FC236}">
                  <a16:creationId xmlns:a16="http://schemas.microsoft.com/office/drawing/2014/main" xmlns="" id="{B73283AC-C086-944E-AABE-E78135A30087}"/>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3909889" y="6978178"/>
              <a:ext cx="1203951" cy="1203951"/>
            </a:xfrm>
            <a:prstGeom prst="ellipse">
              <a:avLst/>
            </a:prstGeom>
            <a:ln w="38100">
              <a:solidFill>
                <a:schemeClr val="bg1"/>
              </a:solidFill>
            </a:ln>
          </p:spPr>
        </p:pic>
      </p:grpSp>
    </p:spTree>
    <p:extLst>
      <p:ext uri="{BB962C8B-B14F-4D97-AF65-F5344CB8AC3E}">
        <p14:creationId xmlns:p14="http://schemas.microsoft.com/office/powerpoint/2010/main" val="3866789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xmlns="" id="{7F42EAF6-7BE6-3B4C-BCDE-3CF783088E9C}"/>
              </a:ext>
            </a:extLst>
          </p:cNvPr>
          <p:cNvSpPr txBox="1"/>
          <p:nvPr/>
        </p:nvSpPr>
        <p:spPr>
          <a:xfrm>
            <a:off x="328002" y="896325"/>
            <a:ext cx="3311310" cy="861774"/>
          </a:xfrm>
          <a:prstGeom prst="rect">
            <a:avLst/>
          </a:prstGeom>
          <a:noFill/>
        </p:spPr>
        <p:txBody>
          <a:bodyPr wrap="square" rtlCol="0">
            <a:spAutoFit/>
          </a:bodyPr>
          <a:lstStyle/>
          <a:p>
            <a:pPr>
              <a:lnSpc>
                <a:spcPts val="3000"/>
              </a:lnSpc>
            </a:pPr>
            <a:r>
              <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The Whole Package:</a:t>
            </a: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 Print</a:t>
            </a:r>
          </a:p>
        </p:txBody>
      </p:sp>
      <p:pic>
        <p:nvPicPr>
          <p:cNvPr id="14" name="Picture 13">
            <a:extLst>
              <a:ext uri="{FF2B5EF4-FFF2-40B4-BE49-F238E27FC236}">
                <a16:creationId xmlns:a16="http://schemas.microsoft.com/office/drawing/2014/main" xmlns="" id="{6AACFB15-D68B-944C-AE23-BAEFB52542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sp>
        <p:nvSpPr>
          <p:cNvPr id="136" name="TextBox 135">
            <a:extLst>
              <a:ext uri="{FF2B5EF4-FFF2-40B4-BE49-F238E27FC236}">
                <a16:creationId xmlns:a16="http://schemas.microsoft.com/office/drawing/2014/main" xmlns="" id="{138AD1E0-7C31-2D48-A4C9-739110280163}"/>
              </a:ext>
            </a:extLst>
          </p:cNvPr>
          <p:cNvSpPr txBox="1"/>
          <p:nvPr/>
        </p:nvSpPr>
        <p:spPr>
          <a:xfrm>
            <a:off x="350176" y="2038341"/>
            <a:ext cx="4010170" cy="1337289"/>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Although the digital age is upon us, it is still important to recognize the impact well-designed and clearly written print advertising can have. We use several types of print materials to market locally and create awareness of your listing. These materials will address important details of your home including size, price and floor-plans, along with unique features your home has to offer.</a:t>
            </a:r>
          </a:p>
        </p:txBody>
      </p:sp>
      <p:cxnSp>
        <p:nvCxnSpPr>
          <p:cNvPr id="137" name="Straight Connector 136">
            <a:extLst>
              <a:ext uri="{FF2B5EF4-FFF2-40B4-BE49-F238E27FC236}">
                <a16:creationId xmlns:a16="http://schemas.microsoft.com/office/drawing/2014/main" xmlns="" id="{357E4550-7C0F-FE48-8283-045BBB21C4D6}"/>
              </a:ext>
            </a:extLst>
          </p:cNvPr>
          <p:cNvCxnSpPr>
            <a:cxnSpLocks/>
          </p:cNvCxnSpPr>
          <p:nvPr/>
        </p:nvCxnSpPr>
        <p:spPr>
          <a:xfrm>
            <a:off x="420345" y="1850480"/>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pic>
        <p:nvPicPr>
          <p:cNvPr id="2051" name="Picture 3">
            <a:extLst>
              <a:ext uri="{FF2B5EF4-FFF2-40B4-BE49-F238E27FC236}">
                <a16:creationId xmlns:a16="http://schemas.microsoft.com/office/drawing/2014/main" xmlns="" id="{37F36B14-36A7-1F48-B373-A6457D89887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7645" y="5294525"/>
            <a:ext cx="2058269" cy="2675445"/>
          </a:xfrm>
          <a:prstGeom prst="rect">
            <a:avLst/>
          </a:prstGeom>
          <a:noFill/>
          <a:ln w="3175">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B3511C4A-A3A3-E14C-84A8-1059CBF3405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75426" y="3676994"/>
            <a:ext cx="1782708" cy="12713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A sign on a brick building&#10;&#10;Description automatically generated">
            <a:extLst>
              <a:ext uri="{FF2B5EF4-FFF2-40B4-BE49-F238E27FC236}">
                <a16:creationId xmlns:a16="http://schemas.microsoft.com/office/drawing/2014/main" xmlns="" id="{C91B51A3-FE59-9E48-B01B-C36A2F70D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13099" y="4677988"/>
            <a:ext cx="2069011" cy="2675445"/>
          </a:xfrm>
          <a:prstGeom prst="rect">
            <a:avLst/>
          </a:prstGeom>
          <a:effectLst>
            <a:outerShdw blurRad="50800" dist="38100" dir="2700000" algn="tl" rotWithShape="0">
              <a:prstClr val="black">
                <a:alpha val="40000"/>
              </a:prstClr>
            </a:outerShdw>
          </a:effectLst>
        </p:spPr>
      </p:pic>
      <p:pic>
        <p:nvPicPr>
          <p:cNvPr id="2050" name="Picture 2">
            <a:extLst>
              <a:ext uri="{FF2B5EF4-FFF2-40B4-BE49-F238E27FC236}">
                <a16:creationId xmlns:a16="http://schemas.microsoft.com/office/drawing/2014/main" xmlns="" id="{36E4F2FE-A18B-8C4A-A724-6E66208A47B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0176" y="3769376"/>
            <a:ext cx="2070284" cy="26754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descr="A screenshot of a social media post&#10;&#10;Description automatically generated">
            <a:extLst>
              <a:ext uri="{FF2B5EF4-FFF2-40B4-BE49-F238E27FC236}">
                <a16:creationId xmlns:a16="http://schemas.microsoft.com/office/drawing/2014/main" xmlns="" id="{AD2F5E09-CF1A-6143-AAAB-D0EDD7860AA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13147" y="6724443"/>
            <a:ext cx="1756358" cy="1407742"/>
          </a:xfrm>
          <a:prstGeom prst="rect">
            <a:avLst/>
          </a:prstGeom>
          <a:ln w="3175">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5704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F01FCDF-AA2F-C340-9A7B-66FD09C0286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83642" y="3343836"/>
            <a:ext cx="7645908" cy="4777091"/>
          </a:xfrm>
          <a:prstGeom prst="rect">
            <a:avLst/>
          </a:prstGeom>
        </p:spPr>
      </p:pic>
      <p:sp>
        <p:nvSpPr>
          <p:cNvPr id="45" name="TextBox 44">
            <a:extLst>
              <a:ext uri="{FF2B5EF4-FFF2-40B4-BE49-F238E27FC236}">
                <a16:creationId xmlns:a16="http://schemas.microsoft.com/office/drawing/2014/main" xmlns="" id="{7F42EAF6-7BE6-3B4C-BCDE-3CF783088E9C}"/>
              </a:ext>
            </a:extLst>
          </p:cNvPr>
          <p:cNvSpPr txBox="1"/>
          <p:nvPr/>
        </p:nvSpPr>
        <p:spPr>
          <a:xfrm>
            <a:off x="328002" y="896325"/>
            <a:ext cx="3311310" cy="861774"/>
          </a:xfrm>
          <a:prstGeom prst="rect">
            <a:avLst/>
          </a:prstGeom>
          <a:noFill/>
        </p:spPr>
        <p:txBody>
          <a:bodyPr wrap="square" rtlCol="0">
            <a:spAutoFit/>
          </a:bodyPr>
          <a:lstStyle/>
          <a:p>
            <a:pPr>
              <a:lnSpc>
                <a:spcPts val="3000"/>
              </a:lnSpc>
            </a:pPr>
            <a:r>
              <a:rPr lang="en-US" sz="28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The Whole Package:</a:t>
            </a: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 Email </a:t>
            </a:r>
          </a:p>
        </p:txBody>
      </p:sp>
      <p:pic>
        <p:nvPicPr>
          <p:cNvPr id="14" name="Picture 13">
            <a:extLst>
              <a:ext uri="{FF2B5EF4-FFF2-40B4-BE49-F238E27FC236}">
                <a16:creationId xmlns:a16="http://schemas.microsoft.com/office/drawing/2014/main" xmlns="" id="{6AACFB15-D68B-944C-AE23-BAEFB5254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sp>
        <p:nvSpPr>
          <p:cNvPr id="136" name="TextBox 135">
            <a:extLst>
              <a:ext uri="{FF2B5EF4-FFF2-40B4-BE49-F238E27FC236}">
                <a16:creationId xmlns:a16="http://schemas.microsoft.com/office/drawing/2014/main" xmlns="" id="{138AD1E0-7C31-2D48-A4C9-739110280163}"/>
              </a:ext>
            </a:extLst>
          </p:cNvPr>
          <p:cNvSpPr txBox="1"/>
          <p:nvPr/>
        </p:nvSpPr>
        <p:spPr>
          <a:xfrm>
            <a:off x="350176" y="2038341"/>
            <a:ext cx="4010170" cy="1337289"/>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Keeping in contact with past, current and potential consumers is another great way I can market your home and reach potential buyers. Our customizable and automated email campaigns allow me to showcase your listing to my sphere of influence quickly and efficiently. Landing directly in their inbox, my email campaigns are able to inform consumers of new listings, price reductions, upcoming open houses and more.</a:t>
            </a:r>
          </a:p>
        </p:txBody>
      </p:sp>
      <p:cxnSp>
        <p:nvCxnSpPr>
          <p:cNvPr id="137" name="Straight Connector 136">
            <a:extLst>
              <a:ext uri="{FF2B5EF4-FFF2-40B4-BE49-F238E27FC236}">
                <a16:creationId xmlns:a16="http://schemas.microsoft.com/office/drawing/2014/main" xmlns="" id="{357E4550-7C0F-FE48-8283-045BBB21C4D6}"/>
              </a:ext>
            </a:extLst>
          </p:cNvPr>
          <p:cNvCxnSpPr>
            <a:cxnSpLocks/>
          </p:cNvCxnSpPr>
          <p:nvPr/>
        </p:nvCxnSpPr>
        <p:spPr>
          <a:xfrm>
            <a:off x="420345" y="1850480"/>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B74E3D7C-9290-A84C-B858-E646B350FFDC}"/>
              </a:ext>
            </a:extLst>
          </p:cNvPr>
          <p:cNvGrpSpPr/>
          <p:nvPr/>
        </p:nvGrpSpPr>
        <p:grpSpPr>
          <a:xfrm>
            <a:off x="832104" y="6131052"/>
            <a:ext cx="2565040" cy="2173850"/>
            <a:chOff x="350176" y="6131052"/>
            <a:chExt cx="2565040" cy="2173850"/>
          </a:xfrm>
        </p:grpSpPr>
        <p:sp>
          <p:nvSpPr>
            <p:cNvPr id="13" name="TextBox 12">
              <a:extLst>
                <a:ext uri="{FF2B5EF4-FFF2-40B4-BE49-F238E27FC236}">
                  <a16:creationId xmlns:a16="http://schemas.microsoft.com/office/drawing/2014/main" xmlns="" id="{3A4F8886-1B58-314D-B50E-B1ECDAC8742D}"/>
                </a:ext>
              </a:extLst>
            </p:cNvPr>
            <p:cNvSpPr txBox="1"/>
            <p:nvPr/>
          </p:nvSpPr>
          <p:spPr>
            <a:xfrm>
              <a:off x="350176" y="7224157"/>
              <a:ext cx="2565040" cy="1080745"/>
            </a:xfrm>
            <a:prstGeom prst="rect">
              <a:avLst/>
            </a:prstGeom>
            <a:noFill/>
          </p:spPr>
          <p:txBody>
            <a:bodyPr wrap="square" rtlCol="0">
              <a:spAutoFit/>
            </a:bodyPr>
            <a:lstStyle/>
            <a:p>
              <a:pPr>
                <a:lnSpc>
                  <a:spcPts val="1300"/>
                </a:lnSpc>
              </a:pPr>
              <a:r>
                <a:rPr lang="en-US"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Through our in-house technology, I am able to track interest and monitor views by evaluating clicks and open rates of various viewers. By engaging the network, your listing can be seen by hundreds of potential buyers in the matter of seconds.</a:t>
              </a:r>
            </a:p>
          </p:txBody>
        </p:sp>
        <p:sp>
          <p:nvSpPr>
            <p:cNvPr id="19" name="Oval 18">
              <a:extLst>
                <a:ext uri="{FF2B5EF4-FFF2-40B4-BE49-F238E27FC236}">
                  <a16:creationId xmlns:a16="http://schemas.microsoft.com/office/drawing/2014/main" xmlns="" id="{2F717797-EB57-954A-B394-C5CD4056A28A}"/>
                </a:ext>
              </a:extLst>
            </p:cNvPr>
            <p:cNvSpPr/>
            <p:nvPr/>
          </p:nvSpPr>
          <p:spPr>
            <a:xfrm>
              <a:off x="374904" y="6131052"/>
              <a:ext cx="974607" cy="974607"/>
            </a:xfrm>
            <a:prstGeom prst="ellipse">
              <a:avLst/>
            </a:prstGeom>
            <a:solidFill>
              <a:schemeClr val="bg1"/>
            </a:solidFill>
            <a:ln w="28575">
              <a:solidFill>
                <a:srgbClr val="B70B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pic>
          <p:nvPicPr>
            <p:cNvPr id="8" name="Picture 7">
              <a:extLst>
                <a:ext uri="{FF2B5EF4-FFF2-40B4-BE49-F238E27FC236}">
                  <a16:creationId xmlns:a16="http://schemas.microsoft.com/office/drawing/2014/main" xmlns="" id="{118E9D26-1BB1-884C-A4C4-19D9C4DD19CD}"/>
                </a:ext>
              </a:extLst>
            </p:cNvPr>
            <p:cNvPicPr>
              <a:picLocks noChangeAspect="1"/>
            </p:cNvPicPr>
            <p:nvPr/>
          </p:nvPicPr>
          <p:blipFill>
            <a:blip r:embed="rId5"/>
            <a:stretch>
              <a:fillRect/>
            </a:stretch>
          </p:blipFill>
          <p:spPr>
            <a:xfrm>
              <a:off x="586390" y="6337852"/>
              <a:ext cx="524794" cy="524794"/>
            </a:xfrm>
            <a:prstGeom prst="rect">
              <a:avLst/>
            </a:prstGeom>
          </p:spPr>
        </p:pic>
      </p:grpSp>
    </p:spTree>
    <p:extLst>
      <p:ext uri="{BB962C8B-B14F-4D97-AF65-F5344CB8AC3E}">
        <p14:creationId xmlns:p14="http://schemas.microsoft.com/office/powerpoint/2010/main" val="2988890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9094FA1-87D8-5342-979D-E7C6DF843C8A}"/>
              </a:ext>
            </a:extLst>
          </p:cNvPr>
          <p:cNvSpPr/>
          <p:nvPr/>
        </p:nvSpPr>
        <p:spPr>
          <a:xfrm>
            <a:off x="0" y="0"/>
            <a:ext cx="6858000" cy="9144000"/>
          </a:xfrm>
          <a:prstGeom prst="rect">
            <a:avLst/>
          </a:prstGeom>
          <a:solidFill>
            <a:srgbClr val="00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xmlns="" id="{8A44638A-E4C8-974E-8E01-D5FEF5F51E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560" y="394782"/>
            <a:ext cx="1197864" cy="560368"/>
          </a:xfrm>
          <a:prstGeom prst="rect">
            <a:avLst/>
          </a:prstGeom>
        </p:spPr>
      </p:pic>
      <p:sp>
        <p:nvSpPr>
          <p:cNvPr id="45" name="TextBox 44">
            <a:extLst>
              <a:ext uri="{FF2B5EF4-FFF2-40B4-BE49-F238E27FC236}">
                <a16:creationId xmlns:a16="http://schemas.microsoft.com/office/drawing/2014/main" xmlns="" id="{7F42EAF6-7BE6-3B4C-BCDE-3CF783088E9C}"/>
              </a:ext>
            </a:extLst>
          </p:cNvPr>
          <p:cNvSpPr txBox="1"/>
          <p:nvPr/>
        </p:nvSpPr>
        <p:spPr>
          <a:xfrm>
            <a:off x="685810" y="2284131"/>
            <a:ext cx="3541633" cy="500073"/>
          </a:xfrm>
          <a:prstGeom prst="rect">
            <a:avLst/>
          </a:prstGeom>
          <a:noFill/>
        </p:spPr>
        <p:txBody>
          <a:bodyPr wrap="square" rtlCol="0">
            <a:spAutoFit/>
          </a:bodyPr>
          <a:lstStyle/>
          <a:p>
            <a:pPr>
              <a:lnSpc>
                <a:spcPts val="3000"/>
              </a:lnSpc>
            </a:pP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p>
        </p:txBody>
      </p:sp>
      <p:sp>
        <p:nvSpPr>
          <p:cNvPr id="136" name="TextBox 135">
            <a:extLst>
              <a:ext uri="{FF2B5EF4-FFF2-40B4-BE49-F238E27FC236}">
                <a16:creationId xmlns:a16="http://schemas.microsoft.com/office/drawing/2014/main" xmlns="" id="{138AD1E0-7C31-2D48-A4C9-739110280163}"/>
              </a:ext>
            </a:extLst>
          </p:cNvPr>
          <p:cNvSpPr txBox="1"/>
          <p:nvPr/>
        </p:nvSpPr>
        <p:spPr>
          <a:xfrm>
            <a:off x="707984" y="2873230"/>
            <a:ext cx="4118015" cy="1722266"/>
          </a:xfrm>
          <a:prstGeom prst="rect">
            <a:avLst/>
          </a:prstGeom>
          <a:noFill/>
        </p:spPr>
        <p:txBody>
          <a:bodyPr wrap="square" rtlCol="0">
            <a:spAutoFit/>
          </a:bodyPr>
          <a:lstStyle/>
          <a:p>
            <a:pPr>
              <a:lnSpc>
                <a:spcPts val="1600"/>
              </a:lnSpc>
            </a:pP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 for taking the time to speak with me today. Everything discussed today is to help you get through the home selling process with ease. I am confident that I am the right fit to find the perfect buyer for your home. This isn’t just about the sale for me...this is about creating trust and loyalty that will last beyond the closing transaction. Please feel free to reach out anytime with questions or just to check in!</a:t>
            </a:r>
          </a:p>
        </p:txBody>
      </p:sp>
      <p:sp>
        <p:nvSpPr>
          <p:cNvPr id="8" name="TextBox 7">
            <a:extLst>
              <a:ext uri="{FF2B5EF4-FFF2-40B4-BE49-F238E27FC236}">
                <a16:creationId xmlns:a16="http://schemas.microsoft.com/office/drawing/2014/main" xmlns="" id="{1B91B8E1-27EF-FE41-8683-09C1D1B359BD}"/>
              </a:ext>
            </a:extLst>
          </p:cNvPr>
          <p:cNvSpPr txBox="1"/>
          <p:nvPr/>
        </p:nvSpPr>
        <p:spPr>
          <a:xfrm>
            <a:off x="2341747" y="6052964"/>
            <a:ext cx="1855216" cy="300788"/>
          </a:xfrm>
          <a:prstGeom prst="rect">
            <a:avLst/>
          </a:prstGeom>
          <a:noFill/>
        </p:spPr>
        <p:txBody>
          <a:bodyPr wrap="square" rtlCol="0">
            <a:spAutoFit/>
          </a:bodyPr>
          <a:lstStyle/>
          <a:p>
            <a:pPr>
              <a:lnSpc>
                <a:spcPts val="1800"/>
              </a:lnSpc>
            </a:pPr>
            <a:r>
              <a:rPr lang="en-US" sz="1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Lexi Clark</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xmlns="" id="{A9E39BBE-5822-E44F-A973-FF4323B1CD7B}"/>
              </a:ext>
            </a:extLst>
          </p:cNvPr>
          <p:cNvSpPr txBox="1"/>
          <p:nvPr/>
        </p:nvSpPr>
        <p:spPr>
          <a:xfrm>
            <a:off x="2341747" y="6285864"/>
            <a:ext cx="3983286" cy="784830"/>
          </a:xfrm>
          <a:prstGeom prst="rect">
            <a:avLst/>
          </a:prstGeom>
          <a:noFill/>
        </p:spPr>
        <p:txBody>
          <a:bodyPr wrap="square" rtlCol="0">
            <a:spAutoFit/>
          </a:bodyPr>
          <a:lstStyle/>
          <a:p>
            <a:pPr>
              <a:lnSpc>
                <a:spcPct val="150000"/>
              </a:lnSpc>
            </a:pPr>
            <a:r>
              <a:rPr lang="en-US" sz="1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RealtyExecutivesArizona@gmail.com</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520.500.7238</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1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LexiClark.com</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876" y="5687011"/>
            <a:ext cx="993648" cy="1359408"/>
          </a:xfrm>
          <a:prstGeom prst="rect">
            <a:avLst/>
          </a:prstGeom>
        </p:spPr>
      </p:pic>
    </p:spTree>
    <p:extLst>
      <p:ext uri="{BB962C8B-B14F-4D97-AF65-F5344CB8AC3E}">
        <p14:creationId xmlns:p14="http://schemas.microsoft.com/office/powerpoint/2010/main" val="142368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 close up of a logo&#10;&#10;Description automatically generated">
            <a:extLst>
              <a:ext uri="{FF2B5EF4-FFF2-40B4-BE49-F238E27FC236}">
                <a16:creationId xmlns:a16="http://schemas.microsoft.com/office/drawing/2014/main" xmlns="" id="{8F56548D-9E74-884C-A5B8-5E4E03433A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39926" y="2369299"/>
            <a:ext cx="3920419" cy="3899891"/>
          </a:xfrm>
          <a:prstGeom prst="rect">
            <a:avLst/>
          </a:prstGeom>
        </p:spPr>
      </p:pic>
      <p:sp>
        <p:nvSpPr>
          <p:cNvPr id="2" name="TextBox 1">
            <a:extLst>
              <a:ext uri="{FF2B5EF4-FFF2-40B4-BE49-F238E27FC236}">
                <a16:creationId xmlns:a16="http://schemas.microsoft.com/office/drawing/2014/main" xmlns="" id="{31A7BE8F-4FA8-C94C-996E-DE139161A31B}"/>
              </a:ext>
            </a:extLst>
          </p:cNvPr>
          <p:cNvSpPr txBox="1"/>
          <p:nvPr/>
        </p:nvSpPr>
        <p:spPr>
          <a:xfrm>
            <a:off x="328003" y="896325"/>
            <a:ext cx="2986352" cy="861774"/>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Our Amazing Network</a:t>
            </a:r>
          </a:p>
        </p:txBody>
      </p:sp>
      <p:cxnSp>
        <p:nvCxnSpPr>
          <p:cNvPr id="12" name="Straight Connector 11">
            <a:extLst>
              <a:ext uri="{FF2B5EF4-FFF2-40B4-BE49-F238E27FC236}">
                <a16:creationId xmlns:a16="http://schemas.microsoft.com/office/drawing/2014/main" xmlns="" id="{145DF29B-98CC-5A40-94DB-14EE6357E46F}"/>
              </a:ext>
            </a:extLst>
          </p:cNvPr>
          <p:cNvCxnSpPr>
            <a:cxnSpLocks/>
          </p:cNvCxnSpPr>
          <p:nvPr/>
        </p:nvCxnSpPr>
        <p:spPr>
          <a:xfrm>
            <a:off x="472982" y="5948637"/>
            <a:ext cx="59249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364B336-707E-CB46-A0D0-EFA9047097EB}"/>
              </a:ext>
            </a:extLst>
          </p:cNvPr>
          <p:cNvCxnSpPr>
            <a:cxnSpLocks/>
          </p:cNvCxnSpPr>
          <p:nvPr/>
        </p:nvCxnSpPr>
        <p:spPr>
          <a:xfrm>
            <a:off x="4360345" y="2194560"/>
            <a:ext cx="0" cy="55229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D927307-85CC-764A-A68E-774B3492DED1}"/>
              </a:ext>
            </a:extLst>
          </p:cNvPr>
          <p:cNvCxnSpPr>
            <a:cxnSpLocks/>
          </p:cNvCxnSpPr>
          <p:nvPr/>
        </p:nvCxnSpPr>
        <p:spPr>
          <a:xfrm>
            <a:off x="2309884" y="5948637"/>
            <a:ext cx="0" cy="16591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1226EEBC-026B-0F42-8CFC-97925D134A26}"/>
              </a:ext>
            </a:extLst>
          </p:cNvPr>
          <p:cNvSpPr txBox="1"/>
          <p:nvPr/>
        </p:nvSpPr>
        <p:spPr>
          <a:xfrm>
            <a:off x="4552531" y="6176825"/>
            <a:ext cx="1153326" cy="830997"/>
          </a:xfrm>
          <a:prstGeom prst="rect">
            <a:avLst/>
          </a:prstGeom>
          <a:noFill/>
        </p:spPr>
        <p:txBody>
          <a:bodyPr wrap="square" rtlCol="0">
            <a:spAutoFit/>
          </a:bodyPr>
          <a:lstStyle/>
          <a:p>
            <a:r>
              <a:rPr lang="en-US" sz="4800" spc="-150" dirty="0">
                <a:solidFill>
                  <a:srgbClr val="B70B2E"/>
                </a:solidFill>
                <a:latin typeface="Open Sans" panose="020B0606030504020204" pitchFamily="34" charset="0"/>
                <a:ea typeface="Open Sans" panose="020B0606030504020204" pitchFamily="34" charset="0"/>
                <a:cs typeface="Open Sans" panose="020B0606030504020204" pitchFamily="34" charset="0"/>
              </a:rPr>
              <a:t>8k</a:t>
            </a:r>
          </a:p>
        </p:txBody>
      </p:sp>
      <p:sp>
        <p:nvSpPr>
          <p:cNvPr id="37" name="TextBox 36">
            <a:extLst>
              <a:ext uri="{FF2B5EF4-FFF2-40B4-BE49-F238E27FC236}">
                <a16:creationId xmlns:a16="http://schemas.microsoft.com/office/drawing/2014/main" xmlns="" id="{CF166177-B983-7145-9BCB-45EE986AA0FA}"/>
              </a:ext>
            </a:extLst>
          </p:cNvPr>
          <p:cNvSpPr txBox="1"/>
          <p:nvPr/>
        </p:nvSpPr>
        <p:spPr>
          <a:xfrm>
            <a:off x="439927" y="6176825"/>
            <a:ext cx="1500789" cy="830997"/>
          </a:xfrm>
          <a:prstGeom prst="rect">
            <a:avLst/>
          </a:prstGeom>
          <a:noFill/>
        </p:spPr>
        <p:txBody>
          <a:bodyPr wrap="square" rtlCol="0">
            <a:spAutoFit/>
          </a:bodyPr>
          <a:lstStyle/>
          <a:p>
            <a:r>
              <a:rPr lang="en-US" sz="4800" spc="-150" dirty="0">
                <a:solidFill>
                  <a:srgbClr val="B70B2E"/>
                </a:solidFill>
                <a:latin typeface="Open Sans" panose="020B0606030504020204" pitchFamily="34" charset="0"/>
                <a:ea typeface="Open Sans" panose="020B0606030504020204" pitchFamily="34" charset="0"/>
                <a:cs typeface="Open Sans" panose="020B0606030504020204" pitchFamily="34" charset="0"/>
              </a:rPr>
              <a:t>55+</a:t>
            </a:r>
          </a:p>
        </p:txBody>
      </p:sp>
      <p:sp>
        <p:nvSpPr>
          <p:cNvPr id="38" name="TextBox 37">
            <a:extLst>
              <a:ext uri="{FF2B5EF4-FFF2-40B4-BE49-F238E27FC236}">
                <a16:creationId xmlns:a16="http://schemas.microsoft.com/office/drawing/2014/main" xmlns="" id="{3BAC223E-4B14-BC41-8724-93F5AE2633BA}"/>
              </a:ext>
            </a:extLst>
          </p:cNvPr>
          <p:cNvSpPr txBox="1"/>
          <p:nvPr/>
        </p:nvSpPr>
        <p:spPr>
          <a:xfrm>
            <a:off x="439927" y="6945292"/>
            <a:ext cx="1677770" cy="439608"/>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Years Realty Executives has been in business</a:t>
            </a:r>
          </a:p>
        </p:txBody>
      </p:sp>
      <p:sp>
        <p:nvSpPr>
          <p:cNvPr id="39" name="TextBox 38">
            <a:extLst>
              <a:ext uri="{FF2B5EF4-FFF2-40B4-BE49-F238E27FC236}">
                <a16:creationId xmlns:a16="http://schemas.microsoft.com/office/drawing/2014/main" xmlns="" id="{925A126C-E3DB-E44A-898B-4E995C5E962A}"/>
              </a:ext>
            </a:extLst>
          </p:cNvPr>
          <p:cNvSpPr txBox="1"/>
          <p:nvPr/>
        </p:nvSpPr>
        <p:spPr>
          <a:xfrm>
            <a:off x="2498544" y="6945292"/>
            <a:ext cx="1855216" cy="439608"/>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Over 500 offices located throughout North America</a:t>
            </a:r>
          </a:p>
        </p:txBody>
      </p:sp>
      <p:sp>
        <p:nvSpPr>
          <p:cNvPr id="40" name="TextBox 39">
            <a:extLst>
              <a:ext uri="{FF2B5EF4-FFF2-40B4-BE49-F238E27FC236}">
                <a16:creationId xmlns:a16="http://schemas.microsoft.com/office/drawing/2014/main" xmlns="" id="{D872ED08-A062-7844-B9FD-BFCC81E51C67}"/>
              </a:ext>
            </a:extLst>
          </p:cNvPr>
          <p:cNvSpPr txBox="1"/>
          <p:nvPr/>
        </p:nvSpPr>
        <p:spPr>
          <a:xfrm>
            <a:off x="4581144" y="6945292"/>
            <a:ext cx="1855216" cy="439608"/>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8,000 Executives in </a:t>
            </a:r>
            <a:b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network</a:t>
            </a:r>
          </a:p>
        </p:txBody>
      </p:sp>
      <p:sp>
        <p:nvSpPr>
          <p:cNvPr id="41" name="TextBox 40">
            <a:extLst>
              <a:ext uri="{FF2B5EF4-FFF2-40B4-BE49-F238E27FC236}">
                <a16:creationId xmlns:a16="http://schemas.microsoft.com/office/drawing/2014/main" xmlns="" id="{B6817F35-51E5-6441-BCAB-D4509B9B44C6}"/>
              </a:ext>
            </a:extLst>
          </p:cNvPr>
          <p:cNvSpPr txBox="1"/>
          <p:nvPr/>
        </p:nvSpPr>
        <p:spPr>
          <a:xfrm>
            <a:off x="4562856" y="3804024"/>
            <a:ext cx="1755647" cy="1767535"/>
          </a:xfrm>
          <a:prstGeom prst="rect">
            <a:avLst/>
          </a:prstGeom>
          <a:noFill/>
        </p:spPr>
        <p:txBody>
          <a:bodyPr wrap="square" rtlCol="0">
            <a:spAutoFit/>
          </a:bodyPr>
          <a:lstStyle/>
          <a:p>
            <a:pPr>
              <a:lnSpc>
                <a:spcPts val="2200"/>
              </a:lnSpc>
            </a:pP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Our agents close </a:t>
            </a:r>
            <a:r>
              <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49% more </a:t>
            </a:r>
            <a:r>
              <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transaction sides compared to the average agent</a:t>
            </a:r>
            <a:r>
              <a:rPr lang="en-US" sz="1600" baseline="30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42" name="TextBox 41">
            <a:extLst>
              <a:ext uri="{FF2B5EF4-FFF2-40B4-BE49-F238E27FC236}">
                <a16:creationId xmlns:a16="http://schemas.microsoft.com/office/drawing/2014/main" xmlns="" id="{4A32BDF6-CCFB-0747-8FD3-91E4C486BFF4}"/>
              </a:ext>
            </a:extLst>
          </p:cNvPr>
          <p:cNvSpPr txBox="1"/>
          <p:nvPr/>
        </p:nvSpPr>
        <p:spPr>
          <a:xfrm>
            <a:off x="2498544" y="6176825"/>
            <a:ext cx="1500789" cy="830997"/>
          </a:xfrm>
          <a:prstGeom prst="rect">
            <a:avLst/>
          </a:prstGeom>
          <a:noFill/>
        </p:spPr>
        <p:txBody>
          <a:bodyPr wrap="square" rtlCol="0">
            <a:spAutoFit/>
          </a:bodyPr>
          <a:lstStyle/>
          <a:p>
            <a:r>
              <a:rPr lang="en-US" sz="4800" spc="-150" dirty="0">
                <a:solidFill>
                  <a:srgbClr val="002C59"/>
                </a:solidFill>
                <a:latin typeface="Open Sans" panose="020B0606030504020204" pitchFamily="34" charset="0"/>
                <a:ea typeface="Open Sans" panose="020B0606030504020204" pitchFamily="34" charset="0"/>
                <a:cs typeface="Open Sans" panose="020B0606030504020204" pitchFamily="34" charset="0"/>
              </a:rPr>
              <a:t>500</a:t>
            </a:r>
          </a:p>
        </p:txBody>
      </p:sp>
      <p:sp>
        <p:nvSpPr>
          <p:cNvPr id="47" name="Oval 46">
            <a:extLst>
              <a:ext uri="{FF2B5EF4-FFF2-40B4-BE49-F238E27FC236}">
                <a16:creationId xmlns:a16="http://schemas.microsoft.com/office/drawing/2014/main" xmlns="" id="{6F403E81-638A-A24B-BA8D-85EE772ADF43}"/>
              </a:ext>
            </a:extLst>
          </p:cNvPr>
          <p:cNvSpPr/>
          <p:nvPr/>
        </p:nvSpPr>
        <p:spPr>
          <a:xfrm>
            <a:off x="4622816" y="2564250"/>
            <a:ext cx="1051235" cy="1051235"/>
          </a:xfrm>
          <a:prstGeom prst="ellipse">
            <a:avLst/>
          </a:prstGeom>
          <a:noFill/>
          <a:ln w="25400">
            <a:solidFill>
              <a:srgbClr val="B70B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xmlns="" id="{36D57A51-4E5D-E34D-8431-50BB1BC77A63}"/>
              </a:ext>
            </a:extLst>
          </p:cNvPr>
          <p:cNvGrpSpPr/>
          <p:nvPr/>
        </p:nvGrpSpPr>
        <p:grpSpPr>
          <a:xfrm>
            <a:off x="420345" y="2178342"/>
            <a:ext cx="1591335" cy="433807"/>
            <a:chOff x="420345" y="2245276"/>
            <a:chExt cx="1591335" cy="433807"/>
          </a:xfrm>
          <a:solidFill>
            <a:srgbClr val="002C59"/>
          </a:solidFill>
        </p:grpSpPr>
        <p:sp>
          <p:nvSpPr>
            <p:cNvPr id="52" name="Rectangle 51">
              <a:extLst>
                <a:ext uri="{FF2B5EF4-FFF2-40B4-BE49-F238E27FC236}">
                  <a16:creationId xmlns:a16="http://schemas.microsoft.com/office/drawing/2014/main" xmlns="" id="{E1D10381-8A05-F244-A52D-0B79BDAC5467}"/>
                </a:ext>
              </a:extLst>
            </p:cNvPr>
            <p:cNvSpPr/>
            <p:nvPr/>
          </p:nvSpPr>
          <p:spPr>
            <a:xfrm>
              <a:off x="420345" y="2245276"/>
              <a:ext cx="1591335" cy="2600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A7591B04-252E-084C-95A2-EA5E3A46030A}"/>
                </a:ext>
              </a:extLst>
            </p:cNvPr>
            <p:cNvSpPr/>
            <p:nvPr/>
          </p:nvSpPr>
          <p:spPr>
            <a:xfrm>
              <a:off x="420345" y="2419012"/>
              <a:ext cx="942111" cy="2600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Connector 57">
            <a:extLst>
              <a:ext uri="{FF2B5EF4-FFF2-40B4-BE49-F238E27FC236}">
                <a16:creationId xmlns:a16="http://schemas.microsoft.com/office/drawing/2014/main" xmlns="" id="{8AAD002C-1881-654E-BFA2-02633F2145FE}"/>
              </a:ext>
            </a:extLst>
          </p:cNvPr>
          <p:cNvCxnSpPr>
            <a:cxnSpLocks/>
          </p:cNvCxnSpPr>
          <p:nvPr/>
        </p:nvCxnSpPr>
        <p:spPr>
          <a:xfrm>
            <a:off x="420345" y="1850480"/>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xmlns="" id="{42306B52-ED4C-3C4A-823F-EE083DE5D4DF}"/>
              </a:ext>
            </a:extLst>
          </p:cNvPr>
          <p:cNvSpPr txBox="1"/>
          <p:nvPr/>
        </p:nvSpPr>
        <p:spPr>
          <a:xfrm>
            <a:off x="413711" y="2178342"/>
            <a:ext cx="1677771" cy="439608"/>
          </a:xfrm>
          <a:prstGeom prst="rect">
            <a:avLst/>
          </a:prstGeom>
          <a:noFill/>
        </p:spPr>
        <p:txBody>
          <a:bodyPr wrap="square" rtlCol="0">
            <a:spAutoFit/>
          </a:bodyPr>
          <a:lstStyle/>
          <a:p>
            <a:pPr>
              <a:lnSpc>
                <a:spcPts val="1400"/>
              </a:lnSpc>
            </a:pPr>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OUR NORTH AMERICA </a:t>
            </a:r>
          </a:p>
          <a:p>
            <a:pPr>
              <a:lnSpc>
                <a:spcPts val="1400"/>
              </a:lnSpc>
            </a:pPr>
            <a:r>
              <a:rPr lang="en-US" sz="1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LOCATIONS</a:t>
            </a:r>
          </a:p>
        </p:txBody>
      </p:sp>
      <p:pic>
        <p:nvPicPr>
          <p:cNvPr id="70" name="Picture 69">
            <a:extLst>
              <a:ext uri="{FF2B5EF4-FFF2-40B4-BE49-F238E27FC236}">
                <a16:creationId xmlns:a16="http://schemas.microsoft.com/office/drawing/2014/main" xmlns="" id="{FFDF9DBF-EF74-084E-A948-22D7D9457B79}"/>
              </a:ext>
            </a:extLst>
          </p:cNvPr>
          <p:cNvPicPr>
            <a:picLocks noChangeAspect="1"/>
          </p:cNvPicPr>
          <p:nvPr/>
        </p:nvPicPr>
        <p:blipFill>
          <a:blip r:embed="rId3"/>
          <a:stretch>
            <a:fillRect/>
          </a:stretch>
        </p:blipFill>
        <p:spPr>
          <a:xfrm>
            <a:off x="4965553" y="2892418"/>
            <a:ext cx="365760" cy="406400"/>
          </a:xfrm>
          <a:prstGeom prst="rect">
            <a:avLst/>
          </a:prstGeom>
        </p:spPr>
      </p:pic>
      <p:pic>
        <p:nvPicPr>
          <p:cNvPr id="73" name="Picture 72">
            <a:extLst>
              <a:ext uri="{FF2B5EF4-FFF2-40B4-BE49-F238E27FC236}">
                <a16:creationId xmlns:a16="http://schemas.microsoft.com/office/drawing/2014/main" xmlns="" id="{F8364C04-1A00-4B4B-AF23-CC2A121772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sp>
        <p:nvSpPr>
          <p:cNvPr id="22" name="TextBox 21">
            <a:extLst>
              <a:ext uri="{FF2B5EF4-FFF2-40B4-BE49-F238E27FC236}">
                <a16:creationId xmlns:a16="http://schemas.microsoft.com/office/drawing/2014/main" xmlns="" id="{4DDBE77F-5D03-114C-8554-4D277ADDF32C}"/>
              </a:ext>
            </a:extLst>
          </p:cNvPr>
          <p:cNvSpPr txBox="1"/>
          <p:nvPr/>
        </p:nvSpPr>
        <p:spPr>
          <a:xfrm>
            <a:off x="519301" y="8438647"/>
            <a:ext cx="5917059" cy="208390"/>
          </a:xfrm>
          <a:prstGeom prst="rect">
            <a:avLst/>
          </a:prstGeom>
          <a:noFill/>
        </p:spPr>
        <p:txBody>
          <a:bodyPr wrap="square" rtlCol="0">
            <a:spAutoFit/>
          </a:bodyPr>
          <a:lstStyle/>
          <a:p>
            <a:pPr algn="ctr">
              <a:lnSpc>
                <a:spcPts val="1000"/>
              </a:lnSpc>
            </a:pPr>
            <a:r>
              <a:rPr lang="en-US" sz="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data shown is provided by </a:t>
            </a:r>
            <a:r>
              <a:rPr lang="en-US" sz="6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RisMedia</a:t>
            </a:r>
            <a:endParaRPr lang="en-US" sz="600" baseline="30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1485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table, sitting, coffee&#10;&#10;Description automatically generated">
            <a:extLst>
              <a:ext uri="{FF2B5EF4-FFF2-40B4-BE49-F238E27FC236}">
                <a16:creationId xmlns:a16="http://schemas.microsoft.com/office/drawing/2014/main" xmlns="" id="{7B4E1A3E-E666-9442-B155-FDBF65E1F4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77444" y="7049938"/>
            <a:ext cx="1967261" cy="1311507"/>
          </a:xfrm>
          <a:prstGeom prst="rect">
            <a:avLst/>
          </a:prstGeom>
        </p:spPr>
      </p:pic>
      <p:pic>
        <p:nvPicPr>
          <p:cNvPr id="6" name="Picture 5" descr="A picture containing indoor, table, window, wooden&#10;&#10;Description automatically generated">
            <a:extLst>
              <a:ext uri="{FF2B5EF4-FFF2-40B4-BE49-F238E27FC236}">
                <a16:creationId xmlns:a16="http://schemas.microsoft.com/office/drawing/2014/main" xmlns="" id="{0897AA46-2563-8D4C-9163-1A49E91F85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46767" y="6924925"/>
            <a:ext cx="1648294" cy="1436520"/>
          </a:xfrm>
          <a:prstGeom prst="rect">
            <a:avLst/>
          </a:prstGeom>
        </p:spPr>
      </p:pic>
      <p:pic>
        <p:nvPicPr>
          <p:cNvPr id="23" name="Picture 22" descr="A room filled with furniture and a large building&#10;&#10;Description automatically generated">
            <a:extLst>
              <a:ext uri="{FF2B5EF4-FFF2-40B4-BE49-F238E27FC236}">
                <a16:creationId xmlns:a16="http://schemas.microsoft.com/office/drawing/2014/main" xmlns="" id="{6674DA11-5B94-904F-AB68-9FDCB4FC7F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46767" y="5240961"/>
            <a:ext cx="3297494" cy="1926965"/>
          </a:xfrm>
          <a:prstGeom prst="rect">
            <a:avLst/>
          </a:prstGeom>
        </p:spPr>
      </p:pic>
      <p:sp>
        <p:nvSpPr>
          <p:cNvPr id="15" name="TextBox 14">
            <a:extLst>
              <a:ext uri="{FF2B5EF4-FFF2-40B4-BE49-F238E27FC236}">
                <a16:creationId xmlns:a16="http://schemas.microsoft.com/office/drawing/2014/main" xmlns="" id="{54D8419A-4BBA-484E-BBC0-985466C3BAED}"/>
              </a:ext>
            </a:extLst>
          </p:cNvPr>
          <p:cNvSpPr txBox="1"/>
          <p:nvPr/>
        </p:nvSpPr>
        <p:spPr>
          <a:xfrm>
            <a:off x="412606" y="4390461"/>
            <a:ext cx="2445270" cy="2400657"/>
          </a:xfrm>
          <a:prstGeom prst="rect">
            <a:avLst/>
          </a:prstGeom>
          <a:noFill/>
        </p:spPr>
        <p:txBody>
          <a:bodyPr wrap="square" rtlCol="0">
            <a:spAutoFit/>
          </a:bodyPr>
          <a:lstStyle/>
          <a:p>
            <a:pPr algn="ctr">
              <a:lnSpc>
                <a:spcPts val="3000"/>
              </a:lnSpc>
            </a:pPr>
            <a:r>
              <a:rPr lang="en-US" sz="1200" b="1" spc="200" dirty="0">
                <a:solidFill>
                  <a:srgbClr val="B70B2E"/>
                </a:solidFill>
                <a:latin typeface="Open Sans" panose="020B0606030504020204" pitchFamily="34" charset="0"/>
                <a:ea typeface="Open Sans" panose="020B0606030504020204" pitchFamily="34" charset="0"/>
                <a:cs typeface="Open Sans" panose="020B0606030504020204" pitchFamily="34" charset="0"/>
              </a:rPr>
              <a:t>WE HAVE 39 OFFICES IN ARIZONA TO SERVE YOU</a:t>
            </a:r>
          </a:p>
          <a:p>
            <a:pPr algn="ctr">
              <a:lnSpc>
                <a:spcPts val="3000"/>
              </a:lnSpc>
            </a:pPr>
            <a:r>
              <a:rPr lang="en-US" sz="1200" b="1" spc="200" dirty="0">
                <a:solidFill>
                  <a:srgbClr val="B70B2E"/>
                </a:solidFill>
                <a:latin typeface="Open Sans" panose="020B0606030504020204" pitchFamily="34" charset="0"/>
                <a:ea typeface="Open Sans" panose="020B0606030504020204" pitchFamily="34" charset="0"/>
                <a:cs typeface="Open Sans" panose="020B0606030504020204" pitchFamily="34" charset="0"/>
              </a:rPr>
              <a:t>WE HAVE 500 OFFICES IN NORTH AMERICA.</a:t>
            </a:r>
          </a:p>
          <a:p>
            <a:pPr algn="ctr">
              <a:lnSpc>
                <a:spcPts val="3000"/>
              </a:lnSpc>
            </a:pPr>
            <a:r>
              <a:rPr lang="en-US" sz="1200" b="1" spc="200" dirty="0">
                <a:solidFill>
                  <a:srgbClr val="B70B2E"/>
                </a:solidFill>
                <a:latin typeface="Open Sans" panose="020B0606030504020204" pitchFamily="34" charset="0"/>
                <a:ea typeface="Open Sans" panose="020B0606030504020204" pitchFamily="34" charset="0"/>
                <a:cs typeface="Open Sans" panose="020B0606030504020204" pitchFamily="34" charset="0"/>
              </a:rPr>
              <a:t>WE HAVE OVER 8,000 REALTORS </a:t>
            </a:r>
            <a:endParaRPr lang="en-US" sz="1200" b="1" spc="200" dirty="0" smtClean="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xmlns="" id="{BB75246C-E9CD-7B46-B0D8-E24E2AFDCE63}"/>
              </a:ext>
            </a:extLst>
          </p:cNvPr>
          <p:cNvSpPr txBox="1"/>
          <p:nvPr/>
        </p:nvSpPr>
        <p:spPr>
          <a:xfrm>
            <a:off x="412606" y="7205492"/>
            <a:ext cx="1855216" cy="990015"/>
          </a:xfrm>
          <a:prstGeom prst="rect">
            <a:avLst/>
          </a:prstGeom>
          <a:noFill/>
        </p:spPr>
        <p:txBody>
          <a:bodyPr wrap="square" rtlCol="0">
            <a:spAutoFit/>
          </a:bodyPr>
          <a:lstStyle/>
          <a:p>
            <a:pPr>
              <a:lnSpc>
                <a:spcPts val="1400"/>
              </a:lnSpc>
            </a:pPr>
            <a:r>
              <a:rPr lang="en-US" sz="1200" b="1" spc="200" dirty="0">
                <a:solidFill>
                  <a:srgbClr val="B70B2E"/>
                </a:solidFill>
                <a:latin typeface="Open Sans" panose="020B0606030504020204" pitchFamily="34" charset="0"/>
                <a:ea typeface="Open Sans" panose="020B0606030504020204" pitchFamily="34" charset="0"/>
                <a:cs typeface="Open Sans" panose="020B0606030504020204" pitchFamily="34" charset="0"/>
              </a:rPr>
              <a:t>OUR </a:t>
            </a:r>
            <a:r>
              <a:rPr lang="en-US" sz="1200" b="1" spc="200" dirty="0" smtClean="0">
                <a:solidFill>
                  <a:srgbClr val="B70B2E"/>
                </a:solidFill>
                <a:latin typeface="Open Sans" panose="020B0606030504020204" pitchFamily="34" charset="0"/>
                <a:ea typeface="Open Sans" panose="020B0606030504020204" pitchFamily="34" charset="0"/>
                <a:cs typeface="Open Sans" panose="020B0606030504020204" pitchFamily="34" charset="0"/>
              </a:rPr>
              <a:t>OFFICE</a:t>
            </a:r>
          </a:p>
          <a:p>
            <a:pPr>
              <a:lnSpc>
                <a:spcPts val="1400"/>
              </a:lnSpc>
            </a:pPr>
            <a:endParaRPr lang="en-US" sz="1000" b="1" spc="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a:p>
            <a:pPr>
              <a:lnSpc>
                <a:spcPts val="1400"/>
              </a:lnSpc>
            </a:pP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6760 </a:t>
            </a: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North Oracle Road</a:t>
            </a:r>
          </a:p>
          <a:p>
            <a:pPr>
              <a:lnSpc>
                <a:spcPts val="1400"/>
              </a:lnSpc>
            </a:pP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Tucson, AZ 85704</a:t>
            </a:r>
          </a:p>
          <a:p>
            <a:pPr>
              <a:lnSpc>
                <a:spcPts val="1400"/>
              </a:lnSpc>
            </a:pP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(520) 500-7238</a:t>
            </a:r>
            <a:endPar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xmlns="" id="{49B0331F-184C-804A-A50C-305C83044254}"/>
              </a:ext>
            </a:extLst>
          </p:cNvPr>
          <p:cNvGrpSpPr/>
          <p:nvPr/>
        </p:nvGrpSpPr>
        <p:grpSpPr>
          <a:xfrm>
            <a:off x="3117271" y="7169896"/>
            <a:ext cx="3393707" cy="1436520"/>
            <a:chOff x="3117271" y="6883605"/>
            <a:chExt cx="3393707" cy="1436520"/>
          </a:xfrm>
        </p:grpSpPr>
        <p:cxnSp>
          <p:nvCxnSpPr>
            <p:cNvPr id="21" name="Straight Connector 20">
              <a:extLst>
                <a:ext uri="{FF2B5EF4-FFF2-40B4-BE49-F238E27FC236}">
                  <a16:creationId xmlns:a16="http://schemas.microsoft.com/office/drawing/2014/main" xmlns="" id="{025FF794-F37B-1240-A954-7C0B53E9FCF1}"/>
                </a:ext>
              </a:extLst>
            </p:cNvPr>
            <p:cNvCxnSpPr>
              <a:cxnSpLocks/>
            </p:cNvCxnSpPr>
            <p:nvPr/>
          </p:nvCxnSpPr>
          <p:spPr>
            <a:xfrm>
              <a:off x="3117271" y="6883605"/>
              <a:ext cx="3393707"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51750F4-A0DD-FE43-9DD2-5A3CB4A8492A}"/>
                </a:ext>
              </a:extLst>
            </p:cNvPr>
            <p:cNvCxnSpPr>
              <a:cxnSpLocks/>
            </p:cNvCxnSpPr>
            <p:nvPr/>
          </p:nvCxnSpPr>
          <p:spPr>
            <a:xfrm flipV="1">
              <a:off x="4795514" y="6883605"/>
              <a:ext cx="0" cy="143652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xmlns="" id="{F332EEE1-8910-204D-BCF1-05DEEACDC9DB}"/>
              </a:ext>
            </a:extLst>
          </p:cNvPr>
          <p:cNvSpPr/>
          <p:nvPr/>
        </p:nvSpPr>
        <p:spPr>
          <a:xfrm>
            <a:off x="1532891" y="819452"/>
            <a:ext cx="4950462" cy="3437203"/>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1AF5A98F-1094-454A-B1E2-F1A0A86808D4}"/>
              </a:ext>
            </a:extLst>
          </p:cNvPr>
          <p:cNvSpPr txBox="1"/>
          <p:nvPr/>
        </p:nvSpPr>
        <p:spPr>
          <a:xfrm>
            <a:off x="3269725" y="1916030"/>
            <a:ext cx="2986352" cy="2231380"/>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Realty Executives </a:t>
            </a: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International, </a:t>
            </a: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we are your local experts. Our agents work and live in your community, working to provide friendly and professional service. Our brokerage serves [enter your service areas here] all Arizona communities from Tucson to northern towns of Prescott, Pinetop, Sedona and surrounding areas. We also work to give back to the communities that provide our livelihood. We </a:t>
            </a: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support many local charities and </a:t>
            </a: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organizations </a:t>
            </a:r>
            <a:r>
              <a:rPr lang="en-US" sz="1000" dirty="0" err="1"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llie</a:t>
            </a: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New Beginning, Casa de Los </a:t>
            </a:r>
            <a:r>
              <a:rPr lang="en-US" sz="1000" dirty="0" err="1"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Ninos</a:t>
            </a: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Senior Village, just to name a few. Working </a:t>
            </a: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with Realty Executives gives you the best of both worlds: hometown feel and service backed by resources and expertise of a stable, international brand.</a:t>
            </a:r>
          </a:p>
        </p:txBody>
      </p:sp>
      <p:sp>
        <p:nvSpPr>
          <p:cNvPr id="20" name="TextBox 19">
            <a:extLst>
              <a:ext uri="{FF2B5EF4-FFF2-40B4-BE49-F238E27FC236}">
                <a16:creationId xmlns:a16="http://schemas.microsoft.com/office/drawing/2014/main" xmlns="" id="{0962E751-9A74-8D4A-891A-3D3CD8857CBF}"/>
              </a:ext>
            </a:extLst>
          </p:cNvPr>
          <p:cNvSpPr txBox="1"/>
          <p:nvPr/>
        </p:nvSpPr>
        <p:spPr>
          <a:xfrm>
            <a:off x="3247553" y="1130754"/>
            <a:ext cx="2986352" cy="477054"/>
          </a:xfrm>
          <a:prstGeom prst="rect">
            <a:avLst/>
          </a:prstGeom>
          <a:noFill/>
        </p:spPr>
        <p:txBody>
          <a:bodyPr wrap="square" rtlCol="0">
            <a:spAutoFit/>
          </a:bodyPr>
          <a:lstStyle/>
          <a:p>
            <a:pPr>
              <a:lnSpc>
                <a:spcPts val="3000"/>
              </a:lnSpc>
            </a:pPr>
            <a:r>
              <a:rPr lang="en-US" sz="28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Local Leaders</a:t>
            </a:r>
          </a:p>
        </p:txBody>
      </p:sp>
      <p:cxnSp>
        <p:nvCxnSpPr>
          <p:cNvPr id="24" name="Straight Connector 23">
            <a:extLst>
              <a:ext uri="{FF2B5EF4-FFF2-40B4-BE49-F238E27FC236}">
                <a16:creationId xmlns:a16="http://schemas.microsoft.com/office/drawing/2014/main" xmlns="" id="{1538161A-2912-C44F-AE30-E45BA9C98B4A}"/>
              </a:ext>
            </a:extLst>
          </p:cNvPr>
          <p:cNvCxnSpPr>
            <a:cxnSpLocks/>
          </p:cNvCxnSpPr>
          <p:nvPr/>
        </p:nvCxnSpPr>
        <p:spPr>
          <a:xfrm>
            <a:off x="3360150" y="1708392"/>
            <a:ext cx="1767435" cy="0"/>
          </a:xfrm>
          <a:prstGeom prst="line">
            <a:avLst/>
          </a:prstGeom>
          <a:ln w="38100">
            <a:solidFill>
              <a:srgbClr val="B70B2E"/>
            </a:solidFill>
          </a:ln>
        </p:spPr>
        <p:style>
          <a:lnRef idx="1">
            <a:schemeClr val="accent1"/>
          </a:lnRef>
          <a:fillRef idx="0">
            <a:schemeClr val="accent1"/>
          </a:fillRef>
          <a:effectRef idx="0">
            <a:schemeClr val="accent1"/>
          </a:effectRef>
          <a:fontRef idx="minor">
            <a:schemeClr val="tx1"/>
          </a:fontRef>
        </p:style>
      </p:cxnSp>
      <p:pic>
        <p:nvPicPr>
          <p:cNvPr id="26" name="Picture 25" descr="A sign on the side of a building&#10;&#10;Description automatically generated">
            <a:extLst>
              <a:ext uri="{FF2B5EF4-FFF2-40B4-BE49-F238E27FC236}">
                <a16:creationId xmlns:a16="http://schemas.microsoft.com/office/drawing/2014/main" xmlns="" id="{67118FB2-D4E0-434B-97FB-49D5FFA5A59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3739" y="1708392"/>
            <a:ext cx="2542263" cy="2532315"/>
          </a:xfrm>
          <a:prstGeom prst="rect">
            <a:avLst/>
          </a:prstGeom>
          <a:ln>
            <a:noFill/>
          </a:ln>
        </p:spPr>
      </p:pic>
    </p:spTree>
    <p:extLst>
      <p:ext uri="{BB962C8B-B14F-4D97-AF65-F5344CB8AC3E}">
        <p14:creationId xmlns:p14="http://schemas.microsoft.com/office/powerpoint/2010/main" val="1020687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xmlns="" id="{DAD45AB0-EF7C-5549-BC38-950A23F76E9B}"/>
              </a:ext>
            </a:extLst>
          </p:cNvPr>
          <p:cNvSpPr txBox="1"/>
          <p:nvPr/>
        </p:nvSpPr>
        <p:spPr>
          <a:xfrm>
            <a:off x="3776341" y="5468203"/>
            <a:ext cx="668912" cy="461665"/>
          </a:xfrm>
          <a:prstGeom prst="rect">
            <a:avLst/>
          </a:prstGeom>
          <a:noFill/>
        </p:spPr>
        <p:txBody>
          <a:bodyPr wrap="square" rtlCol="0">
            <a:spAutoFit/>
          </a:bodyPr>
          <a:lstStyle/>
          <a:p>
            <a:r>
              <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48</a:t>
            </a:r>
          </a:p>
        </p:txBody>
      </p:sp>
      <p:sp>
        <p:nvSpPr>
          <p:cNvPr id="11" name="TextBox 10">
            <a:extLst>
              <a:ext uri="{FF2B5EF4-FFF2-40B4-BE49-F238E27FC236}">
                <a16:creationId xmlns:a16="http://schemas.microsoft.com/office/drawing/2014/main" xmlns="" id="{693CB7EE-D520-604E-902B-FD040419A85F}"/>
              </a:ext>
            </a:extLst>
          </p:cNvPr>
          <p:cNvSpPr txBox="1"/>
          <p:nvPr/>
        </p:nvSpPr>
        <p:spPr>
          <a:xfrm>
            <a:off x="355729" y="1495204"/>
            <a:ext cx="3078825" cy="3683060"/>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Prior to receiving my real estate license in 2000, I was a paralegal with the most prestigious law firm in Tucson. I have over a decade of expertise and knowledge. With a focus on customer service and marketing strategies, I work my hardest to make the home selling journey not only simple but enjoyable! I’ve lived and worked in your community for years. I understand the ins and outs of your neighborhood and know what buyers are looking for in the area. </a:t>
            </a:r>
          </a:p>
          <a:p>
            <a:pPr>
              <a:lnSpc>
                <a:spcPts val="1400"/>
              </a:lnSpc>
            </a:pPr>
            <a:endPar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 was awarded Rookie of Year in 2001 and have not stopped there. I </a:t>
            </a: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have all the designations and awards necessary to be your Realtor. As </a:t>
            </a: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a:t>
            </a: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t>
            </a: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and neighborhood expert, I want you to know that I will consistently look for the best ways to market and sell your home to potential buyers. As a specialist in luxury and vacation properties, I am here to win you top dollar for your beautiful home. </a:t>
            </a:r>
          </a:p>
          <a:p>
            <a:pPr>
              <a:lnSpc>
                <a:spcPts val="1400"/>
              </a:lnSpc>
            </a:pPr>
            <a:endPar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Thank you for taking the time to meet with me today, I can’t wait to get started!</a:t>
            </a:r>
          </a:p>
          <a:p>
            <a:pPr>
              <a:lnSpc>
                <a:spcPts val="1400"/>
              </a:lnSpc>
            </a:pPr>
            <a:endPar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xmlns="" id="{23B095FC-966F-5043-A9D0-909ED3510E56}"/>
              </a:ext>
            </a:extLst>
          </p:cNvPr>
          <p:cNvSpPr txBox="1"/>
          <p:nvPr/>
        </p:nvSpPr>
        <p:spPr>
          <a:xfrm>
            <a:off x="396411" y="491976"/>
            <a:ext cx="2986352" cy="861774"/>
          </a:xfrm>
          <a:prstGeom prst="rect">
            <a:avLst/>
          </a:prstGeom>
          <a:noFill/>
        </p:spPr>
        <p:txBody>
          <a:bodyPr wrap="square" rtlCol="0">
            <a:spAutoFit/>
          </a:bodyPr>
          <a:lstStyle/>
          <a:p>
            <a:pPr>
              <a:lnSpc>
                <a:spcPts val="3000"/>
              </a:lnSpc>
            </a:pPr>
            <a:r>
              <a:rPr lang="en-US" sz="2800" b="1" dirty="0" smtClean="0">
                <a:solidFill>
                  <a:srgbClr val="002C59"/>
                </a:solidFill>
                <a:latin typeface="Open Sans" panose="020B0606030504020204" pitchFamily="34" charset="0"/>
                <a:ea typeface="Open Sans" panose="020B0606030504020204" pitchFamily="34" charset="0"/>
                <a:cs typeface="Open Sans" panose="020B0606030504020204" pitchFamily="34" charset="0"/>
              </a:rPr>
              <a:t>Lexi</a:t>
            </a:r>
            <a:endParaRPr lang="en-US" sz="2800" b="1" dirty="0">
              <a:solidFill>
                <a:srgbClr val="002C59"/>
              </a:solidFill>
              <a:latin typeface="Open Sans" panose="020B0606030504020204" pitchFamily="34" charset="0"/>
              <a:ea typeface="Open Sans" panose="020B0606030504020204" pitchFamily="34" charset="0"/>
              <a:cs typeface="Open Sans" panose="020B0606030504020204" pitchFamily="34" charset="0"/>
            </a:endParaRPr>
          </a:p>
          <a:p>
            <a:pPr>
              <a:lnSpc>
                <a:spcPts val="3000"/>
              </a:lnSpc>
            </a:pPr>
            <a:r>
              <a:rPr lang="en-US" sz="2800" b="1" dirty="0" smtClean="0">
                <a:solidFill>
                  <a:srgbClr val="B70B2E"/>
                </a:solidFill>
                <a:latin typeface="Open Sans" panose="020B0606030504020204" pitchFamily="34" charset="0"/>
                <a:ea typeface="Open Sans" panose="020B0606030504020204" pitchFamily="34" charset="0"/>
                <a:cs typeface="Open Sans" panose="020B0606030504020204" pitchFamily="34" charset="0"/>
              </a:rPr>
              <a:t>Clark</a:t>
            </a:r>
            <a:endPar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5" name="Picture 44">
            <a:extLst>
              <a:ext uri="{FF2B5EF4-FFF2-40B4-BE49-F238E27FC236}">
                <a16:creationId xmlns:a16="http://schemas.microsoft.com/office/drawing/2014/main" xmlns="" id="{A51F830F-F879-0648-9D82-224FC1E98A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sp>
        <p:nvSpPr>
          <p:cNvPr id="30" name="TextBox 29">
            <a:extLst>
              <a:ext uri="{FF2B5EF4-FFF2-40B4-BE49-F238E27FC236}">
                <a16:creationId xmlns:a16="http://schemas.microsoft.com/office/drawing/2014/main" xmlns="" id="{759F9470-B32C-AC47-B8B0-934A1175DC91}"/>
              </a:ext>
            </a:extLst>
          </p:cNvPr>
          <p:cNvSpPr txBox="1"/>
          <p:nvPr/>
        </p:nvSpPr>
        <p:spPr>
          <a:xfrm>
            <a:off x="3727388" y="6631346"/>
            <a:ext cx="2644633" cy="231345"/>
          </a:xfrm>
          <a:prstGeom prst="rect">
            <a:avLst/>
          </a:prstGeom>
          <a:noFill/>
        </p:spPr>
        <p:txBody>
          <a:bodyPr wrap="square" rtlCol="0">
            <a:spAutoFit/>
          </a:bodyPr>
          <a:lstStyle/>
          <a:p>
            <a:pPr>
              <a:lnSpc>
                <a:spcPts val="1200"/>
              </a:lnSpc>
            </a:pPr>
            <a:r>
              <a:rPr lang="en-US" sz="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2000 Rookie of the Year Award</a:t>
            </a:r>
            <a:endParaRPr lang="en-US" sz="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xmlns="" id="{CA1C6BB0-74DA-3E40-8FA3-DF1678C157E5}"/>
              </a:ext>
            </a:extLst>
          </p:cNvPr>
          <p:cNvGrpSpPr/>
          <p:nvPr/>
        </p:nvGrpSpPr>
        <p:grpSpPr>
          <a:xfrm>
            <a:off x="3773282" y="4900532"/>
            <a:ext cx="2552846" cy="420628"/>
            <a:chOff x="3880859" y="5609680"/>
            <a:chExt cx="2552846" cy="420628"/>
          </a:xfrm>
        </p:grpSpPr>
        <p:sp>
          <p:nvSpPr>
            <p:cNvPr id="26" name="TextBox 25">
              <a:extLst>
                <a:ext uri="{FF2B5EF4-FFF2-40B4-BE49-F238E27FC236}">
                  <a16:creationId xmlns:a16="http://schemas.microsoft.com/office/drawing/2014/main" xmlns="" id="{BAF7047F-BAE3-7141-8929-8D9CB4B9E768}"/>
                </a:ext>
              </a:extLst>
            </p:cNvPr>
            <p:cNvSpPr txBox="1"/>
            <p:nvPr/>
          </p:nvSpPr>
          <p:spPr>
            <a:xfrm>
              <a:off x="3880860" y="5609680"/>
              <a:ext cx="2445270" cy="420628"/>
            </a:xfrm>
            <a:prstGeom prst="rect">
              <a:avLst/>
            </a:prstGeom>
            <a:noFill/>
          </p:spPr>
          <p:txBody>
            <a:bodyPr wrap="square" rtlCol="0">
              <a:spAutoFit/>
            </a:bodyPr>
            <a:lstStyle/>
            <a:p>
              <a:pPr>
                <a:lnSpc>
                  <a:spcPts val="3000"/>
                </a:lnSpc>
              </a:pPr>
              <a:r>
                <a:rPr lang="en-US" sz="1200" b="1" spc="200" dirty="0">
                  <a:solidFill>
                    <a:srgbClr val="B70B2E"/>
                  </a:solidFill>
                  <a:latin typeface="Open Sans" panose="020B0606030504020204" pitchFamily="34" charset="0"/>
                  <a:ea typeface="Open Sans" panose="020B0606030504020204" pitchFamily="34" charset="0"/>
                  <a:cs typeface="Open Sans" panose="020B0606030504020204" pitchFamily="34" charset="0"/>
                </a:rPr>
                <a:t>MY HIGHLIGHTS</a:t>
              </a:r>
            </a:p>
          </p:txBody>
        </p:sp>
        <p:cxnSp>
          <p:nvCxnSpPr>
            <p:cNvPr id="31" name="Straight Connector 30">
              <a:extLst>
                <a:ext uri="{FF2B5EF4-FFF2-40B4-BE49-F238E27FC236}">
                  <a16:creationId xmlns:a16="http://schemas.microsoft.com/office/drawing/2014/main" xmlns="" id="{F5AAD2CC-406C-294B-9553-DE03CE919613}"/>
                </a:ext>
              </a:extLst>
            </p:cNvPr>
            <p:cNvCxnSpPr>
              <a:cxnSpLocks/>
            </p:cNvCxnSpPr>
            <p:nvPr/>
          </p:nvCxnSpPr>
          <p:spPr>
            <a:xfrm>
              <a:off x="3880859" y="6030308"/>
              <a:ext cx="25528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43" name="Picture 17">
            <a:extLst>
              <a:ext uri="{FF2B5EF4-FFF2-40B4-BE49-F238E27FC236}">
                <a16:creationId xmlns:a16="http://schemas.microsoft.com/office/drawing/2014/main" xmlns="" id="{F2DCFF72-3D04-5C4D-B486-D499B57CEA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46855" y="7471723"/>
            <a:ext cx="1060700" cy="60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xmlns="" id="{BA83971B-7F65-784C-A0B6-516906FABBD6}"/>
              </a:ext>
            </a:extLst>
          </p:cNvPr>
          <p:cNvSpPr txBox="1"/>
          <p:nvPr/>
        </p:nvSpPr>
        <p:spPr>
          <a:xfrm>
            <a:off x="3773281" y="7083603"/>
            <a:ext cx="2644633" cy="388120"/>
          </a:xfrm>
          <a:prstGeom prst="rect">
            <a:avLst/>
          </a:prstGeom>
          <a:noFill/>
        </p:spPr>
        <p:txBody>
          <a:bodyPr wrap="square" rtlCol="0">
            <a:spAutoFit/>
          </a:bodyPr>
          <a:lstStyle/>
          <a:p>
            <a:pPr>
              <a:lnSpc>
                <a:spcPts val="1200"/>
              </a:lnSpc>
            </a:pPr>
            <a:r>
              <a:rPr lang="en-US" sz="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CLHMS  </a:t>
            </a:r>
          </a:p>
          <a:p>
            <a:pPr>
              <a:lnSpc>
                <a:spcPts val="1200"/>
              </a:lnSpc>
            </a:pPr>
            <a:r>
              <a:rPr lang="en-US" sz="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 am a Certified Luxury Home Marketing Specialist</a:t>
            </a:r>
          </a:p>
        </p:txBody>
      </p:sp>
      <p:sp>
        <p:nvSpPr>
          <p:cNvPr id="48" name="TextBox 47">
            <a:extLst>
              <a:ext uri="{FF2B5EF4-FFF2-40B4-BE49-F238E27FC236}">
                <a16:creationId xmlns:a16="http://schemas.microsoft.com/office/drawing/2014/main" xmlns="" id="{7D6A0305-AB5F-6F4A-B239-6F4B8096B574}"/>
              </a:ext>
            </a:extLst>
          </p:cNvPr>
          <p:cNvSpPr txBox="1"/>
          <p:nvPr/>
        </p:nvSpPr>
        <p:spPr>
          <a:xfrm>
            <a:off x="3773281" y="7546352"/>
            <a:ext cx="2736073" cy="388120"/>
          </a:xfrm>
          <a:prstGeom prst="rect">
            <a:avLst/>
          </a:prstGeom>
          <a:noFill/>
        </p:spPr>
        <p:txBody>
          <a:bodyPr wrap="square" rtlCol="0">
            <a:spAutoFit/>
          </a:bodyPr>
          <a:lstStyle/>
          <a:p>
            <a:pPr>
              <a:lnSpc>
                <a:spcPts val="1200"/>
              </a:lnSpc>
            </a:pPr>
            <a:r>
              <a:rPr lang="en-US" sz="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GRI  </a:t>
            </a:r>
          </a:p>
          <a:p>
            <a:pPr>
              <a:lnSpc>
                <a:spcPts val="1200"/>
              </a:lnSpc>
            </a:pPr>
            <a:r>
              <a:rPr lang="en-US" sz="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 am a Graduate of the REALTOR® Institute</a:t>
            </a:r>
          </a:p>
        </p:txBody>
      </p:sp>
      <p:sp>
        <p:nvSpPr>
          <p:cNvPr id="49" name="TextBox 48">
            <a:extLst>
              <a:ext uri="{FF2B5EF4-FFF2-40B4-BE49-F238E27FC236}">
                <a16:creationId xmlns:a16="http://schemas.microsoft.com/office/drawing/2014/main" xmlns="" id="{7FB39E39-3E73-124D-86D8-57AB4398D706}"/>
              </a:ext>
            </a:extLst>
          </p:cNvPr>
          <p:cNvSpPr txBox="1"/>
          <p:nvPr/>
        </p:nvSpPr>
        <p:spPr>
          <a:xfrm>
            <a:off x="3773281" y="8009101"/>
            <a:ext cx="2736073" cy="400110"/>
          </a:xfrm>
          <a:prstGeom prst="rect">
            <a:avLst/>
          </a:prstGeom>
          <a:noFill/>
        </p:spPr>
        <p:txBody>
          <a:bodyPr wrap="square" rtlCol="0">
            <a:spAutoFit/>
          </a:bodyPr>
          <a:lstStyle/>
          <a:p>
            <a:pPr>
              <a:lnSpc>
                <a:spcPts val="1200"/>
              </a:lnSpc>
            </a:pPr>
            <a:r>
              <a:rPr lang="en-US" sz="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MRE</a:t>
            </a:r>
            <a:endParaRPr lang="en-US" sz="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1200"/>
              </a:lnSpc>
            </a:pPr>
            <a:r>
              <a:rPr lang="en-US" sz="8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 earned the Master of Real Estate designation</a:t>
            </a:r>
            <a:endParaRPr lang="en-US" sz="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xmlns="" id="{5DD2C97F-189E-DB46-B74F-1DCEC0AC9427}"/>
              </a:ext>
            </a:extLst>
          </p:cNvPr>
          <p:cNvSpPr txBox="1"/>
          <p:nvPr/>
        </p:nvSpPr>
        <p:spPr>
          <a:xfrm>
            <a:off x="4381877" y="5588501"/>
            <a:ext cx="1763182" cy="246221"/>
          </a:xfrm>
          <a:prstGeom prst="rect">
            <a:avLst/>
          </a:prstGeom>
          <a:noFill/>
        </p:spPr>
        <p:txBody>
          <a:bodyPr wrap="square" rtlCol="0">
            <a:spAutoFit/>
          </a:bodyPr>
          <a:lstStyle/>
          <a:p>
            <a:pPr>
              <a:lnSpc>
                <a:spcPts val="1200"/>
              </a:lnSpc>
            </a:pPr>
            <a:r>
              <a:rPr lang="en-US" sz="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Number of homes sold in </a:t>
            </a:r>
            <a:r>
              <a:rPr lang="en-US" sz="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2022</a:t>
            </a:r>
            <a:endParaRPr lang="en-US" sz="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xmlns="" id="{FA7369A2-047C-704F-9DD7-4D7F4FFD2ECE}"/>
              </a:ext>
            </a:extLst>
          </p:cNvPr>
          <p:cNvSpPr txBox="1"/>
          <p:nvPr/>
        </p:nvSpPr>
        <p:spPr>
          <a:xfrm>
            <a:off x="4381877" y="6004217"/>
            <a:ext cx="1763182" cy="388120"/>
          </a:xfrm>
          <a:prstGeom prst="rect">
            <a:avLst/>
          </a:prstGeom>
          <a:noFill/>
        </p:spPr>
        <p:txBody>
          <a:bodyPr wrap="square" rtlCol="0">
            <a:spAutoFit/>
          </a:bodyPr>
          <a:lstStyle/>
          <a:p>
            <a:pPr>
              <a:lnSpc>
                <a:spcPts val="1200"/>
              </a:lnSpc>
            </a:pPr>
            <a:r>
              <a:rPr lang="en-US" sz="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Average length of home of market</a:t>
            </a:r>
          </a:p>
        </p:txBody>
      </p:sp>
      <p:cxnSp>
        <p:nvCxnSpPr>
          <p:cNvPr id="39" name="Straight Connector 38">
            <a:extLst>
              <a:ext uri="{FF2B5EF4-FFF2-40B4-BE49-F238E27FC236}">
                <a16:creationId xmlns:a16="http://schemas.microsoft.com/office/drawing/2014/main" xmlns="" id="{54378A80-2938-2B45-8895-18F166404C08}"/>
              </a:ext>
            </a:extLst>
          </p:cNvPr>
          <p:cNvCxnSpPr>
            <a:cxnSpLocks/>
          </p:cNvCxnSpPr>
          <p:nvPr/>
        </p:nvCxnSpPr>
        <p:spPr>
          <a:xfrm>
            <a:off x="4345665" y="5543955"/>
            <a:ext cx="0" cy="2787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895F6F20-9FEB-D841-8CA7-7CCF8F0F5CBA}"/>
              </a:ext>
            </a:extLst>
          </p:cNvPr>
          <p:cNvSpPr txBox="1"/>
          <p:nvPr/>
        </p:nvSpPr>
        <p:spPr>
          <a:xfrm>
            <a:off x="3776341" y="5967445"/>
            <a:ext cx="668912" cy="461665"/>
          </a:xfrm>
          <a:prstGeom prst="rect">
            <a:avLst/>
          </a:prstGeom>
          <a:noFill/>
        </p:spPr>
        <p:txBody>
          <a:bodyPr wrap="square" rtlCol="0">
            <a:spAutoFit/>
          </a:bodyPr>
          <a:lstStyle/>
          <a:p>
            <a:r>
              <a:rPr 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23</a:t>
            </a:r>
          </a:p>
        </p:txBody>
      </p:sp>
      <p:cxnSp>
        <p:nvCxnSpPr>
          <p:cNvPr id="54" name="Straight Connector 53">
            <a:extLst>
              <a:ext uri="{FF2B5EF4-FFF2-40B4-BE49-F238E27FC236}">
                <a16:creationId xmlns:a16="http://schemas.microsoft.com/office/drawing/2014/main" xmlns="" id="{4792B51C-29CB-7741-AA54-D456B87847CC}"/>
              </a:ext>
            </a:extLst>
          </p:cNvPr>
          <p:cNvCxnSpPr>
            <a:cxnSpLocks/>
          </p:cNvCxnSpPr>
          <p:nvPr/>
        </p:nvCxnSpPr>
        <p:spPr>
          <a:xfrm>
            <a:off x="4345665" y="6058889"/>
            <a:ext cx="0" cy="2787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3879" y="2038341"/>
            <a:ext cx="2072249" cy="283384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0927" y="5834722"/>
            <a:ext cx="1178356" cy="80482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729" y="6717211"/>
            <a:ext cx="1196778" cy="520203"/>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1129" y="6832649"/>
            <a:ext cx="1294863" cy="514801"/>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411" y="7277663"/>
            <a:ext cx="1067222" cy="757877"/>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6261" y="7337966"/>
            <a:ext cx="854439" cy="84832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2227" y="6070075"/>
            <a:ext cx="2030954" cy="627012"/>
          </a:xfrm>
          <a:prstGeom prst="rect">
            <a:avLst/>
          </a:prstGeom>
        </p:spPr>
      </p:pic>
    </p:spTree>
    <p:extLst>
      <p:ext uri="{BB962C8B-B14F-4D97-AF65-F5344CB8AC3E}">
        <p14:creationId xmlns:p14="http://schemas.microsoft.com/office/powerpoint/2010/main" val="1618166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xmlns="" id="{6875898C-EA08-BD43-BF31-2B675A2E59D8}"/>
              </a:ext>
            </a:extLst>
          </p:cNvPr>
          <p:cNvSpPr/>
          <p:nvPr/>
        </p:nvSpPr>
        <p:spPr>
          <a:xfrm>
            <a:off x="2560995" y="811528"/>
            <a:ext cx="3687102" cy="103895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C0E3"/>
              </a:solidFill>
            </a:endParaRPr>
          </a:p>
        </p:txBody>
      </p:sp>
      <p:sp>
        <p:nvSpPr>
          <p:cNvPr id="42" name="TextBox 41">
            <a:extLst>
              <a:ext uri="{FF2B5EF4-FFF2-40B4-BE49-F238E27FC236}">
                <a16:creationId xmlns:a16="http://schemas.microsoft.com/office/drawing/2014/main" xmlns="" id="{A8581901-587A-F644-8F72-841C9D2CD70B}"/>
              </a:ext>
            </a:extLst>
          </p:cNvPr>
          <p:cNvSpPr txBox="1"/>
          <p:nvPr/>
        </p:nvSpPr>
        <p:spPr>
          <a:xfrm>
            <a:off x="317371" y="896325"/>
            <a:ext cx="2813230" cy="1246495"/>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Stories </a:t>
            </a:r>
            <a:b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of </a:t>
            </a:r>
            <a:r>
              <a:rPr lang="en-US" sz="2800" b="1" dirty="0" smtClean="0">
                <a:solidFill>
                  <a:srgbClr val="B70B2E"/>
                </a:solidFill>
                <a:latin typeface="Open Sans" panose="020B0606030504020204" pitchFamily="34" charset="0"/>
                <a:ea typeface="Open Sans" panose="020B0606030504020204" pitchFamily="34" charset="0"/>
                <a:cs typeface="Open Sans" panose="020B0606030504020204" pitchFamily="34" charset="0"/>
              </a:rPr>
              <a:t>Success Testimonials</a:t>
            </a:r>
            <a:endPar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xmlns="" id="{94A20014-0133-5345-AB7E-AE2C60D02486}"/>
              </a:ext>
            </a:extLst>
          </p:cNvPr>
          <p:cNvSpPr txBox="1"/>
          <p:nvPr/>
        </p:nvSpPr>
        <p:spPr>
          <a:xfrm>
            <a:off x="2498544" y="3711722"/>
            <a:ext cx="2314614" cy="271869"/>
          </a:xfrm>
          <a:prstGeom prst="rect">
            <a:avLst/>
          </a:prstGeom>
          <a:noFill/>
        </p:spPr>
        <p:txBody>
          <a:bodyPr wrap="square" rtlCol="0">
            <a:spAutoFit/>
          </a:bodyPr>
          <a:lstStyle/>
          <a:p>
            <a:pPr>
              <a:lnSpc>
                <a:spcPts val="1400"/>
              </a:lnSpc>
            </a:pPr>
            <a:r>
              <a:rPr lang="en-US" sz="10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 Bob Jenkins, </a:t>
            </a:r>
            <a:r>
              <a:rPr lang="en-US" sz="1000" b="1" dirty="0" smtClean="0">
                <a:solidFill>
                  <a:srgbClr val="B70B2E"/>
                </a:solidFill>
                <a:latin typeface="Open Sans" panose="020B0606030504020204" pitchFamily="34" charset="0"/>
                <a:ea typeface="Open Sans" panose="020B0606030504020204" pitchFamily="34" charset="0"/>
                <a:cs typeface="Open Sans" panose="020B0606030504020204" pitchFamily="34" charset="0"/>
              </a:rPr>
              <a:t>Texas</a:t>
            </a:r>
            <a:endParaRPr lang="en-US" sz="1000" b="1"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62">
            <a:extLst>
              <a:ext uri="{FF2B5EF4-FFF2-40B4-BE49-F238E27FC236}">
                <a16:creationId xmlns:a16="http://schemas.microsoft.com/office/drawing/2014/main" xmlns="" id="{0155F1CE-4FA8-4F40-AD67-FE026EC55EEF}"/>
              </a:ext>
            </a:extLst>
          </p:cNvPr>
          <p:cNvSpPr txBox="1"/>
          <p:nvPr/>
        </p:nvSpPr>
        <p:spPr>
          <a:xfrm>
            <a:off x="2498545" y="2648708"/>
            <a:ext cx="3687102" cy="978217"/>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“My business relocated across the country and I gave gave Jane a month to sell my ranch. By golly, she did it! And she negotiated the price that I needed to cover all my expenses. I highly recommend Jane – I hope she has a clone in my new neighborhood!”</a:t>
            </a:r>
          </a:p>
        </p:txBody>
      </p:sp>
      <p:sp>
        <p:nvSpPr>
          <p:cNvPr id="67" name="TextBox 66">
            <a:extLst>
              <a:ext uri="{FF2B5EF4-FFF2-40B4-BE49-F238E27FC236}">
                <a16:creationId xmlns:a16="http://schemas.microsoft.com/office/drawing/2014/main" xmlns="" id="{6F976ACC-72E6-5F47-9388-BD3566AB12F0}"/>
              </a:ext>
            </a:extLst>
          </p:cNvPr>
          <p:cNvSpPr txBox="1"/>
          <p:nvPr/>
        </p:nvSpPr>
        <p:spPr>
          <a:xfrm>
            <a:off x="493546" y="5651822"/>
            <a:ext cx="2314614" cy="271869"/>
          </a:xfrm>
          <a:prstGeom prst="rect">
            <a:avLst/>
          </a:prstGeom>
          <a:noFill/>
        </p:spPr>
        <p:txBody>
          <a:bodyPr wrap="square" rtlCol="0">
            <a:spAutoFit/>
          </a:bodyPr>
          <a:lstStyle/>
          <a:p>
            <a:pPr>
              <a:lnSpc>
                <a:spcPts val="1400"/>
              </a:lnSpc>
            </a:pPr>
            <a:r>
              <a:rPr lang="en-US" sz="10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 Betty Fryeburg, </a:t>
            </a:r>
            <a:r>
              <a:rPr lang="en-US" sz="1000" b="1" dirty="0" smtClean="0">
                <a:solidFill>
                  <a:srgbClr val="B70B2E"/>
                </a:solidFill>
                <a:latin typeface="Open Sans" panose="020B0606030504020204" pitchFamily="34" charset="0"/>
                <a:ea typeface="Open Sans" panose="020B0606030504020204" pitchFamily="34" charset="0"/>
                <a:cs typeface="Open Sans" panose="020B0606030504020204" pitchFamily="34" charset="0"/>
              </a:rPr>
              <a:t>Marana</a:t>
            </a:r>
            <a:endParaRPr lang="en-US" sz="1000" b="1"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8" name="TextBox 67">
            <a:extLst>
              <a:ext uri="{FF2B5EF4-FFF2-40B4-BE49-F238E27FC236}">
                <a16:creationId xmlns:a16="http://schemas.microsoft.com/office/drawing/2014/main" xmlns="" id="{3EA85CB1-1F13-0648-ADBD-DA94D262E4E5}"/>
              </a:ext>
            </a:extLst>
          </p:cNvPr>
          <p:cNvSpPr txBox="1"/>
          <p:nvPr/>
        </p:nvSpPr>
        <p:spPr>
          <a:xfrm>
            <a:off x="472982" y="4607706"/>
            <a:ext cx="5712665" cy="1015663"/>
          </a:xfrm>
          <a:prstGeom prst="rect">
            <a:avLst/>
          </a:prstGeom>
          <a:noFill/>
        </p:spPr>
        <p:txBody>
          <a:bodyPr wrap="square" rtlCol="0">
            <a:spAutoFit/>
          </a:bodyPr>
          <a:lstStyle/>
          <a:p>
            <a:pPr>
              <a:lnSpc>
                <a:spcPts val="1800"/>
              </a:lnSpc>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“Lexi covered all the bases from the start. She was clear and direct and thorough. Having very strict HOA regulations, the sale of my Marana home was not an easy one, but Lexi handled every aspect with grace and true professionalism. Thanks Lexi!”</a:t>
            </a:r>
          </a:p>
          <a:p>
            <a:pPr>
              <a:lnSpc>
                <a:spcPts val="1800"/>
              </a:lnSpc>
            </a:pP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5" name="Straight Connector 74">
            <a:extLst>
              <a:ext uri="{FF2B5EF4-FFF2-40B4-BE49-F238E27FC236}">
                <a16:creationId xmlns:a16="http://schemas.microsoft.com/office/drawing/2014/main" xmlns="" id="{2C5D4269-44B1-5C47-B598-326817200659}"/>
              </a:ext>
            </a:extLst>
          </p:cNvPr>
          <p:cNvCxnSpPr>
            <a:cxnSpLocks/>
          </p:cNvCxnSpPr>
          <p:nvPr/>
        </p:nvCxnSpPr>
        <p:spPr>
          <a:xfrm>
            <a:off x="420345" y="4263089"/>
            <a:ext cx="597757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605A34AF-52A5-4643-AAE9-FA56F96E3CA6}"/>
              </a:ext>
            </a:extLst>
          </p:cNvPr>
          <p:cNvSpPr txBox="1"/>
          <p:nvPr/>
        </p:nvSpPr>
        <p:spPr>
          <a:xfrm>
            <a:off x="2538703" y="7762358"/>
            <a:ext cx="3544809" cy="271869"/>
          </a:xfrm>
          <a:prstGeom prst="rect">
            <a:avLst/>
          </a:prstGeom>
          <a:noFill/>
        </p:spPr>
        <p:txBody>
          <a:bodyPr wrap="square" rtlCol="0">
            <a:spAutoFit/>
          </a:bodyPr>
          <a:lstStyle/>
          <a:p>
            <a:pPr>
              <a:lnSpc>
                <a:spcPts val="1400"/>
              </a:lnSpc>
            </a:pPr>
            <a:r>
              <a:rPr lang="en-US" sz="10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 Jack &amp; Jill Duncan, </a:t>
            </a:r>
            <a:r>
              <a:rPr lang="en-US" sz="1000" b="1" dirty="0" err="1" smtClean="0">
                <a:solidFill>
                  <a:srgbClr val="B70B2E"/>
                </a:solidFill>
                <a:latin typeface="Open Sans" panose="020B0606030504020204" pitchFamily="34" charset="0"/>
                <a:ea typeface="Open Sans" panose="020B0606030504020204" pitchFamily="34" charset="0"/>
                <a:cs typeface="Open Sans" panose="020B0606030504020204" pitchFamily="34" charset="0"/>
              </a:rPr>
              <a:t>SaddleBrooke</a:t>
            </a:r>
            <a:endParaRPr lang="en-US" sz="1000" b="1"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TextBox 77">
            <a:extLst>
              <a:ext uri="{FF2B5EF4-FFF2-40B4-BE49-F238E27FC236}">
                <a16:creationId xmlns:a16="http://schemas.microsoft.com/office/drawing/2014/main" xmlns="" id="{BFC7CEE8-47AF-954C-9F5F-FDF700A832DB}"/>
              </a:ext>
            </a:extLst>
          </p:cNvPr>
          <p:cNvSpPr txBox="1"/>
          <p:nvPr/>
        </p:nvSpPr>
        <p:spPr>
          <a:xfrm>
            <a:off x="2498545" y="6541989"/>
            <a:ext cx="3687102" cy="990015"/>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“Trying to sell </a:t>
            </a: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my parents’ </a:t>
            </a: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house </a:t>
            </a: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while they were </a:t>
            </a: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living in </a:t>
            </a: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it sounded hard to do. My parents are both very ill and I had lots of anxiety over selling their home. But Lexi made it very easy for me! </a:t>
            </a: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She turned a tedious chore into such </a:t>
            </a:r>
            <a:r>
              <a:rPr lang="en-US" sz="10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pleasant, </a:t>
            </a: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smooth transition. She coordinated with the estate sale people for us. She knows how to handle every family member.”</a:t>
            </a:r>
          </a:p>
        </p:txBody>
      </p:sp>
      <p:cxnSp>
        <p:nvCxnSpPr>
          <p:cNvPr id="80" name="Straight Connector 79">
            <a:extLst>
              <a:ext uri="{FF2B5EF4-FFF2-40B4-BE49-F238E27FC236}">
                <a16:creationId xmlns:a16="http://schemas.microsoft.com/office/drawing/2014/main" xmlns="" id="{6ACAFADD-AE2A-0B4B-925D-5513DD122832}"/>
              </a:ext>
            </a:extLst>
          </p:cNvPr>
          <p:cNvCxnSpPr>
            <a:cxnSpLocks/>
          </p:cNvCxnSpPr>
          <p:nvPr/>
        </p:nvCxnSpPr>
        <p:spPr>
          <a:xfrm>
            <a:off x="420345" y="6175699"/>
            <a:ext cx="597757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028152FC-237D-AB4A-A3B3-DC42D7CA8FA9}"/>
              </a:ext>
            </a:extLst>
          </p:cNvPr>
          <p:cNvSpPr txBox="1"/>
          <p:nvPr/>
        </p:nvSpPr>
        <p:spPr>
          <a:xfrm>
            <a:off x="2677767" y="1014038"/>
            <a:ext cx="3453557" cy="798680"/>
          </a:xfrm>
          <a:prstGeom prst="rect">
            <a:avLst/>
          </a:prstGeom>
          <a:noFill/>
        </p:spPr>
        <p:txBody>
          <a:bodyPr wrap="square" rtlCol="0">
            <a:spAutoFit/>
          </a:bodyPr>
          <a:lstStyle/>
          <a:p>
            <a:pPr>
              <a:lnSpc>
                <a:spcPts val="1400"/>
              </a:lnSpc>
            </a:pPr>
            <a:r>
              <a:rPr lang="en-US" sz="1000" b="1" dirty="0">
                <a:solidFill>
                  <a:srgbClr val="002C59"/>
                </a:solidFill>
                <a:latin typeface="Open Sans" panose="020B0606030504020204" pitchFamily="34" charset="0"/>
                <a:ea typeface="Open Sans" panose="020B0606030504020204" pitchFamily="34" charset="0"/>
                <a:cs typeface="Open Sans" panose="020B0606030504020204" pitchFamily="34" charset="0"/>
              </a:rPr>
              <a:t>I have the privilege of helping families start a new adventure everyday...here are a few success stories from my clients.</a:t>
            </a:r>
          </a:p>
          <a:p>
            <a:pPr>
              <a:lnSpc>
                <a:spcPts val="1400"/>
              </a:lnSpc>
            </a:pPr>
            <a:endParaRPr lang="en-US" sz="1000" b="1" dirty="0">
              <a:solidFill>
                <a:srgbClr val="002C5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ight Triangle 6">
            <a:extLst>
              <a:ext uri="{FF2B5EF4-FFF2-40B4-BE49-F238E27FC236}">
                <a16:creationId xmlns:a16="http://schemas.microsoft.com/office/drawing/2014/main" xmlns="" id="{31FE8EC3-3A75-044B-AB34-68AAD0783979}"/>
              </a:ext>
            </a:extLst>
          </p:cNvPr>
          <p:cNvSpPr/>
          <p:nvPr/>
        </p:nvSpPr>
        <p:spPr>
          <a:xfrm rot="10800000">
            <a:off x="2955508" y="1850478"/>
            <a:ext cx="411760" cy="225423"/>
          </a:xfrm>
          <a:prstGeom prst="rtTriangl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C0E3"/>
              </a:solidFill>
            </a:endParaRPr>
          </a:p>
        </p:txBody>
      </p:sp>
      <p:pic>
        <p:nvPicPr>
          <p:cNvPr id="90" name="Picture 89" descr="A person standing in front of water&#10;&#10;Description automatically generated">
            <a:extLst>
              <a:ext uri="{FF2B5EF4-FFF2-40B4-BE49-F238E27FC236}">
                <a16:creationId xmlns:a16="http://schemas.microsoft.com/office/drawing/2014/main" xmlns="" id="{0256155D-66B9-F54D-9862-092395CC86D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343" y="2712715"/>
            <a:ext cx="1843841" cy="1050373"/>
          </a:xfrm>
          <a:prstGeom prst="rect">
            <a:avLst/>
          </a:prstGeom>
        </p:spPr>
      </p:pic>
      <p:pic>
        <p:nvPicPr>
          <p:cNvPr id="92" name="Picture 91" descr="A small child sitting on a couch&#10;&#10;Description automatically generated">
            <a:extLst>
              <a:ext uri="{FF2B5EF4-FFF2-40B4-BE49-F238E27FC236}">
                <a16:creationId xmlns:a16="http://schemas.microsoft.com/office/drawing/2014/main" xmlns="" id="{1592247B-9268-6C44-9819-55559595F9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342" y="6600862"/>
            <a:ext cx="1843841" cy="1080056"/>
          </a:xfrm>
          <a:prstGeom prst="rect">
            <a:avLst/>
          </a:prstGeom>
        </p:spPr>
      </p:pic>
    </p:spTree>
    <p:extLst>
      <p:ext uri="{BB962C8B-B14F-4D97-AF65-F5344CB8AC3E}">
        <p14:creationId xmlns:p14="http://schemas.microsoft.com/office/powerpoint/2010/main" val="732231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ath with grass in front of a brick building&#10;&#10;Description automatically generated">
            <a:extLst>
              <a:ext uri="{FF2B5EF4-FFF2-40B4-BE49-F238E27FC236}">
                <a16:creationId xmlns:a16="http://schemas.microsoft.com/office/drawing/2014/main" xmlns="" id="{4A2EF9FA-8F79-4B4D-9842-897C446B597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6858000" cy="4121511"/>
          </a:xfrm>
          <a:prstGeom prst="rect">
            <a:avLst/>
          </a:prstGeom>
        </p:spPr>
      </p:pic>
      <p:sp>
        <p:nvSpPr>
          <p:cNvPr id="5" name="TextBox 4">
            <a:extLst>
              <a:ext uri="{FF2B5EF4-FFF2-40B4-BE49-F238E27FC236}">
                <a16:creationId xmlns:a16="http://schemas.microsoft.com/office/drawing/2014/main" xmlns="" id="{22B2ABFE-80EE-E64B-A56A-FF2083076580}"/>
              </a:ext>
            </a:extLst>
          </p:cNvPr>
          <p:cNvSpPr txBox="1"/>
          <p:nvPr/>
        </p:nvSpPr>
        <p:spPr>
          <a:xfrm>
            <a:off x="350175" y="4572000"/>
            <a:ext cx="4057233" cy="3132652"/>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Selling your home is likely the largest financial decision you’ll make in life; there are many things to consider while preparing for the home sale process. However, it’s also an exciting new chapter. Now is the time to dream big! What is important to you as you think about your next step and creating lifelong memories in a new home? Your home is your sanctuary, and through all the emotions of this process, I’m here as your guide. It’s important to know what to expect as we go through each step and what you can expect of me. With proper preparation and strategy, I can transition your home from fresh on the market to SOLD! </a:t>
            </a:r>
          </a:p>
          <a:p>
            <a:pPr>
              <a:lnSpc>
                <a:spcPts val="1400"/>
              </a:lnSpc>
            </a:pPr>
            <a:endPar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During this presentation we will go through each stage of selling your home, from staging to pricing. As your local expert, it is my passion to find the right buyer to maximize your profit. My service and knowledge is here as an asset to you as we work through the process and open the door to your future.</a:t>
            </a:r>
          </a:p>
          <a:p>
            <a:pPr>
              <a:lnSpc>
                <a:spcPts val="1400"/>
              </a:lnSpc>
            </a:pPr>
            <a:endPar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xmlns="" id="{AAB38EC7-9FE7-4D49-B57E-F0404C44904C}"/>
              </a:ext>
            </a:extLst>
          </p:cNvPr>
          <p:cNvSpPr/>
          <p:nvPr/>
        </p:nvSpPr>
        <p:spPr>
          <a:xfrm>
            <a:off x="350175" y="983848"/>
            <a:ext cx="3927728" cy="1828799"/>
          </a:xfrm>
          <a:prstGeom prst="rect">
            <a:avLst/>
          </a:prstGeom>
          <a:solidFill>
            <a:srgbClr val="002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A2374E42-44A7-3D47-83D3-76D659391312}"/>
              </a:ext>
            </a:extLst>
          </p:cNvPr>
          <p:cNvSpPr txBox="1"/>
          <p:nvPr/>
        </p:nvSpPr>
        <p:spPr>
          <a:xfrm>
            <a:off x="575770" y="1206674"/>
            <a:ext cx="3606041" cy="1169551"/>
          </a:xfrm>
          <a:prstGeom prst="rect">
            <a:avLst/>
          </a:prstGeom>
          <a:noFill/>
        </p:spPr>
        <p:txBody>
          <a:bodyPr wrap="square" rtlCol="0">
            <a:spAutoFit/>
          </a:bodyPr>
          <a:lstStyle/>
          <a:p>
            <a:pPr>
              <a:lnSpc>
                <a:spcPts val="42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YOUR HOME SELLING JOURNEY</a:t>
            </a:r>
          </a:p>
        </p:txBody>
      </p:sp>
      <p:pic>
        <p:nvPicPr>
          <p:cNvPr id="10" name="Picture 13">
            <a:extLst>
              <a:ext uri="{FF2B5EF4-FFF2-40B4-BE49-F238E27FC236}">
                <a16:creationId xmlns:a16="http://schemas.microsoft.com/office/drawing/2014/main" xmlns="" id="{E5BB3610-BAA9-7F43-9972-3A6D97BE043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7903" y="5649362"/>
            <a:ext cx="2328975" cy="304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1298726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2B2ABFE-80EE-E64B-A56A-FF2083076580}"/>
              </a:ext>
            </a:extLst>
          </p:cNvPr>
          <p:cNvSpPr txBox="1"/>
          <p:nvPr/>
        </p:nvSpPr>
        <p:spPr>
          <a:xfrm>
            <a:off x="350176" y="2038341"/>
            <a:ext cx="4010170" cy="798680"/>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It’s important that I learn the features of your home and its unique character. This will help me prescribe the best marketing strategy as we aim to sell your home. We’ll review timelines and how I can make this process as streamlined as possible.</a:t>
            </a:r>
          </a:p>
        </p:txBody>
      </p:sp>
      <p:sp>
        <p:nvSpPr>
          <p:cNvPr id="45" name="TextBox 44">
            <a:extLst>
              <a:ext uri="{FF2B5EF4-FFF2-40B4-BE49-F238E27FC236}">
                <a16:creationId xmlns:a16="http://schemas.microsoft.com/office/drawing/2014/main" xmlns="" id="{7F42EAF6-7BE6-3B4C-BCDE-3CF783088E9C}"/>
              </a:ext>
            </a:extLst>
          </p:cNvPr>
          <p:cNvSpPr txBox="1"/>
          <p:nvPr/>
        </p:nvSpPr>
        <p:spPr>
          <a:xfrm>
            <a:off x="328003" y="896325"/>
            <a:ext cx="2813230" cy="861774"/>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Tell Me about Your Home</a:t>
            </a:r>
          </a:p>
        </p:txBody>
      </p:sp>
      <p:cxnSp>
        <p:nvCxnSpPr>
          <p:cNvPr id="46" name="Straight Connector 45">
            <a:extLst>
              <a:ext uri="{FF2B5EF4-FFF2-40B4-BE49-F238E27FC236}">
                <a16:creationId xmlns:a16="http://schemas.microsoft.com/office/drawing/2014/main" xmlns="" id="{166823D6-D8DB-FC4C-BDAC-009BC8F3328E}"/>
              </a:ext>
            </a:extLst>
          </p:cNvPr>
          <p:cNvCxnSpPr>
            <a:cxnSpLocks/>
          </p:cNvCxnSpPr>
          <p:nvPr/>
        </p:nvCxnSpPr>
        <p:spPr>
          <a:xfrm>
            <a:off x="420345" y="1850480"/>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xmlns="" id="{921ABB12-422D-6344-8F5D-1A95B20EF0BB}"/>
              </a:ext>
            </a:extLst>
          </p:cNvPr>
          <p:cNvGrpSpPr/>
          <p:nvPr/>
        </p:nvGrpSpPr>
        <p:grpSpPr>
          <a:xfrm>
            <a:off x="421639" y="3361567"/>
            <a:ext cx="6053437" cy="3744092"/>
            <a:chOff x="421639" y="3361567"/>
            <a:chExt cx="6053437" cy="3744092"/>
          </a:xfrm>
        </p:grpSpPr>
        <p:sp>
          <p:nvSpPr>
            <p:cNvPr id="12" name="TextBox 11">
              <a:extLst>
                <a:ext uri="{FF2B5EF4-FFF2-40B4-BE49-F238E27FC236}">
                  <a16:creationId xmlns:a16="http://schemas.microsoft.com/office/drawing/2014/main" xmlns="" id="{2632AEAB-59C5-E243-838B-6F0C28705CF3}"/>
                </a:ext>
              </a:extLst>
            </p:cNvPr>
            <p:cNvSpPr txBox="1"/>
            <p:nvPr/>
          </p:nvSpPr>
          <p:spPr>
            <a:xfrm>
              <a:off x="421639" y="5639680"/>
              <a:ext cx="1855216" cy="1004314"/>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Is there a date you would like to move by? Are the dates flexible?</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xmlns="" id="{5E9E144C-9B93-FD49-A965-F0983D2D63D5}"/>
                </a:ext>
              </a:extLst>
            </p:cNvPr>
            <p:cNvSpPr txBox="1"/>
            <p:nvPr/>
          </p:nvSpPr>
          <p:spPr>
            <a:xfrm>
              <a:off x="2492247" y="5639680"/>
              <a:ext cx="1855216" cy="1459374"/>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Have you done any recent upgrades or are there unique features that aren’t common in the neighborhood?</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xmlns="" id="{9DA26162-8AA2-6349-B998-EC2A5EA1E9FC}"/>
                </a:ext>
              </a:extLst>
            </p:cNvPr>
            <p:cNvSpPr txBox="1"/>
            <p:nvPr/>
          </p:nvSpPr>
          <p:spPr>
            <a:xfrm>
              <a:off x="4562855" y="5639680"/>
              <a:ext cx="1912221" cy="997709"/>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Is there anything that you think a buyer may dislike or use to alter their offer price?</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7" name="Group 46">
              <a:extLst>
                <a:ext uri="{FF2B5EF4-FFF2-40B4-BE49-F238E27FC236}">
                  <a16:creationId xmlns:a16="http://schemas.microsoft.com/office/drawing/2014/main" xmlns="" id="{7F2B70F2-87A3-DF47-9CCD-280ABC421C43}"/>
                </a:ext>
              </a:extLst>
            </p:cNvPr>
            <p:cNvGrpSpPr/>
            <p:nvPr/>
          </p:nvGrpSpPr>
          <p:grpSpPr>
            <a:xfrm>
              <a:off x="489477" y="5211665"/>
              <a:ext cx="369703" cy="365760"/>
              <a:chOff x="465725" y="5211665"/>
              <a:chExt cx="369703" cy="365760"/>
            </a:xfrm>
          </p:grpSpPr>
          <p:sp>
            <p:nvSpPr>
              <p:cNvPr id="23" name="TextBox 22">
                <a:extLst>
                  <a:ext uri="{FF2B5EF4-FFF2-40B4-BE49-F238E27FC236}">
                    <a16:creationId xmlns:a16="http://schemas.microsoft.com/office/drawing/2014/main" xmlns="" id="{41F1D59B-927F-FB42-A8DA-F881C663DB91}"/>
                  </a:ext>
                </a:extLst>
              </p:cNvPr>
              <p:cNvSpPr txBox="1"/>
              <p:nvPr/>
            </p:nvSpPr>
            <p:spPr>
              <a:xfrm>
                <a:off x="469668" y="5241423"/>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4</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Oval 23">
                <a:extLst>
                  <a:ext uri="{FF2B5EF4-FFF2-40B4-BE49-F238E27FC236}">
                    <a16:creationId xmlns:a16="http://schemas.microsoft.com/office/drawing/2014/main" xmlns="" id="{6EBAF050-1A8C-C048-8EF6-49DFCB880477}"/>
                  </a:ext>
                </a:extLst>
              </p:cNvPr>
              <p:cNvSpPr/>
              <p:nvPr/>
            </p:nvSpPr>
            <p:spPr>
              <a:xfrm>
                <a:off x="465725"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16AB4E93-DC17-8040-9A8B-421CC6342366}"/>
                </a:ext>
              </a:extLst>
            </p:cNvPr>
            <p:cNvSpPr txBox="1"/>
            <p:nvPr/>
          </p:nvSpPr>
          <p:spPr>
            <a:xfrm>
              <a:off x="421639" y="3782109"/>
              <a:ext cx="1855216" cy="542649"/>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What do you love about your home? </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xmlns="" id="{A53A167B-F0B5-4546-A869-EF7255DD01FE}"/>
                </a:ext>
              </a:extLst>
            </p:cNvPr>
            <p:cNvSpPr txBox="1"/>
            <p:nvPr/>
          </p:nvSpPr>
          <p:spPr>
            <a:xfrm>
              <a:off x="2492247" y="3782109"/>
              <a:ext cx="1855216" cy="542649"/>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did you </a:t>
              </a:r>
              <a:b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decide to move?</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xmlns="" id="{F012C75E-7304-0B49-A0DE-65E5C1AA52D4}"/>
                </a:ext>
              </a:extLst>
            </p:cNvPr>
            <p:cNvSpPr txBox="1"/>
            <p:nvPr/>
          </p:nvSpPr>
          <p:spPr>
            <a:xfrm>
              <a:off x="4562856" y="3782109"/>
              <a:ext cx="1835068" cy="997709"/>
            </a:xfrm>
            <a:prstGeom prst="rect">
              <a:avLst/>
            </a:prstGeom>
            <a:noFill/>
          </p:spPr>
          <p:txBody>
            <a:bodyPr wrap="square" rtlCol="0">
              <a:spAutoFit/>
            </a:bodyPr>
            <a:lstStyle/>
            <a:p>
              <a:pPr>
                <a:lnSpc>
                  <a:spcPts val="1800"/>
                </a:lnSpc>
              </a:pPr>
              <a:r>
                <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you could change something about your home, what would it be?</a:t>
              </a:r>
              <a:endParaRPr lang="en-US"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5" name="Straight Connector 34">
              <a:extLst>
                <a:ext uri="{FF2B5EF4-FFF2-40B4-BE49-F238E27FC236}">
                  <a16:creationId xmlns:a16="http://schemas.microsoft.com/office/drawing/2014/main" xmlns="" id="{B547F9C0-EA5B-C84F-BB68-D43CB09DCAE7}"/>
                </a:ext>
              </a:extLst>
            </p:cNvPr>
            <p:cNvCxnSpPr>
              <a:cxnSpLocks/>
            </p:cNvCxnSpPr>
            <p:nvPr/>
          </p:nvCxnSpPr>
          <p:spPr>
            <a:xfrm>
              <a:off x="472982" y="4961085"/>
              <a:ext cx="59249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EB87E407-2528-A448-B27D-BB672D372212}"/>
                </a:ext>
              </a:extLst>
            </p:cNvPr>
            <p:cNvCxnSpPr>
              <a:cxnSpLocks/>
            </p:cNvCxnSpPr>
            <p:nvPr/>
          </p:nvCxnSpPr>
          <p:spPr>
            <a:xfrm>
              <a:off x="4360345" y="3361567"/>
              <a:ext cx="0" cy="37440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1AFABC74-8E94-1840-87C0-125B1E6D5CBC}"/>
                </a:ext>
              </a:extLst>
            </p:cNvPr>
            <p:cNvCxnSpPr>
              <a:cxnSpLocks/>
            </p:cNvCxnSpPr>
            <p:nvPr/>
          </p:nvCxnSpPr>
          <p:spPr>
            <a:xfrm>
              <a:off x="2309884" y="3361567"/>
              <a:ext cx="0" cy="37440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xmlns="" id="{83C1BEF4-F6D1-2A44-8523-43E088D10460}"/>
                </a:ext>
              </a:extLst>
            </p:cNvPr>
            <p:cNvGrpSpPr/>
            <p:nvPr/>
          </p:nvGrpSpPr>
          <p:grpSpPr>
            <a:xfrm>
              <a:off x="2574458" y="5211665"/>
              <a:ext cx="372435" cy="365760"/>
              <a:chOff x="2574458" y="5211665"/>
              <a:chExt cx="372435" cy="365760"/>
            </a:xfrm>
          </p:grpSpPr>
          <p:sp>
            <p:nvSpPr>
              <p:cNvPr id="49" name="TextBox 48">
                <a:extLst>
                  <a:ext uri="{FF2B5EF4-FFF2-40B4-BE49-F238E27FC236}">
                    <a16:creationId xmlns:a16="http://schemas.microsoft.com/office/drawing/2014/main" xmlns="" id="{F6EDFC65-95B5-7A41-A2B2-CAF7AF66C3B5}"/>
                  </a:ext>
                </a:extLst>
              </p:cNvPr>
              <p:cNvSpPr txBox="1"/>
              <p:nvPr/>
            </p:nvSpPr>
            <p:spPr>
              <a:xfrm>
                <a:off x="2581133" y="5238217"/>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5</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Oval 49">
                <a:extLst>
                  <a:ext uri="{FF2B5EF4-FFF2-40B4-BE49-F238E27FC236}">
                    <a16:creationId xmlns:a16="http://schemas.microsoft.com/office/drawing/2014/main" xmlns="" id="{C2EC56FA-07E9-F64B-B56B-D5DD630269D9}"/>
                  </a:ext>
                </a:extLst>
              </p:cNvPr>
              <p:cNvSpPr/>
              <p:nvPr/>
            </p:nvSpPr>
            <p:spPr>
              <a:xfrm>
                <a:off x="2574458"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xmlns="" id="{7E9C3589-E6AE-E64C-99C8-99DCC92311FF}"/>
                </a:ext>
              </a:extLst>
            </p:cNvPr>
            <p:cNvGrpSpPr/>
            <p:nvPr/>
          </p:nvGrpSpPr>
          <p:grpSpPr>
            <a:xfrm>
              <a:off x="4620299" y="5211665"/>
              <a:ext cx="368323" cy="365760"/>
              <a:chOff x="2574458" y="5211665"/>
              <a:chExt cx="368323" cy="365760"/>
            </a:xfrm>
          </p:grpSpPr>
          <p:sp>
            <p:nvSpPr>
              <p:cNvPr id="53" name="TextBox 52">
                <a:extLst>
                  <a:ext uri="{FF2B5EF4-FFF2-40B4-BE49-F238E27FC236}">
                    <a16:creationId xmlns:a16="http://schemas.microsoft.com/office/drawing/2014/main" xmlns="" id="{C594BEB7-5E12-9048-96F8-8D632AA21A83}"/>
                  </a:ext>
                </a:extLst>
              </p:cNvPr>
              <p:cNvSpPr txBox="1"/>
              <p:nvPr/>
            </p:nvSpPr>
            <p:spPr>
              <a:xfrm>
                <a:off x="2577021" y="5238217"/>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6</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Oval 53">
                <a:extLst>
                  <a:ext uri="{FF2B5EF4-FFF2-40B4-BE49-F238E27FC236}">
                    <a16:creationId xmlns:a16="http://schemas.microsoft.com/office/drawing/2014/main" xmlns="" id="{D6952B34-43DE-F845-A3A5-BC01A669C1A6}"/>
                  </a:ext>
                </a:extLst>
              </p:cNvPr>
              <p:cNvSpPr/>
              <p:nvPr/>
            </p:nvSpPr>
            <p:spPr>
              <a:xfrm>
                <a:off x="2574458"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xmlns="" id="{31EBD1CA-DBEB-C041-859B-DB960CC8DC2A}"/>
                </a:ext>
              </a:extLst>
            </p:cNvPr>
            <p:cNvGrpSpPr/>
            <p:nvPr/>
          </p:nvGrpSpPr>
          <p:grpSpPr>
            <a:xfrm>
              <a:off x="489477" y="3368824"/>
              <a:ext cx="376791" cy="365760"/>
              <a:chOff x="465725" y="5211665"/>
              <a:chExt cx="376791" cy="365760"/>
            </a:xfrm>
          </p:grpSpPr>
          <p:sp>
            <p:nvSpPr>
              <p:cNvPr id="56" name="TextBox 55">
                <a:extLst>
                  <a:ext uri="{FF2B5EF4-FFF2-40B4-BE49-F238E27FC236}">
                    <a16:creationId xmlns:a16="http://schemas.microsoft.com/office/drawing/2014/main" xmlns="" id="{9FA9FFD5-F635-3342-BB01-99C86FB620DC}"/>
                  </a:ext>
                </a:extLst>
              </p:cNvPr>
              <p:cNvSpPr txBox="1"/>
              <p:nvPr/>
            </p:nvSpPr>
            <p:spPr>
              <a:xfrm>
                <a:off x="476756" y="5232279"/>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1</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Oval 56">
                <a:extLst>
                  <a:ext uri="{FF2B5EF4-FFF2-40B4-BE49-F238E27FC236}">
                    <a16:creationId xmlns:a16="http://schemas.microsoft.com/office/drawing/2014/main" xmlns="" id="{D1E5A6C5-F4DC-2F4C-8000-DF4331D45C6C}"/>
                  </a:ext>
                </a:extLst>
              </p:cNvPr>
              <p:cNvSpPr/>
              <p:nvPr/>
            </p:nvSpPr>
            <p:spPr>
              <a:xfrm>
                <a:off x="465725"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xmlns="" id="{A8BEED70-7B4C-314A-A104-516B5B16D121}"/>
                </a:ext>
              </a:extLst>
            </p:cNvPr>
            <p:cNvGrpSpPr/>
            <p:nvPr/>
          </p:nvGrpSpPr>
          <p:grpSpPr>
            <a:xfrm>
              <a:off x="2574458" y="3368824"/>
              <a:ext cx="372435" cy="365760"/>
              <a:chOff x="2574458" y="5211665"/>
              <a:chExt cx="372435" cy="365760"/>
            </a:xfrm>
          </p:grpSpPr>
          <p:sp>
            <p:nvSpPr>
              <p:cNvPr id="59" name="TextBox 58">
                <a:extLst>
                  <a:ext uri="{FF2B5EF4-FFF2-40B4-BE49-F238E27FC236}">
                    <a16:creationId xmlns:a16="http://schemas.microsoft.com/office/drawing/2014/main" xmlns="" id="{C9504947-2FD5-AA41-9716-09DBC3DD8B8F}"/>
                  </a:ext>
                </a:extLst>
              </p:cNvPr>
              <p:cNvSpPr txBox="1"/>
              <p:nvPr/>
            </p:nvSpPr>
            <p:spPr>
              <a:xfrm>
                <a:off x="2581133" y="5238217"/>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2</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Oval 59">
                <a:extLst>
                  <a:ext uri="{FF2B5EF4-FFF2-40B4-BE49-F238E27FC236}">
                    <a16:creationId xmlns:a16="http://schemas.microsoft.com/office/drawing/2014/main" xmlns="" id="{458CEDBD-CE32-9A4E-A658-5C2C166E23DD}"/>
                  </a:ext>
                </a:extLst>
              </p:cNvPr>
              <p:cNvSpPr/>
              <p:nvPr/>
            </p:nvSpPr>
            <p:spPr>
              <a:xfrm>
                <a:off x="2574458"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xmlns="" id="{E754A0C2-01AD-B14B-9167-FE20947976C1}"/>
                </a:ext>
              </a:extLst>
            </p:cNvPr>
            <p:cNvGrpSpPr/>
            <p:nvPr/>
          </p:nvGrpSpPr>
          <p:grpSpPr>
            <a:xfrm>
              <a:off x="4620299" y="3368824"/>
              <a:ext cx="370379" cy="365760"/>
              <a:chOff x="2574458" y="5211665"/>
              <a:chExt cx="370379" cy="365760"/>
            </a:xfrm>
          </p:grpSpPr>
          <p:sp>
            <p:nvSpPr>
              <p:cNvPr id="62" name="TextBox 61">
                <a:extLst>
                  <a:ext uri="{FF2B5EF4-FFF2-40B4-BE49-F238E27FC236}">
                    <a16:creationId xmlns:a16="http://schemas.microsoft.com/office/drawing/2014/main" xmlns="" id="{B649C9F0-CFAB-FB46-B2DB-BA71CDAC1BEF}"/>
                  </a:ext>
                </a:extLst>
              </p:cNvPr>
              <p:cNvSpPr txBox="1"/>
              <p:nvPr/>
            </p:nvSpPr>
            <p:spPr>
              <a:xfrm>
                <a:off x="2579077" y="5238217"/>
                <a:ext cx="365760" cy="305212"/>
              </a:xfrm>
              <a:prstGeom prst="rect">
                <a:avLst/>
              </a:prstGeom>
              <a:noFill/>
            </p:spPr>
            <p:txBody>
              <a:bodyPr wrap="square" rtlCol="0">
                <a:spAutoFit/>
              </a:bodyPr>
              <a:lstStyle/>
              <a:p>
                <a:pPr algn="ctr">
                  <a:lnSpc>
                    <a:spcPts val="1800"/>
                  </a:lnSpc>
                </a:pPr>
                <a:r>
                  <a:rPr lang="en-US" sz="12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3</a:t>
                </a:r>
                <a:endParaRPr lang="en-US" sz="1200"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Oval 62">
                <a:extLst>
                  <a:ext uri="{FF2B5EF4-FFF2-40B4-BE49-F238E27FC236}">
                    <a16:creationId xmlns:a16="http://schemas.microsoft.com/office/drawing/2014/main" xmlns="" id="{8445D38A-1CBA-E04A-8171-FE4EFB0CAED5}"/>
                  </a:ext>
                </a:extLst>
              </p:cNvPr>
              <p:cNvSpPr/>
              <p:nvPr/>
            </p:nvSpPr>
            <p:spPr>
              <a:xfrm>
                <a:off x="2574458" y="5211665"/>
                <a:ext cx="365760" cy="365760"/>
              </a:xfrm>
              <a:prstGeom prst="ellipse">
                <a:avLst/>
              </a:prstGeom>
              <a:noFill/>
              <a:ln w="25400">
                <a:solidFill>
                  <a:srgbClr val="002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0" name="Picture 69">
            <a:extLst>
              <a:ext uri="{FF2B5EF4-FFF2-40B4-BE49-F238E27FC236}">
                <a16:creationId xmlns:a16="http://schemas.microsoft.com/office/drawing/2014/main" xmlns="" id="{8B7CDB23-5E10-944F-9AA1-3D15131B23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spTree>
    <p:extLst>
      <p:ext uri="{BB962C8B-B14F-4D97-AF65-F5344CB8AC3E}">
        <p14:creationId xmlns:p14="http://schemas.microsoft.com/office/powerpoint/2010/main" val="1323694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2B2ABFE-80EE-E64B-A56A-FF2083076580}"/>
              </a:ext>
            </a:extLst>
          </p:cNvPr>
          <p:cNvSpPr txBox="1"/>
          <p:nvPr/>
        </p:nvSpPr>
        <p:spPr>
          <a:xfrm>
            <a:off x="350176" y="2038341"/>
            <a:ext cx="4010170" cy="798680"/>
          </a:xfrm>
          <a:prstGeom prst="rect">
            <a:avLst/>
          </a:prstGeom>
          <a:noFill/>
        </p:spPr>
        <p:txBody>
          <a:bodyPr wrap="square" rtlCol="0">
            <a:spAutoFit/>
          </a:bodyPr>
          <a:lstStyle/>
          <a:p>
            <a:pPr>
              <a:lnSpc>
                <a:spcPts val="1400"/>
              </a:lnSpc>
            </a:pPr>
            <a:r>
              <a:rPr lang="en-US" sz="1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Below is a list of factors that will contribute to the sale of your property. It is important that I understand your priorities, so I know how to customize and better manage that process. Please list your priorities in order of importance low to high.</a:t>
            </a:r>
          </a:p>
        </p:txBody>
      </p:sp>
      <p:sp>
        <p:nvSpPr>
          <p:cNvPr id="45" name="TextBox 44">
            <a:extLst>
              <a:ext uri="{FF2B5EF4-FFF2-40B4-BE49-F238E27FC236}">
                <a16:creationId xmlns:a16="http://schemas.microsoft.com/office/drawing/2014/main" xmlns="" id="{7F42EAF6-7BE6-3B4C-BCDE-3CF783088E9C}"/>
              </a:ext>
            </a:extLst>
          </p:cNvPr>
          <p:cNvSpPr txBox="1"/>
          <p:nvPr/>
        </p:nvSpPr>
        <p:spPr>
          <a:xfrm>
            <a:off x="328002" y="896325"/>
            <a:ext cx="4689739" cy="1246495"/>
          </a:xfrm>
          <a:prstGeom prst="rect">
            <a:avLst/>
          </a:prstGeom>
          <a:noFill/>
        </p:spPr>
        <p:txBody>
          <a:bodyPr wrap="square" rtlCol="0">
            <a:spAutoFit/>
          </a:bodyPr>
          <a:lstStyle/>
          <a:p>
            <a:pPr>
              <a:lnSpc>
                <a:spcPts val="3000"/>
              </a:lnSpc>
            </a:pPr>
            <a:r>
              <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Top Priorities In Marketing Your Home</a:t>
            </a:r>
          </a:p>
          <a:p>
            <a:pPr>
              <a:lnSpc>
                <a:spcPts val="3000"/>
              </a:lnSpc>
            </a:pPr>
            <a:endParaRPr lang="en-US" sz="2800" b="1" dirty="0">
              <a:solidFill>
                <a:srgbClr val="B70B2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6" name="Straight Connector 45">
            <a:extLst>
              <a:ext uri="{FF2B5EF4-FFF2-40B4-BE49-F238E27FC236}">
                <a16:creationId xmlns:a16="http://schemas.microsoft.com/office/drawing/2014/main" xmlns="" id="{166823D6-D8DB-FC4C-BDAC-009BC8F3328E}"/>
              </a:ext>
            </a:extLst>
          </p:cNvPr>
          <p:cNvCxnSpPr>
            <a:cxnSpLocks/>
          </p:cNvCxnSpPr>
          <p:nvPr/>
        </p:nvCxnSpPr>
        <p:spPr>
          <a:xfrm>
            <a:off x="420345" y="1850480"/>
            <a:ext cx="411759" cy="0"/>
          </a:xfrm>
          <a:prstGeom prst="line">
            <a:avLst/>
          </a:prstGeom>
          <a:ln w="38100">
            <a:solidFill>
              <a:srgbClr val="002C59"/>
            </a:solidFill>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xmlns="" id="{8B7CDB23-5E10-944F-9AA1-3D15131B23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2560" y="394782"/>
            <a:ext cx="1193800" cy="560298"/>
          </a:xfrm>
          <a:prstGeom prst="rect">
            <a:avLst/>
          </a:prstGeom>
        </p:spPr>
      </p:pic>
      <p:grpSp>
        <p:nvGrpSpPr>
          <p:cNvPr id="7" name="Group 6">
            <a:extLst>
              <a:ext uri="{FF2B5EF4-FFF2-40B4-BE49-F238E27FC236}">
                <a16:creationId xmlns:a16="http://schemas.microsoft.com/office/drawing/2014/main" xmlns="" id="{60F5D082-4684-9A46-B8A6-220677EB1020}"/>
              </a:ext>
            </a:extLst>
          </p:cNvPr>
          <p:cNvGrpSpPr/>
          <p:nvPr/>
        </p:nvGrpSpPr>
        <p:grpSpPr>
          <a:xfrm>
            <a:off x="543216" y="3096975"/>
            <a:ext cx="5489285" cy="5312411"/>
            <a:chOff x="350176" y="3165641"/>
            <a:chExt cx="5489285" cy="5312411"/>
          </a:xfrm>
        </p:grpSpPr>
        <p:sp>
          <p:nvSpPr>
            <p:cNvPr id="34" name="TextBox 33">
              <a:extLst>
                <a:ext uri="{FF2B5EF4-FFF2-40B4-BE49-F238E27FC236}">
                  <a16:creationId xmlns:a16="http://schemas.microsoft.com/office/drawing/2014/main" xmlns="" id="{F009A75E-3B3B-7541-AA2C-E18B38F9B0EA}"/>
                </a:ext>
              </a:extLst>
            </p:cNvPr>
            <p:cNvSpPr txBox="1"/>
            <p:nvPr/>
          </p:nvSpPr>
          <p:spPr>
            <a:xfrm>
              <a:off x="350176" y="3461294"/>
              <a:ext cx="2628411" cy="5016758"/>
            </a:xfrm>
            <a:prstGeom prst="rect">
              <a:avLst/>
            </a:prstGeom>
            <a:noFill/>
          </p:spPr>
          <p:txBody>
            <a:bodyPr wrap="square" rtlCol="0">
              <a:spAutoFit/>
            </a:bodyPr>
            <a:lstStyle/>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Preparation</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Broker Qualifications</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Communications</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Pricing</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Escrow &amp; Transaction Management</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After Sales Follow-Up</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Current Market Conditions</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Time on the Market</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Walk-Away Dollars</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Open Houses</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Target Marketing</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Marketing &amp; Advertising</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Internet Exposure</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Staging &amp; Merchandising</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Other: ___________________________</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Other: ___________________________</a:t>
              </a:r>
            </a:p>
            <a:p>
              <a:endParaRPr lang="en-US" sz="1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xmlns="" id="{B185678B-E2F5-3841-998A-B64E7A381486}"/>
                </a:ext>
              </a:extLst>
            </p:cNvPr>
            <p:cNvSpPr txBox="1"/>
            <p:nvPr/>
          </p:nvSpPr>
          <p:spPr>
            <a:xfrm>
              <a:off x="3106589" y="3165641"/>
              <a:ext cx="1089434" cy="246221"/>
            </a:xfrm>
            <a:prstGeom prst="rect">
              <a:avLst/>
            </a:prstGeom>
            <a:noFill/>
          </p:spPr>
          <p:txBody>
            <a:bodyPr wrap="square" rtlCol="0">
              <a:spAutoFit/>
            </a:bodyPr>
            <a:lstStyle/>
            <a:p>
              <a:pPr algn="ctr"/>
              <a:r>
                <a:rPr lang="en-US" sz="10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Low</a:t>
              </a:r>
            </a:p>
          </p:txBody>
        </p:sp>
        <p:sp>
          <p:nvSpPr>
            <p:cNvPr id="41" name="TextBox 40">
              <a:extLst>
                <a:ext uri="{FF2B5EF4-FFF2-40B4-BE49-F238E27FC236}">
                  <a16:creationId xmlns:a16="http://schemas.microsoft.com/office/drawing/2014/main" xmlns="" id="{B0A4CC94-2AC6-674E-8C36-1F595A3B5A1A}"/>
                </a:ext>
              </a:extLst>
            </p:cNvPr>
            <p:cNvSpPr txBox="1"/>
            <p:nvPr/>
          </p:nvSpPr>
          <p:spPr>
            <a:xfrm>
              <a:off x="3928308" y="3165641"/>
              <a:ext cx="1089434" cy="246221"/>
            </a:xfrm>
            <a:prstGeom prst="rect">
              <a:avLst/>
            </a:prstGeom>
            <a:noFill/>
          </p:spPr>
          <p:txBody>
            <a:bodyPr wrap="square" rtlCol="0">
              <a:spAutoFit/>
            </a:bodyPr>
            <a:lstStyle/>
            <a:p>
              <a:pPr algn="ctr"/>
              <a:r>
                <a:rPr lang="en-US" sz="10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Medium</a:t>
              </a:r>
            </a:p>
          </p:txBody>
        </p:sp>
        <p:sp>
          <p:nvSpPr>
            <p:cNvPr id="43" name="TextBox 42">
              <a:extLst>
                <a:ext uri="{FF2B5EF4-FFF2-40B4-BE49-F238E27FC236}">
                  <a16:creationId xmlns:a16="http://schemas.microsoft.com/office/drawing/2014/main" xmlns="" id="{47799FDB-559A-2040-A30D-14C56C011CFE}"/>
                </a:ext>
              </a:extLst>
            </p:cNvPr>
            <p:cNvSpPr txBox="1"/>
            <p:nvPr/>
          </p:nvSpPr>
          <p:spPr>
            <a:xfrm>
              <a:off x="4750026" y="3165641"/>
              <a:ext cx="1089434" cy="246221"/>
            </a:xfrm>
            <a:prstGeom prst="rect">
              <a:avLst/>
            </a:prstGeom>
            <a:noFill/>
          </p:spPr>
          <p:txBody>
            <a:bodyPr wrap="square" rtlCol="0">
              <a:spAutoFit/>
            </a:bodyPr>
            <a:lstStyle/>
            <a:p>
              <a:pPr algn="ctr"/>
              <a:r>
                <a:rPr lang="en-US" sz="1000" b="1" dirty="0">
                  <a:solidFill>
                    <a:srgbClr val="B70B2E"/>
                  </a:solidFill>
                  <a:latin typeface="Open Sans" panose="020B0606030504020204" pitchFamily="34" charset="0"/>
                  <a:ea typeface="Open Sans" panose="020B0606030504020204" pitchFamily="34" charset="0"/>
                  <a:cs typeface="Open Sans" panose="020B0606030504020204" pitchFamily="34" charset="0"/>
                </a:rPr>
                <a:t>High</a:t>
              </a:r>
            </a:p>
          </p:txBody>
        </p:sp>
        <p:grpSp>
          <p:nvGrpSpPr>
            <p:cNvPr id="3" name="Group 2">
              <a:extLst>
                <a:ext uri="{FF2B5EF4-FFF2-40B4-BE49-F238E27FC236}">
                  <a16:creationId xmlns:a16="http://schemas.microsoft.com/office/drawing/2014/main" xmlns="" id="{1A19B200-C81C-964A-AE1C-6CCF42FD1F8B}"/>
                </a:ext>
              </a:extLst>
            </p:cNvPr>
            <p:cNvGrpSpPr/>
            <p:nvPr/>
          </p:nvGrpSpPr>
          <p:grpSpPr>
            <a:xfrm>
              <a:off x="3582726" y="3516294"/>
              <a:ext cx="137160" cy="4711101"/>
              <a:chOff x="3582726" y="3516294"/>
              <a:chExt cx="137160" cy="4711101"/>
            </a:xfrm>
          </p:grpSpPr>
          <p:sp>
            <p:nvSpPr>
              <p:cNvPr id="78" name="Oval 77">
                <a:extLst>
                  <a:ext uri="{FF2B5EF4-FFF2-40B4-BE49-F238E27FC236}">
                    <a16:creationId xmlns:a16="http://schemas.microsoft.com/office/drawing/2014/main" xmlns="" id="{5D6D7F91-474D-214C-AD3B-8DB682421CCF}"/>
                  </a:ext>
                </a:extLst>
              </p:cNvPr>
              <p:cNvSpPr>
                <a:spLocks noChangeAspect="1"/>
              </p:cNvSpPr>
              <p:nvPr/>
            </p:nvSpPr>
            <p:spPr>
              <a:xfrm>
                <a:off x="3582726" y="8090235"/>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xmlns="" id="{00347666-D982-1D4E-BEA6-68EFA106DC5E}"/>
                  </a:ext>
                </a:extLst>
              </p:cNvPr>
              <p:cNvSpPr>
                <a:spLocks noChangeAspect="1"/>
              </p:cNvSpPr>
              <p:nvPr/>
            </p:nvSpPr>
            <p:spPr>
              <a:xfrm>
                <a:off x="3582726" y="7785300"/>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xmlns="" id="{8482A140-C6F3-4543-91F4-4758A73558F9}"/>
                  </a:ext>
                </a:extLst>
              </p:cNvPr>
              <p:cNvSpPr>
                <a:spLocks noChangeAspect="1"/>
              </p:cNvSpPr>
              <p:nvPr/>
            </p:nvSpPr>
            <p:spPr>
              <a:xfrm>
                <a:off x="3582726" y="7480371"/>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7D3BC7FC-7CB2-DE41-9E32-438E68726FDE}"/>
                  </a:ext>
                </a:extLst>
              </p:cNvPr>
              <p:cNvSpPr>
                <a:spLocks noChangeAspect="1"/>
              </p:cNvSpPr>
              <p:nvPr/>
            </p:nvSpPr>
            <p:spPr>
              <a:xfrm>
                <a:off x="3582726" y="7175442"/>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xmlns="" id="{1678A00C-3F5F-4B41-A9C1-3EBFDE6B7138}"/>
                  </a:ext>
                </a:extLst>
              </p:cNvPr>
              <p:cNvSpPr>
                <a:spLocks noChangeAspect="1"/>
              </p:cNvSpPr>
              <p:nvPr/>
            </p:nvSpPr>
            <p:spPr>
              <a:xfrm>
                <a:off x="3582726" y="6870513"/>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xmlns="" id="{29942DF0-3B76-3449-828F-883D63BBC8D2}"/>
                  </a:ext>
                </a:extLst>
              </p:cNvPr>
              <p:cNvSpPr>
                <a:spLocks noChangeAspect="1"/>
              </p:cNvSpPr>
              <p:nvPr/>
            </p:nvSpPr>
            <p:spPr>
              <a:xfrm>
                <a:off x="3582726" y="6565584"/>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xmlns="" id="{DC0CB1C3-B574-8548-84E7-BF892062955A}"/>
                  </a:ext>
                </a:extLst>
              </p:cNvPr>
              <p:cNvSpPr>
                <a:spLocks noChangeAspect="1"/>
              </p:cNvSpPr>
              <p:nvPr/>
            </p:nvSpPr>
            <p:spPr>
              <a:xfrm>
                <a:off x="3582726" y="6260655"/>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xmlns="" id="{96C04B40-60A9-8A4C-BFE7-4B9E265C08D3}"/>
                  </a:ext>
                </a:extLst>
              </p:cNvPr>
              <p:cNvSpPr>
                <a:spLocks noChangeAspect="1"/>
              </p:cNvSpPr>
              <p:nvPr/>
            </p:nvSpPr>
            <p:spPr>
              <a:xfrm>
                <a:off x="3582726" y="5650797"/>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xmlns="" id="{A4FC48D0-4368-A847-93A6-904D907532AF}"/>
                  </a:ext>
                </a:extLst>
              </p:cNvPr>
              <p:cNvSpPr>
                <a:spLocks noChangeAspect="1"/>
              </p:cNvSpPr>
              <p:nvPr/>
            </p:nvSpPr>
            <p:spPr>
              <a:xfrm>
                <a:off x="3582726" y="5955726"/>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xmlns="" id="{12146711-4B65-D14B-B20F-1609C445F4F9}"/>
                  </a:ext>
                </a:extLst>
              </p:cNvPr>
              <p:cNvSpPr>
                <a:spLocks noChangeAspect="1"/>
              </p:cNvSpPr>
              <p:nvPr/>
            </p:nvSpPr>
            <p:spPr>
              <a:xfrm>
                <a:off x="3582726" y="5345868"/>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xmlns="" id="{DD898B7F-89B1-EE4E-A596-7E89FF50C041}"/>
                  </a:ext>
                </a:extLst>
              </p:cNvPr>
              <p:cNvSpPr>
                <a:spLocks noChangeAspect="1"/>
              </p:cNvSpPr>
              <p:nvPr/>
            </p:nvSpPr>
            <p:spPr>
              <a:xfrm>
                <a:off x="3582726" y="5040939"/>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xmlns="" id="{9BEB50CB-D93E-BA4C-84D1-654590B97F3D}"/>
                  </a:ext>
                </a:extLst>
              </p:cNvPr>
              <p:cNvSpPr>
                <a:spLocks noChangeAspect="1"/>
              </p:cNvSpPr>
              <p:nvPr/>
            </p:nvSpPr>
            <p:spPr>
              <a:xfrm>
                <a:off x="3582726" y="4736010"/>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xmlns="" id="{1109B41D-4540-8344-8476-EC8D5FCD1857}"/>
                  </a:ext>
                </a:extLst>
              </p:cNvPr>
              <p:cNvSpPr>
                <a:spLocks noChangeAspect="1"/>
              </p:cNvSpPr>
              <p:nvPr/>
            </p:nvSpPr>
            <p:spPr>
              <a:xfrm>
                <a:off x="3582726" y="4431081"/>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xmlns="" id="{6208F525-2FB1-1B4A-86B5-97C4F9C06F12}"/>
                  </a:ext>
                </a:extLst>
              </p:cNvPr>
              <p:cNvSpPr>
                <a:spLocks noChangeAspect="1"/>
              </p:cNvSpPr>
              <p:nvPr/>
            </p:nvSpPr>
            <p:spPr>
              <a:xfrm>
                <a:off x="3582726" y="4126152"/>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xmlns="" id="{C7923717-2787-BC43-92B7-0CF7C938D29C}"/>
                  </a:ext>
                </a:extLst>
              </p:cNvPr>
              <p:cNvSpPr>
                <a:spLocks noChangeAspect="1"/>
              </p:cNvSpPr>
              <p:nvPr/>
            </p:nvSpPr>
            <p:spPr>
              <a:xfrm>
                <a:off x="3582726" y="3821223"/>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xmlns="" id="{88EA1374-6C8F-584F-B1D3-827F4564C30C}"/>
                  </a:ext>
                </a:extLst>
              </p:cNvPr>
              <p:cNvSpPr>
                <a:spLocks noChangeAspect="1"/>
              </p:cNvSpPr>
              <p:nvPr/>
            </p:nvSpPr>
            <p:spPr>
              <a:xfrm>
                <a:off x="3582726" y="3516294"/>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xmlns="" id="{85273E2F-F7DB-6749-AF7B-0954D7241701}"/>
                </a:ext>
              </a:extLst>
            </p:cNvPr>
            <p:cNvGrpSpPr/>
            <p:nvPr/>
          </p:nvGrpSpPr>
          <p:grpSpPr>
            <a:xfrm>
              <a:off x="426065" y="3730063"/>
              <a:ext cx="5413396" cy="4255739"/>
              <a:chOff x="426064" y="3730063"/>
              <a:chExt cx="5885359" cy="4255739"/>
            </a:xfrm>
          </p:grpSpPr>
          <p:cxnSp>
            <p:nvCxnSpPr>
              <p:cNvPr id="63" name="Straight Connector 62">
                <a:extLst>
                  <a:ext uri="{FF2B5EF4-FFF2-40B4-BE49-F238E27FC236}">
                    <a16:creationId xmlns:a16="http://schemas.microsoft.com/office/drawing/2014/main" xmlns="" id="{7A7E65B9-7B54-BB42-B605-55959F4B7E7F}"/>
                  </a:ext>
                </a:extLst>
              </p:cNvPr>
              <p:cNvCxnSpPr>
                <a:cxnSpLocks/>
              </p:cNvCxnSpPr>
              <p:nvPr/>
            </p:nvCxnSpPr>
            <p:spPr>
              <a:xfrm>
                <a:off x="426064" y="3730063"/>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0AAA0ED8-B939-FB47-9C65-54A9796E55F1}"/>
                  </a:ext>
                </a:extLst>
              </p:cNvPr>
              <p:cNvCxnSpPr>
                <a:cxnSpLocks/>
              </p:cNvCxnSpPr>
              <p:nvPr/>
            </p:nvCxnSpPr>
            <p:spPr>
              <a:xfrm>
                <a:off x="426064" y="4034044"/>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9F102096-1C41-3E42-875F-4C971394EB9D}"/>
                  </a:ext>
                </a:extLst>
              </p:cNvPr>
              <p:cNvCxnSpPr>
                <a:cxnSpLocks/>
              </p:cNvCxnSpPr>
              <p:nvPr/>
            </p:nvCxnSpPr>
            <p:spPr>
              <a:xfrm>
                <a:off x="426064" y="4338025"/>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93830C2F-B861-0144-8A79-6835AAD53D23}"/>
                  </a:ext>
                </a:extLst>
              </p:cNvPr>
              <p:cNvCxnSpPr>
                <a:cxnSpLocks/>
              </p:cNvCxnSpPr>
              <p:nvPr/>
            </p:nvCxnSpPr>
            <p:spPr>
              <a:xfrm>
                <a:off x="426064" y="4642006"/>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406B5FBB-6068-7241-83CD-1D2E3398BB1A}"/>
                  </a:ext>
                </a:extLst>
              </p:cNvPr>
              <p:cNvCxnSpPr>
                <a:cxnSpLocks/>
              </p:cNvCxnSpPr>
              <p:nvPr/>
            </p:nvCxnSpPr>
            <p:spPr>
              <a:xfrm>
                <a:off x="426064" y="4945987"/>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98903762-ACA5-0549-8EC7-EB0D34340E39}"/>
                  </a:ext>
                </a:extLst>
              </p:cNvPr>
              <p:cNvCxnSpPr>
                <a:cxnSpLocks/>
              </p:cNvCxnSpPr>
              <p:nvPr/>
            </p:nvCxnSpPr>
            <p:spPr>
              <a:xfrm>
                <a:off x="426064" y="5249968"/>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97A0765-0FE5-7948-B985-B033E4D1304D}"/>
                  </a:ext>
                </a:extLst>
              </p:cNvPr>
              <p:cNvCxnSpPr>
                <a:cxnSpLocks/>
              </p:cNvCxnSpPr>
              <p:nvPr/>
            </p:nvCxnSpPr>
            <p:spPr>
              <a:xfrm>
                <a:off x="426064" y="5553949"/>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8EF2AF9D-F15B-C840-AB96-EF640E957D65}"/>
                  </a:ext>
                </a:extLst>
              </p:cNvPr>
              <p:cNvCxnSpPr>
                <a:cxnSpLocks/>
              </p:cNvCxnSpPr>
              <p:nvPr/>
            </p:nvCxnSpPr>
            <p:spPr>
              <a:xfrm>
                <a:off x="426064" y="5857930"/>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1F40A6A5-B489-6B4B-9078-181AA429F6AE}"/>
                  </a:ext>
                </a:extLst>
              </p:cNvPr>
              <p:cNvCxnSpPr>
                <a:cxnSpLocks/>
              </p:cNvCxnSpPr>
              <p:nvPr/>
            </p:nvCxnSpPr>
            <p:spPr>
              <a:xfrm>
                <a:off x="426064" y="6161911"/>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0008ED89-26AF-2245-BC63-DACFA09B1FEB}"/>
                  </a:ext>
                </a:extLst>
              </p:cNvPr>
              <p:cNvCxnSpPr>
                <a:cxnSpLocks/>
              </p:cNvCxnSpPr>
              <p:nvPr/>
            </p:nvCxnSpPr>
            <p:spPr>
              <a:xfrm>
                <a:off x="426064" y="6465892"/>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482C636D-BC80-4E49-AD71-81B0905342CC}"/>
                  </a:ext>
                </a:extLst>
              </p:cNvPr>
              <p:cNvCxnSpPr>
                <a:cxnSpLocks/>
              </p:cNvCxnSpPr>
              <p:nvPr/>
            </p:nvCxnSpPr>
            <p:spPr>
              <a:xfrm>
                <a:off x="426064" y="6769873"/>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4DAE7F9A-0AC0-454B-A155-F6E35BB8447C}"/>
                  </a:ext>
                </a:extLst>
              </p:cNvPr>
              <p:cNvCxnSpPr>
                <a:cxnSpLocks/>
              </p:cNvCxnSpPr>
              <p:nvPr/>
            </p:nvCxnSpPr>
            <p:spPr>
              <a:xfrm>
                <a:off x="426064" y="7073854"/>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9CC1242F-3B2D-8841-A99C-611B278C2EE7}"/>
                  </a:ext>
                </a:extLst>
              </p:cNvPr>
              <p:cNvCxnSpPr>
                <a:cxnSpLocks/>
              </p:cNvCxnSpPr>
              <p:nvPr/>
            </p:nvCxnSpPr>
            <p:spPr>
              <a:xfrm>
                <a:off x="426064" y="7377835"/>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CD98F263-FA61-1B48-9815-1D386AB14C8A}"/>
                  </a:ext>
                </a:extLst>
              </p:cNvPr>
              <p:cNvCxnSpPr>
                <a:cxnSpLocks/>
              </p:cNvCxnSpPr>
              <p:nvPr/>
            </p:nvCxnSpPr>
            <p:spPr>
              <a:xfrm>
                <a:off x="426064" y="7681816"/>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93F9E72F-2F90-6F45-AB6C-8E9532DC41E1}"/>
                  </a:ext>
                </a:extLst>
              </p:cNvPr>
              <p:cNvCxnSpPr>
                <a:cxnSpLocks/>
              </p:cNvCxnSpPr>
              <p:nvPr/>
            </p:nvCxnSpPr>
            <p:spPr>
              <a:xfrm>
                <a:off x="426064" y="7985802"/>
                <a:ext cx="58853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xmlns="" id="{D57DB29C-566A-BD46-981C-A73EE5C37329}"/>
                </a:ext>
              </a:extLst>
            </p:cNvPr>
            <p:cNvGrpSpPr/>
            <p:nvPr/>
          </p:nvGrpSpPr>
          <p:grpSpPr>
            <a:xfrm>
              <a:off x="4404445" y="3516294"/>
              <a:ext cx="137160" cy="4711101"/>
              <a:chOff x="3582726" y="3516294"/>
              <a:chExt cx="137160" cy="4711101"/>
            </a:xfrm>
          </p:grpSpPr>
          <p:sp>
            <p:nvSpPr>
              <p:cNvPr id="132" name="Oval 131">
                <a:extLst>
                  <a:ext uri="{FF2B5EF4-FFF2-40B4-BE49-F238E27FC236}">
                    <a16:creationId xmlns:a16="http://schemas.microsoft.com/office/drawing/2014/main" xmlns="" id="{9E79A912-A722-1D4A-8606-0C4EDED7BBD4}"/>
                  </a:ext>
                </a:extLst>
              </p:cNvPr>
              <p:cNvSpPr>
                <a:spLocks noChangeAspect="1"/>
              </p:cNvSpPr>
              <p:nvPr/>
            </p:nvSpPr>
            <p:spPr>
              <a:xfrm>
                <a:off x="3582726" y="8090235"/>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xmlns="" id="{CCB61B61-C27C-0F46-BABF-1AD7DF2D8B09}"/>
                  </a:ext>
                </a:extLst>
              </p:cNvPr>
              <p:cNvSpPr>
                <a:spLocks noChangeAspect="1"/>
              </p:cNvSpPr>
              <p:nvPr/>
            </p:nvSpPr>
            <p:spPr>
              <a:xfrm>
                <a:off x="3582726" y="7785300"/>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xmlns="" id="{97A7D636-4634-104B-8C3B-00C7E99CFFF9}"/>
                  </a:ext>
                </a:extLst>
              </p:cNvPr>
              <p:cNvSpPr>
                <a:spLocks noChangeAspect="1"/>
              </p:cNvSpPr>
              <p:nvPr/>
            </p:nvSpPr>
            <p:spPr>
              <a:xfrm>
                <a:off x="3582726" y="7480371"/>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xmlns="" id="{B9C044BD-5785-FA43-A339-9B62E2A3D587}"/>
                  </a:ext>
                </a:extLst>
              </p:cNvPr>
              <p:cNvSpPr>
                <a:spLocks noChangeAspect="1"/>
              </p:cNvSpPr>
              <p:nvPr/>
            </p:nvSpPr>
            <p:spPr>
              <a:xfrm>
                <a:off x="3582726" y="7175442"/>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xmlns="" id="{69F0C6DA-A5E0-DC48-84EC-D1207037C253}"/>
                  </a:ext>
                </a:extLst>
              </p:cNvPr>
              <p:cNvSpPr>
                <a:spLocks noChangeAspect="1"/>
              </p:cNvSpPr>
              <p:nvPr/>
            </p:nvSpPr>
            <p:spPr>
              <a:xfrm>
                <a:off x="3582726" y="6870513"/>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xmlns="" id="{A38E518F-EC28-5D4E-BBD6-5E921D0D7834}"/>
                  </a:ext>
                </a:extLst>
              </p:cNvPr>
              <p:cNvSpPr>
                <a:spLocks noChangeAspect="1"/>
              </p:cNvSpPr>
              <p:nvPr/>
            </p:nvSpPr>
            <p:spPr>
              <a:xfrm>
                <a:off x="3582726" y="6565584"/>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xmlns="" id="{C128EF1C-C2CD-854B-ACA3-C56E54425548}"/>
                  </a:ext>
                </a:extLst>
              </p:cNvPr>
              <p:cNvSpPr>
                <a:spLocks noChangeAspect="1"/>
              </p:cNvSpPr>
              <p:nvPr/>
            </p:nvSpPr>
            <p:spPr>
              <a:xfrm>
                <a:off x="3582726" y="6260655"/>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xmlns="" id="{FF989C32-E6F3-F747-8887-6D650E320A12}"/>
                  </a:ext>
                </a:extLst>
              </p:cNvPr>
              <p:cNvSpPr>
                <a:spLocks noChangeAspect="1"/>
              </p:cNvSpPr>
              <p:nvPr/>
            </p:nvSpPr>
            <p:spPr>
              <a:xfrm>
                <a:off x="3582726" y="5650797"/>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xmlns="" id="{3CCF0745-8DBF-314D-9913-6FC284EAE15E}"/>
                  </a:ext>
                </a:extLst>
              </p:cNvPr>
              <p:cNvSpPr>
                <a:spLocks noChangeAspect="1"/>
              </p:cNvSpPr>
              <p:nvPr/>
            </p:nvSpPr>
            <p:spPr>
              <a:xfrm>
                <a:off x="3582726" y="5955726"/>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xmlns="" id="{A7BFE84A-0C66-B946-B84B-7089499E532F}"/>
                  </a:ext>
                </a:extLst>
              </p:cNvPr>
              <p:cNvSpPr>
                <a:spLocks noChangeAspect="1"/>
              </p:cNvSpPr>
              <p:nvPr/>
            </p:nvSpPr>
            <p:spPr>
              <a:xfrm>
                <a:off x="3582726" y="5345868"/>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xmlns="" id="{F8278C04-EF7A-AC49-90B3-55C106BC0391}"/>
                  </a:ext>
                </a:extLst>
              </p:cNvPr>
              <p:cNvSpPr>
                <a:spLocks noChangeAspect="1"/>
              </p:cNvSpPr>
              <p:nvPr/>
            </p:nvSpPr>
            <p:spPr>
              <a:xfrm>
                <a:off x="3582726" y="5040939"/>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xmlns="" id="{046C93A6-AFFC-0E40-989F-9CCB79035F95}"/>
                  </a:ext>
                </a:extLst>
              </p:cNvPr>
              <p:cNvSpPr>
                <a:spLocks noChangeAspect="1"/>
              </p:cNvSpPr>
              <p:nvPr/>
            </p:nvSpPr>
            <p:spPr>
              <a:xfrm>
                <a:off x="3582726" y="4736010"/>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xmlns="" id="{238CED01-322B-5346-9ED5-6631EE6BC882}"/>
                  </a:ext>
                </a:extLst>
              </p:cNvPr>
              <p:cNvSpPr>
                <a:spLocks noChangeAspect="1"/>
              </p:cNvSpPr>
              <p:nvPr/>
            </p:nvSpPr>
            <p:spPr>
              <a:xfrm>
                <a:off x="3582726" y="4431081"/>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xmlns="" id="{A86482AB-C933-4B46-87C5-6BCAAEF2ACFD}"/>
                  </a:ext>
                </a:extLst>
              </p:cNvPr>
              <p:cNvSpPr>
                <a:spLocks noChangeAspect="1"/>
              </p:cNvSpPr>
              <p:nvPr/>
            </p:nvSpPr>
            <p:spPr>
              <a:xfrm>
                <a:off x="3582726" y="4126152"/>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xmlns="" id="{268343BB-A2A2-754E-B7A1-6B0BF1B8B4DD}"/>
                  </a:ext>
                </a:extLst>
              </p:cNvPr>
              <p:cNvSpPr>
                <a:spLocks noChangeAspect="1"/>
              </p:cNvSpPr>
              <p:nvPr/>
            </p:nvSpPr>
            <p:spPr>
              <a:xfrm>
                <a:off x="3582726" y="3821223"/>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xmlns="" id="{4259F57F-9336-704D-A4A5-1137820B6A28}"/>
                  </a:ext>
                </a:extLst>
              </p:cNvPr>
              <p:cNvSpPr>
                <a:spLocks noChangeAspect="1"/>
              </p:cNvSpPr>
              <p:nvPr/>
            </p:nvSpPr>
            <p:spPr>
              <a:xfrm>
                <a:off x="3582726" y="3516294"/>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xmlns="" id="{0E2E3CD6-3D23-234C-90D4-E90E691216D6}"/>
                </a:ext>
              </a:extLst>
            </p:cNvPr>
            <p:cNvGrpSpPr/>
            <p:nvPr/>
          </p:nvGrpSpPr>
          <p:grpSpPr>
            <a:xfrm>
              <a:off x="5226163" y="3516294"/>
              <a:ext cx="137160" cy="4711101"/>
              <a:chOff x="3582726" y="3516294"/>
              <a:chExt cx="137160" cy="4711101"/>
            </a:xfrm>
          </p:grpSpPr>
          <p:sp>
            <p:nvSpPr>
              <p:cNvPr id="149" name="Oval 148">
                <a:extLst>
                  <a:ext uri="{FF2B5EF4-FFF2-40B4-BE49-F238E27FC236}">
                    <a16:creationId xmlns:a16="http://schemas.microsoft.com/office/drawing/2014/main" xmlns="" id="{78ED9E75-0B93-2F4A-9DF2-3BD5348F93DE}"/>
                  </a:ext>
                </a:extLst>
              </p:cNvPr>
              <p:cNvSpPr>
                <a:spLocks noChangeAspect="1"/>
              </p:cNvSpPr>
              <p:nvPr/>
            </p:nvSpPr>
            <p:spPr>
              <a:xfrm>
                <a:off x="3582726" y="8090235"/>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xmlns="" id="{D4AAE656-D25A-A049-BE7F-D01E2B97BF0B}"/>
                  </a:ext>
                </a:extLst>
              </p:cNvPr>
              <p:cNvSpPr>
                <a:spLocks noChangeAspect="1"/>
              </p:cNvSpPr>
              <p:nvPr/>
            </p:nvSpPr>
            <p:spPr>
              <a:xfrm>
                <a:off x="3582726" y="7785300"/>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xmlns="" id="{C2B900A5-DAC5-FF48-8900-5249A746BC17}"/>
                  </a:ext>
                </a:extLst>
              </p:cNvPr>
              <p:cNvSpPr>
                <a:spLocks noChangeAspect="1"/>
              </p:cNvSpPr>
              <p:nvPr/>
            </p:nvSpPr>
            <p:spPr>
              <a:xfrm>
                <a:off x="3582726" y="7480371"/>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xmlns="" id="{A187C387-C6EB-7748-839E-F35491D89056}"/>
                  </a:ext>
                </a:extLst>
              </p:cNvPr>
              <p:cNvSpPr>
                <a:spLocks noChangeAspect="1"/>
              </p:cNvSpPr>
              <p:nvPr/>
            </p:nvSpPr>
            <p:spPr>
              <a:xfrm>
                <a:off x="3582726" y="7175442"/>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xmlns="" id="{BD6A8E16-4BDF-5741-A6C1-BD60213279EF}"/>
                  </a:ext>
                </a:extLst>
              </p:cNvPr>
              <p:cNvSpPr>
                <a:spLocks noChangeAspect="1"/>
              </p:cNvSpPr>
              <p:nvPr/>
            </p:nvSpPr>
            <p:spPr>
              <a:xfrm>
                <a:off x="3582726" y="6870513"/>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xmlns="" id="{280FF31A-5928-3446-B2DB-EC6664A7A6F9}"/>
                  </a:ext>
                </a:extLst>
              </p:cNvPr>
              <p:cNvSpPr>
                <a:spLocks noChangeAspect="1"/>
              </p:cNvSpPr>
              <p:nvPr/>
            </p:nvSpPr>
            <p:spPr>
              <a:xfrm>
                <a:off x="3582726" y="6565584"/>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xmlns="" id="{216D2718-3268-9743-848A-93AB52513923}"/>
                  </a:ext>
                </a:extLst>
              </p:cNvPr>
              <p:cNvSpPr>
                <a:spLocks noChangeAspect="1"/>
              </p:cNvSpPr>
              <p:nvPr/>
            </p:nvSpPr>
            <p:spPr>
              <a:xfrm>
                <a:off x="3582726" y="6260655"/>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xmlns="" id="{E1892A1E-BEAE-CC43-A9B3-0F0B8BBBB90E}"/>
                  </a:ext>
                </a:extLst>
              </p:cNvPr>
              <p:cNvSpPr>
                <a:spLocks noChangeAspect="1"/>
              </p:cNvSpPr>
              <p:nvPr/>
            </p:nvSpPr>
            <p:spPr>
              <a:xfrm>
                <a:off x="3582726" y="5650797"/>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xmlns="" id="{D4F16DA0-9EA4-B545-825C-A1CCF48C713C}"/>
                  </a:ext>
                </a:extLst>
              </p:cNvPr>
              <p:cNvSpPr>
                <a:spLocks noChangeAspect="1"/>
              </p:cNvSpPr>
              <p:nvPr/>
            </p:nvSpPr>
            <p:spPr>
              <a:xfrm>
                <a:off x="3582726" y="5955726"/>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xmlns="" id="{167FC1AF-DC09-8A40-9026-5EB2261E0C96}"/>
                  </a:ext>
                </a:extLst>
              </p:cNvPr>
              <p:cNvSpPr>
                <a:spLocks noChangeAspect="1"/>
              </p:cNvSpPr>
              <p:nvPr/>
            </p:nvSpPr>
            <p:spPr>
              <a:xfrm>
                <a:off x="3582726" y="5345868"/>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xmlns="" id="{00E6DDE8-472E-584C-8C65-83E4C903C12B}"/>
                  </a:ext>
                </a:extLst>
              </p:cNvPr>
              <p:cNvSpPr>
                <a:spLocks noChangeAspect="1"/>
              </p:cNvSpPr>
              <p:nvPr/>
            </p:nvSpPr>
            <p:spPr>
              <a:xfrm>
                <a:off x="3582726" y="5040939"/>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xmlns="" id="{7F4DFAF7-8795-804B-843A-7EE49986D29D}"/>
                  </a:ext>
                </a:extLst>
              </p:cNvPr>
              <p:cNvSpPr>
                <a:spLocks noChangeAspect="1"/>
              </p:cNvSpPr>
              <p:nvPr/>
            </p:nvSpPr>
            <p:spPr>
              <a:xfrm>
                <a:off x="3582726" y="4736010"/>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xmlns="" id="{3F2E9BDC-BA21-B744-BA58-99CF7C77CF65}"/>
                  </a:ext>
                </a:extLst>
              </p:cNvPr>
              <p:cNvSpPr>
                <a:spLocks noChangeAspect="1"/>
              </p:cNvSpPr>
              <p:nvPr/>
            </p:nvSpPr>
            <p:spPr>
              <a:xfrm>
                <a:off x="3582726" y="4431081"/>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xmlns="" id="{243C4C23-9C17-3741-8D79-274A3E6C7D64}"/>
                  </a:ext>
                </a:extLst>
              </p:cNvPr>
              <p:cNvSpPr>
                <a:spLocks noChangeAspect="1"/>
              </p:cNvSpPr>
              <p:nvPr/>
            </p:nvSpPr>
            <p:spPr>
              <a:xfrm>
                <a:off x="3582726" y="4126152"/>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xmlns="" id="{756B4690-1DFE-A34C-B0EC-B3253C86DB8E}"/>
                  </a:ext>
                </a:extLst>
              </p:cNvPr>
              <p:cNvSpPr>
                <a:spLocks noChangeAspect="1"/>
              </p:cNvSpPr>
              <p:nvPr/>
            </p:nvSpPr>
            <p:spPr>
              <a:xfrm>
                <a:off x="3582726" y="3821223"/>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xmlns="" id="{1035CFE3-41C1-7B45-A6B5-8318558DA187}"/>
                  </a:ext>
                </a:extLst>
              </p:cNvPr>
              <p:cNvSpPr>
                <a:spLocks noChangeAspect="1"/>
              </p:cNvSpPr>
              <p:nvPr/>
            </p:nvSpPr>
            <p:spPr>
              <a:xfrm>
                <a:off x="3582726" y="3516294"/>
                <a:ext cx="137160" cy="13716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367739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22704</TotalTime>
  <Words>2868</Words>
  <Application>Microsoft Office PowerPoint</Application>
  <PresentationFormat>On-screen Show (4:3)</PresentationFormat>
  <Paragraphs>246</Paragraphs>
  <Slides>24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 User2</dc:creator>
  <cp:lastModifiedBy>Microsoft account</cp:lastModifiedBy>
  <cp:revision>230</cp:revision>
  <dcterms:created xsi:type="dcterms:W3CDTF">2020-04-09T22:49:05Z</dcterms:created>
  <dcterms:modified xsi:type="dcterms:W3CDTF">2023-06-11T02:45:32Z</dcterms:modified>
</cp:coreProperties>
</file>