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6"/>
  </p:notesMasterIdLst>
  <p:sldIdLst>
    <p:sldId id="3330" r:id="rId2"/>
    <p:sldId id="3303" r:id="rId3"/>
    <p:sldId id="3316" r:id="rId4"/>
    <p:sldId id="3315" r:id="rId5"/>
    <p:sldId id="3325" r:id="rId6"/>
    <p:sldId id="3312" r:id="rId7"/>
    <p:sldId id="3257" r:id="rId8"/>
    <p:sldId id="3260" r:id="rId9"/>
    <p:sldId id="3320" r:id="rId10"/>
    <p:sldId id="3329" r:id="rId11"/>
    <p:sldId id="3331" r:id="rId12"/>
    <p:sldId id="3313" r:id="rId13"/>
    <p:sldId id="3317" r:id="rId14"/>
    <p:sldId id="3326" r:id="rId15"/>
    <p:sldId id="3280" r:id="rId16"/>
    <p:sldId id="3255" r:id="rId17"/>
    <p:sldId id="3256" r:id="rId18"/>
    <p:sldId id="3307" r:id="rId19"/>
    <p:sldId id="3311" r:id="rId20"/>
    <p:sldId id="3328" r:id="rId21"/>
    <p:sldId id="3323" r:id="rId22"/>
    <p:sldId id="3324" r:id="rId23"/>
    <p:sldId id="3282" r:id="rId24"/>
    <p:sldId id="3278" r:id="rId25"/>
  </p:sldIdLst>
  <p:sldSz cx="7772400" cy="10058400"/>
  <p:notesSz cx="6858000" cy="9144000"/>
  <p:kinsoku lang="ja-JP" invalStChars="、。，．・：；？！゛゜ヽヾゝゞ々’”）〕］｝〉》」』】°‰′″℃￠％!%),.:;?]}｡｣､･ﾞﾟ" invalEndChars="‘“（〔［｛〈《「『【￥＄$([\{｢￡"/>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875C42-2AA9-1295-96A5-EA7061602D6D}" name="Jeymy Idrovo-Gonzalez" initials="JIG" userId="fd5753afe29418f1" providerId="Windows Live"/>
  <p188:author id="{62062649-5152-CED5-BEB4-91A027F5E61C}" name="Jeymy Idrovo" initials="JI" userId="Jeymy Idrovo" providerId="None"/>
  <p188:author id="{6BBFFE90-92D4-2882-A70B-8C2CB9645044}" name="Kate Rezabek" initials="KR" userId="S::kate@keepingcurrentmatters.com::c82c6c9b-0862-4e9b-b07e-8ec0e0a445f7" providerId="AD"/>
  <p188:author id="{0272E9A7-D024-99C7-DB0B-8A7C79BB310A}" name="Caety Cox" initials="CC" userId="S::caety@keepingcurrentmatters.com::b6fa9b11-05f3-4d1a-86ee-89285bd8cf0f" providerId="AD"/>
  <p188:author id="{ADB4C4AD-B500-1689-94EC-4EEAEDD3FE00}" name="Jeymy Idrovo" initials="JI" userId="S::jeymy@keepingcurrentmatters.com::567584d3-5eb9-4337-9ebd-e3c56279d744" providerId="AD"/>
  <p188:author id="{FA443FB4-748F-D942-9D0E-EE87C8DDC7EC}" name="Nikki Arpino" initials="NA" userId="WhutqSSPiFnB3YdNPNZ3vvYP7h2tGQzXDooSVebKFXQ=" providerId="None"/>
  <p188:author id="{944F0CB8-A37A-533B-5220-AF166686168D}" name="Alex Rowsey" initials="AR" userId="S::alex.rowsey@keepingcurrentmatters.com::bd2b0ae8-de0d-4e41-9115-deb422f565cd" providerId="AD"/>
  <p188:author id="{4A40DDE8-9449-F26F-DE3E-8617576C0CEF}" name="Tommy Proffitt (he/him)" initials="TP(" userId="S::tommy@keepingcurrentmatters.com::d8c11b56-f8b8-4a59-ab46-a7325032f9d2" providerId="AD"/>
  <p188:author id="{F1F5C9EC-6132-2128-77E5-22A8EDD96165}" name="Nikki Arpino" initials="NA" userId="S::nikki@keepingcurrentmatters.com::dbfd9e7a-e7be-442f-91df-319a4bd6a3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ommy Proffitt (he/him)" initials="TP(" lastIdx="3" clrIdx="6">
    <p:extLst>
      <p:ext uri="{19B8F6BF-5375-455C-9EA6-DF929625EA0E}">
        <p15:presenceInfo xmlns:p15="http://schemas.microsoft.com/office/powerpoint/2012/main" userId="S::tommy@keepingcurrentmatters.com::d8c11b56-f8b8-4a59-ab46-a7325032f9d2" providerId="AD"/>
      </p:ext>
    </p:extLst>
  </p:cmAuthor>
  <p:cmAuthor id="1" name="Caety Cox" initials="CC" lastIdx="61"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294"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5" clrIdx="2">
    <p:extLst>
      <p:ext uri="{19B8F6BF-5375-455C-9EA6-DF929625EA0E}">
        <p15:presenceInfo xmlns:p15="http://schemas.microsoft.com/office/powerpoint/2012/main" userId="S::becca@keepingcurrentmatters.com::0f7e16d1-6d0f-49e0-b94a-678b82a6f1a8" providerId="AD"/>
      </p:ext>
    </p:extLst>
  </p:cmAuthor>
  <p:cmAuthor id="4" name="Jeymy Idrovo" initials="JI" lastIdx="69" clrIdx="3">
    <p:extLst>
      <p:ext uri="{19B8F6BF-5375-455C-9EA6-DF929625EA0E}">
        <p15:presenceInfo xmlns:p15="http://schemas.microsoft.com/office/powerpoint/2012/main" userId="Jeymy Idrovo" providerId="None"/>
      </p:ext>
    </p:extLst>
  </p:cmAuthor>
  <p:cmAuthor id="5" name="Kate Rezabek" initials="KR" lastIdx="145" clrIdx="4">
    <p:extLst>
      <p:ext uri="{19B8F6BF-5375-455C-9EA6-DF929625EA0E}">
        <p15:presenceInfo xmlns:p15="http://schemas.microsoft.com/office/powerpoint/2012/main" userId="S::kate@keepingcurrentmatters.com::c82c6c9b-0862-4e9b-b07e-8ec0e0a445f7" providerId="AD"/>
      </p:ext>
    </p:extLst>
  </p:cmAuthor>
  <p:cmAuthor id="6" name="Nikki Arpino" initials="NA [2]" lastIdx="3" clrIdx="5">
    <p:extLst>
      <p:ext uri="{19B8F6BF-5375-455C-9EA6-DF929625EA0E}">
        <p15:presenceInfo xmlns:p15="http://schemas.microsoft.com/office/powerpoint/2012/main" userId="WhutqSSPiFnB3YdNPNZ3vvYP7h2tGQzXDooSVebKFX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313940"/>
    <a:srgbClr val="E7F2FC"/>
    <a:srgbClr val="CBE3F9"/>
    <a:srgbClr val="00AEEF"/>
    <a:srgbClr val="F79443"/>
    <a:srgbClr val="797979"/>
    <a:srgbClr val="88CD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97" autoAdjust="0"/>
    <p:restoredTop sz="96259" autoAdjust="0"/>
  </p:normalViewPr>
  <p:slideViewPr>
    <p:cSldViewPr snapToGrid="0" snapToObjects="1">
      <p:cViewPr varScale="1">
        <p:scale>
          <a:sx n="81" d="100"/>
          <a:sy n="81" d="100"/>
        </p:scale>
        <p:origin x="3192" y="17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370370370370372E-2"/>
          <c:y val="0.14859457401116002"/>
          <c:w val="0.95925925925925926"/>
          <c:h val="0.54724764982311191"/>
        </c:manualLayout>
      </c:layout>
      <c:barChart>
        <c:barDir val="col"/>
        <c:grouping val="clustered"/>
        <c:varyColors val="0"/>
        <c:ser>
          <c:idx val="0"/>
          <c:order val="0"/>
          <c:tx>
            <c:strRef>
              <c:f>Sheet1!$B$1</c:f>
              <c:strCache>
                <c:ptCount val="1"/>
                <c:pt idx="0">
                  <c:v>Q3 2023</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25B7-4A6C-9B4A-0F008B16D12D}"/>
              </c:ext>
            </c:extLst>
          </c:dPt>
          <c:dLbls>
            <c:spPr>
              <a:solidFill>
                <a:schemeClr val="bg1"/>
              </a:solid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2023</c:v>
                </c:pt>
                <c:pt idx="1">
                  <c:v>2024</c:v>
                </c:pt>
                <c:pt idx="2">
                  <c:v>2025</c:v>
                </c:pt>
                <c:pt idx="3">
                  <c:v>2026</c:v>
                </c:pt>
                <c:pt idx="4">
                  <c:v>2027</c:v>
                </c:pt>
              </c:numCache>
            </c:numRef>
          </c:cat>
          <c:val>
            <c:numRef>
              <c:f>Sheet1!$B$2:$B$6</c:f>
              <c:numCache>
                <c:formatCode>0.00%</c:formatCode>
                <c:ptCount val="5"/>
                <c:pt idx="0">
                  <c:v>3.32E-2</c:v>
                </c:pt>
                <c:pt idx="1">
                  <c:v>2.1700000000000001E-2</c:v>
                </c:pt>
                <c:pt idx="2">
                  <c:v>3.2399999999999998E-2</c:v>
                </c:pt>
                <c:pt idx="3">
                  <c:v>3.7900000000000003E-2</c:v>
                </c:pt>
                <c:pt idx="4">
                  <c:v>4.1799999999999997E-2</c:v>
                </c:pt>
              </c:numCache>
            </c:numRef>
          </c:val>
          <c:extLst>
            <c:ext xmlns:c16="http://schemas.microsoft.com/office/drawing/2014/chart" uri="{C3380CC4-5D6E-409C-BE32-E72D297353CC}">
              <c16:uniqueId val="{00000002-25B7-4A6C-9B4A-0F008B16D12D}"/>
            </c:ext>
          </c:extLst>
        </c:ser>
        <c:dLbls>
          <c:showLegendKey val="0"/>
          <c:showVal val="0"/>
          <c:showCatName val="0"/>
          <c:showSerName val="0"/>
          <c:showPercent val="0"/>
          <c:showBubbleSize val="0"/>
        </c:dLbls>
        <c:gapWidth val="20"/>
        <c:overlap val="-27"/>
        <c:axId val="1742149935"/>
        <c:axId val="1742163663"/>
      </c:barChart>
      <c:catAx>
        <c:axId val="1742149935"/>
        <c:scaling>
          <c:orientation val="minMax"/>
        </c:scaling>
        <c:delete val="0"/>
        <c:axPos val="b"/>
        <c:numFmt formatCode="General" sourceLinked="1"/>
        <c:majorTickMark val="none"/>
        <c:minorTickMark val="none"/>
        <c:tickLblPos val="low"/>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0000"/>
                    <a:lumOff val="40000"/>
                  </a:schemeClr>
                </a:solidFill>
                <a:latin typeface="+mn-lt"/>
                <a:ea typeface="+mn-ea"/>
                <a:cs typeface="+mn-cs"/>
              </a:defRPr>
            </a:pPr>
            <a:endParaRPr lang="en-US"/>
          </a:p>
        </c:txPr>
        <c:crossAx val="1742163663"/>
        <c:crosses val="autoZero"/>
        <c:auto val="1"/>
        <c:lblAlgn val="ctr"/>
        <c:lblOffset val="100"/>
        <c:noMultiLvlLbl val="0"/>
      </c:catAx>
      <c:valAx>
        <c:axId val="1742163663"/>
        <c:scaling>
          <c:orientation val="minMax"/>
        </c:scaling>
        <c:delete val="1"/>
        <c:axPos val="l"/>
        <c:numFmt formatCode="0.00%" sourceLinked="1"/>
        <c:majorTickMark val="none"/>
        <c:minorTickMark val="none"/>
        <c:tickLblPos val="nextTo"/>
        <c:crossAx val="17421499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9/1/23</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683175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https://www.bankrate.com/mortgages/will-mortgage-rates-go-up-in-july-2023/</a:t>
            </a:r>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1742395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https://myhome.freddiemac.com/blog/homebuying/should-inflation-change-your-homebuying-plans</a:t>
            </a:r>
          </a:p>
          <a:p>
            <a:r>
              <a:rPr lang="en-US" dirty="0"/>
              <a:t>https://fred.stlouisfed.org/series/CUUR0000SEHA#0</a:t>
            </a:r>
          </a:p>
          <a:p>
            <a:r>
              <a:rPr lang="en-US" dirty="0"/>
              <a:t>https://www.usinflationcalculator.com/inflation/united-states-core-inflation-rates/</a:t>
            </a:r>
          </a:p>
          <a:p>
            <a:r>
              <a:rPr lang="en-US" dirty="0"/>
              <a:t>https://www.avail.co/blog/avail-rental-report-landlords-aim-to-keep-rentals-occupied-while-renters-grapple-with-financial-challenges</a:t>
            </a:r>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1520456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https://www.fhfa.gov/DataTools/Tools/Pages/House-Price-Index-(HPI).aspx</a:t>
            </a:r>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503966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https://www.fhfa.gov/DataTools/Tools/Pages/House-Price-Index-(HPI).aspx</a:t>
            </a:r>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3437379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Helvetica" pitchFamily="2" charset="0"/>
              </a:rPr>
              <a:t>https://www.nar.realtor/magazine/real-estate-news/study-homeowner-wealth-is-40-times-higher-than-renters</a:t>
            </a:r>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3085857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https://www.nytimes.com/interactive/2023/06/17/upshot/17migration-patterns-movers.html</a:t>
            </a:r>
          </a:p>
          <a:p>
            <a:r>
              <a:rPr lang="en-US" dirty="0">
                <a:ea typeface="Calibri"/>
                <a:cs typeface="Calibri"/>
              </a:rPr>
              <a:t>https://downpaymentresource.com/</a:t>
            </a:r>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298092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https://www.experian.com/blogs/ask-experian/how-long-does-a-mortgage-preapproval-last/</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182545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Segoe UI" panose="020B0502040204020203" pitchFamily="34" charset="0"/>
              </a:rPr>
              <a:t>https://www.cnbc.com/select/why-you-need-a-mortgage-pre-approval/</a:t>
            </a:r>
            <a:endParaRPr lang="en-US" sz="12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3141768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3842008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https://www.forbes.com/advisor/mortgages/real-estate/housing-market-predictions/</a:t>
            </a:r>
          </a:p>
        </p:txBody>
      </p:sp>
      <p:sp>
        <p:nvSpPr>
          <p:cNvPr id="4" name="Slide Number Placeholder 3"/>
          <p:cNvSpPr>
            <a:spLocks noGrp="1"/>
          </p:cNvSpPr>
          <p:nvPr>
            <p:ph type="sldNum" sz="quarter" idx="5"/>
          </p:nvPr>
        </p:nvSpPr>
        <p:spPr/>
        <p:txBody>
          <a:bodyPr/>
          <a:lstStyle/>
          <a:p>
            <a:fld id="{1CC440E9-C5F8-5A47-ADAD-0B6988DC1603}" type="slidenum">
              <a:rPr lang="en-US" smtClean="0"/>
              <a:t>19</a:t>
            </a:fld>
            <a:endParaRPr lang="en-US"/>
          </a:p>
        </p:txBody>
      </p:sp>
    </p:spTree>
    <p:extLst>
      <p:ext uri="{BB962C8B-B14F-4D97-AF65-F5344CB8AC3E}">
        <p14:creationId xmlns:p14="http://schemas.microsoft.com/office/powerpoint/2010/main" val="2006443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a:t>
            </a:fld>
            <a:endParaRPr lang="en-US"/>
          </a:p>
        </p:txBody>
      </p:sp>
    </p:spTree>
    <p:extLst>
      <p:ext uri="{BB962C8B-B14F-4D97-AF65-F5344CB8AC3E}">
        <p14:creationId xmlns:p14="http://schemas.microsoft.com/office/powerpoint/2010/main" val="1567243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https://www.realtor.com/advice/buy/five-tips-successful-lowball-offer/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https://www.bankrate.com/real-estate/smart-way-to-waive-home-inspection/</a:t>
            </a:r>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400774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https://www.realestatenews.com/2022/11/18/agents-decoded-making-sense-of-the-headlines</a:t>
            </a:r>
          </a:p>
          <a:p>
            <a:r>
              <a:rPr lang="en-US" dirty="0"/>
              <a:t>https://www.parcllabs.com/articles/q3-real-estate</a:t>
            </a:r>
          </a:p>
        </p:txBody>
      </p:sp>
      <p:sp>
        <p:nvSpPr>
          <p:cNvPr id="4" name="Slide Number Placeholder 3"/>
          <p:cNvSpPr>
            <a:spLocks noGrp="1"/>
          </p:cNvSpPr>
          <p:nvPr>
            <p:ph type="sldNum" sz="quarter" idx="5"/>
          </p:nvPr>
        </p:nvSpPr>
        <p:spPr/>
        <p:txBody>
          <a:bodyPr/>
          <a:lstStyle/>
          <a:p>
            <a:fld id="{1CC440E9-C5F8-5A47-ADAD-0B6988DC1603}" type="slidenum">
              <a:rPr lang="en-US" smtClean="0"/>
              <a:t>21</a:t>
            </a:fld>
            <a:endParaRPr lang="en-US"/>
          </a:p>
        </p:txBody>
      </p:sp>
    </p:spTree>
    <p:extLst>
      <p:ext uri="{BB962C8B-B14F-4D97-AF65-F5344CB8AC3E}">
        <p14:creationId xmlns:p14="http://schemas.microsoft.com/office/powerpoint/2010/main" val="876131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3062339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https://www.bankrate.com/real-estate/should-i-buy-house-without-realtor/</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2670850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24</a:t>
            </a:fld>
            <a:endParaRPr lang="en-US"/>
          </a:p>
        </p:txBody>
      </p:sp>
    </p:spTree>
    <p:extLst>
      <p:ext uri="{BB962C8B-B14F-4D97-AF65-F5344CB8AC3E}">
        <p14:creationId xmlns:p14="http://schemas.microsoft.com/office/powerpoint/2010/main" val="1258733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https://www.freddiemac.com/pmms</a:t>
            </a:r>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3364573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https://www.fanniemae.com/newsroom/fannie-mae-news/mixed-data-complicates-economic-forecast-though-recession-remains-likely</a:t>
            </a:r>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776356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https://www.nerdwallet.com/article/mortgages/buying-a-house-whats-changed</a:t>
            </a:r>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1878120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1004575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https://pulsenomics.com/surveys/#home-price-expectations</a:t>
            </a:r>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2114259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https://www.fanniemae.com/media/48726/display</a:t>
            </a:r>
          </a:p>
          <a:p>
            <a:r>
              <a:rPr lang="en-US" dirty="0"/>
              <a:t>https://www.mba.org/docs/default-source/research-and-forecasts/forecasts/2023/mortgage-finance-forecast-aug-2023.pdf</a:t>
            </a:r>
          </a:p>
          <a:p>
            <a:r>
              <a:rPr lang="en-US" dirty="0"/>
              <a:t>https://cdn.nar.realtor/sites/default/files/documents/forecast-q3-2023-us-economic-outlook-07-27-2023.pdf</a:t>
            </a:r>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79026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https://www.mortgagecalculator.net/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https://tradingeconomics.com/united-states/average-mortgage-size</a:t>
            </a:r>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387285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9.jpeg"/><Relationship Id="rId7" Type="http://schemas.microsoft.com/office/2007/relationships/hdphoto" Target="../media/hdphoto1.wdp"/><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the grass&#10;&#10;Description automatically generated">
            <a:extLst>
              <a:ext uri="{FF2B5EF4-FFF2-40B4-BE49-F238E27FC236}">
                <a16:creationId xmlns:a16="http://schemas.microsoft.com/office/drawing/2014/main" id="{0CC9AD97-8120-1C49-9302-E8C3937BBC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38" y="0"/>
            <a:ext cx="7777138" cy="10058400"/>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57200" y="381000"/>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894137"/>
            <a:ext cx="4658553" cy="782263"/>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5000" b="1" kern="0" dirty="0">
                <a:solidFill>
                  <a:srgbClr val="00B0F0"/>
                </a:solidFill>
                <a:ea typeface="Helvetica Neue" panose="02000503000000020004" pitchFamily="2" charset="0"/>
              </a:rPr>
              <a:t>Buying a Home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chemeClr val="tx2"/>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E55A6ED2-14C7-FC49-B09B-1634CB62B9E5}"/>
              </a:ext>
            </a:extLst>
          </p:cNvPr>
          <p:cNvSpPr/>
          <p:nvPr/>
        </p:nvSpPr>
        <p:spPr>
          <a:xfrm>
            <a:off x="-4738" y="8272875"/>
            <a:ext cx="7319938" cy="152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414C9FF-0BBD-3B43-9C96-A89422C0C7B6}"/>
              </a:ext>
            </a:extLst>
          </p:cNvPr>
          <p:cNvSpPr/>
          <p:nvPr/>
        </p:nvSpPr>
        <p:spPr>
          <a:xfrm>
            <a:off x="-4738" y="8272875"/>
            <a:ext cx="469309" cy="1524023"/>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ECFBDA38-11E2-F844-B067-17C348174959}"/>
              </a:ext>
            </a:extLst>
          </p:cNvPr>
          <p:cNvCxnSpPr>
            <a:cxnSpLocks/>
          </p:cNvCxnSpPr>
          <p:nvPr/>
        </p:nvCxnSpPr>
        <p:spPr>
          <a:xfrm flipV="1">
            <a:off x="4353503" y="8418171"/>
            <a:ext cx="0" cy="123509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object 5">
            <a:extLst>
              <a:ext uri="{FF2B5EF4-FFF2-40B4-BE49-F238E27FC236}">
                <a16:creationId xmlns:a16="http://schemas.microsoft.com/office/drawing/2014/main" id="{F1FE8895-DD73-E147-B785-B71A78A462C6}"/>
              </a:ext>
            </a:extLst>
          </p:cNvPr>
          <p:cNvSpPr txBox="1"/>
          <p:nvPr/>
        </p:nvSpPr>
        <p:spPr>
          <a:xfrm>
            <a:off x="4483290" y="8272895"/>
            <a:ext cx="2523498" cy="1524001"/>
          </a:xfrm>
          <a:prstGeom prst="rect">
            <a:avLst/>
          </a:prstGeom>
        </p:spPr>
        <p:txBody>
          <a:bodyPr vert="horz" wrap="square" lIns="0" tIns="12698" rIns="0" bIns="0" rtlCol="0" anchor="ctr" anchorCtr="0">
            <a:noAutofit/>
          </a:bodyPr>
          <a:lstStyle/>
          <a:p>
            <a:pPr>
              <a:spcBef>
                <a:spcPct val="0"/>
              </a:spcBef>
              <a:spcAft>
                <a:spcPts val="500"/>
              </a:spcAft>
            </a:pPr>
            <a:r>
              <a:rPr lang="en-US" altLang="en-US" sz="1100" b="1" dirty="0">
                <a:solidFill>
                  <a:srgbClr val="00B0F0"/>
                </a:solidFill>
                <a:latin typeface="Arial" panose="020B0604020202020204" pitchFamily="34" charset="0"/>
                <a:ea typeface="Helvetica Neue" panose="02000503000000020004" pitchFamily="2" charset="0"/>
                <a:cs typeface="Arial" panose="020B0604020202020204" pitchFamily="34" charset="0"/>
              </a:rPr>
              <a:t>Your Name</a:t>
            </a:r>
            <a:endParaRPr lang="en-US" altLang="en-US" sz="1100" i="1"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endParaRPr>
          </a:p>
          <a:p>
            <a:pPr>
              <a:spcBef>
                <a:spcPct val="0"/>
              </a:spcBef>
            </a:pPr>
            <a:r>
              <a:rPr lang="en-US" altLang="en-US" sz="1100" i="1" dirty="0">
                <a:latin typeface="Arial" panose="020B0604020202020204" pitchFamily="34" charset="0"/>
                <a:ea typeface="Helvetica Neue" panose="02000503000000020004" pitchFamily="2" charset="0"/>
                <a:cs typeface="Arial" panose="020B0604020202020204" pitchFamily="34" charset="0"/>
              </a:rPr>
              <a:t>Title</a:t>
            </a:r>
            <a:endParaRPr lang="en-US" altLang="en-US" sz="1000" i="1" dirty="0">
              <a:latin typeface="Arial" panose="020B0604020202020204" pitchFamily="34" charset="0"/>
              <a:ea typeface="Helvetica Neue" panose="02000503000000020004" pitchFamily="2" charset="0"/>
              <a:cs typeface="Arial" panose="020B0604020202020204" pitchFamily="34" charset="0"/>
            </a:endParaRPr>
          </a:p>
          <a:p>
            <a:pPr>
              <a:spcBef>
                <a:spcPct val="0"/>
              </a:spcBef>
            </a:pPr>
            <a:r>
              <a:rPr lang="en-US" altLang="en-US" sz="1000" dirty="0">
                <a:latin typeface="Arial" panose="020B0604020202020204" pitchFamily="34" charset="0"/>
                <a:ea typeface="Helvetica Neue" panose="02000503000000020004" pitchFamily="2" charset="0"/>
                <a:cs typeface="Arial" panose="020B0604020202020204" pitchFamily="34" charset="0"/>
              </a:rPr>
              <a:t>Company</a:t>
            </a:r>
          </a:p>
          <a:p>
            <a:pPr>
              <a:spcBef>
                <a:spcPct val="0"/>
              </a:spcBef>
              <a:buNone/>
            </a:pPr>
            <a:r>
              <a:rPr lang="en-US" altLang="en-US" sz="1000" dirty="0">
                <a:latin typeface="Arial" panose="020B0604020202020204" pitchFamily="34" charset="0"/>
                <a:ea typeface="Helvetica Neue" panose="02000503000000020004" pitchFamily="2" charset="0"/>
                <a:cs typeface="Arial" panose="020B0604020202020204" pitchFamily="34" charset="0"/>
              </a:rPr>
              <a:t>City, State</a:t>
            </a:r>
            <a:br>
              <a:rPr lang="en-US" altLang="en-US" sz="1000" dirty="0">
                <a:latin typeface="Arial" panose="020B0604020202020204" pitchFamily="34" charset="0"/>
                <a:ea typeface="Helvetica Neue" panose="02000503000000020004" pitchFamily="2" charset="0"/>
                <a:cs typeface="Arial" panose="020B0604020202020204" pitchFamily="34" charset="0"/>
              </a:rPr>
            </a:br>
            <a:r>
              <a:rPr lang="en-US" altLang="en-US" sz="1000" dirty="0">
                <a:latin typeface="Arial" panose="020B0604020202020204" pitchFamily="34" charset="0"/>
                <a:ea typeface="Helvetica Neue" panose="02000503000000020004" pitchFamily="2" charset="0"/>
                <a:cs typeface="Arial" panose="020B0604020202020204" pitchFamily="34" charset="0"/>
              </a:rPr>
              <a:t>Email Address</a:t>
            </a:r>
            <a:br>
              <a:rPr lang="en-US" altLang="en-US" sz="1000" dirty="0">
                <a:latin typeface="Arial" panose="020B0604020202020204" pitchFamily="34" charset="0"/>
                <a:ea typeface="Helvetica Neue" panose="02000503000000020004" pitchFamily="2" charset="0"/>
                <a:cs typeface="Arial" panose="020B0604020202020204" pitchFamily="34" charset="0"/>
              </a:rPr>
            </a:br>
            <a:r>
              <a:rPr lang="en-US" altLang="en-US" sz="1000" dirty="0">
                <a:latin typeface="Arial" panose="020B0604020202020204" pitchFamily="34" charset="0"/>
                <a:ea typeface="Helvetica Neue" panose="02000503000000020004" pitchFamily="2" charset="0"/>
                <a:cs typeface="Arial" panose="020B0604020202020204" pitchFamily="34" charset="0"/>
              </a:rPr>
              <a:t>Website</a:t>
            </a:r>
          </a:p>
          <a:p>
            <a:pPr>
              <a:spcBef>
                <a:spcPct val="0"/>
              </a:spcBef>
              <a:buNone/>
            </a:pPr>
            <a:r>
              <a:rPr lang="en-US" altLang="en-US" sz="1000" dirty="0">
                <a:latin typeface="Arial" panose="020B0604020202020204" pitchFamily="34" charset="0"/>
                <a:ea typeface="Helvetica Neue" panose="02000503000000020004" pitchFamily="2" charset="0"/>
                <a:cs typeface="Arial" panose="020B0604020202020204" pitchFamily="34" charset="0"/>
              </a:rPr>
              <a:t>(000) 000-0000</a:t>
            </a:r>
          </a:p>
        </p:txBody>
      </p:sp>
      <p:pic>
        <p:nvPicPr>
          <p:cNvPr id="29" name="Picture 28">
            <a:extLst>
              <a:ext uri="{FF2B5EF4-FFF2-40B4-BE49-F238E27FC236}">
                <a16:creationId xmlns:a16="http://schemas.microsoft.com/office/drawing/2014/main" id="{A9997ECE-D323-3F4A-8513-48D3551B3A4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1296" y="8272875"/>
            <a:ext cx="1569381" cy="1524023"/>
          </a:xfrm>
          <a:prstGeom prst="rect">
            <a:avLst/>
          </a:prstGeom>
          <a:ln w="38100">
            <a:noFill/>
          </a:ln>
        </p:spPr>
      </p:pic>
      <p:pic>
        <p:nvPicPr>
          <p:cNvPr id="32" name="Picture 31" descr="Graphical user interface, application&#10;&#10;Description automatically generated">
            <a:extLst>
              <a:ext uri="{FF2B5EF4-FFF2-40B4-BE49-F238E27FC236}">
                <a16:creationId xmlns:a16="http://schemas.microsoft.com/office/drawing/2014/main" id="{97DC2B7A-6B7C-CF49-9209-9A09C6D94A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63390" y="8417788"/>
            <a:ext cx="2057400" cy="1231900"/>
          </a:xfrm>
          <a:prstGeom prst="rect">
            <a:avLst/>
          </a:prstGeom>
        </p:spPr>
      </p:pic>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07911"/>
          </a:xfrm>
          <a:prstGeom prst="rect">
            <a:avLst/>
          </a:prstGeom>
        </p:spPr>
        <p:txBody>
          <a:bodyPr vert="horz" wrap="square" lIns="0" tIns="12698" rIns="0" bIns="0" rtlCol="0" anchor="t">
            <a:spAutoFit/>
          </a:bodyPr>
          <a:lstStyle/>
          <a:p>
            <a:pPr marL="12065" algn="ctr" defTabSz="909619">
              <a:lnSpc>
                <a:spcPts val="3100"/>
              </a:lnSpc>
              <a:spcBef>
                <a:spcPts val="99"/>
              </a:spcBef>
            </a:pPr>
            <a:r>
              <a:rPr lang="en-US" spc="100" dirty="0">
                <a:solidFill>
                  <a:schemeClr val="bg1"/>
                </a:solidFill>
                <a:ea typeface="Helvetica Neue Light" panose="02000403000000020004" pitchFamily="2" charset="0"/>
                <a:cs typeface="Arial"/>
              </a:rPr>
              <a:t>FALL 2023</a:t>
            </a:r>
            <a:endParaRPr lang="en-US" dirty="0">
              <a:solidFill>
                <a:schemeClr val="bg1"/>
              </a:solidFill>
              <a:cs typeface="Arial"/>
            </a:endParaRP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pic>
        <p:nvPicPr>
          <p:cNvPr id="3" name="Picture 2">
            <a:extLst>
              <a:ext uri="{FF2B5EF4-FFF2-40B4-BE49-F238E27FC236}">
                <a16:creationId xmlns:a16="http://schemas.microsoft.com/office/drawing/2014/main" id="{A57CDB37-80A3-B469-138C-57BA2E862685}"/>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6391268" y="363636"/>
            <a:ext cx="476264" cy="521702"/>
          </a:xfrm>
          <a:prstGeom prst="rect">
            <a:avLst/>
          </a:prstGeom>
        </p:spPr>
      </p:pic>
    </p:spTree>
    <p:extLst>
      <p:ext uri="{BB962C8B-B14F-4D97-AF65-F5344CB8AC3E}">
        <p14:creationId xmlns:p14="http://schemas.microsoft.com/office/powerpoint/2010/main" val="1269516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lose-up of hands knitting&#10;&#10;Description automatically generated">
            <a:extLst>
              <a:ext uri="{FF2B5EF4-FFF2-40B4-BE49-F238E27FC236}">
                <a16:creationId xmlns:a16="http://schemas.microsoft.com/office/drawing/2014/main" id="{F027DA82-B746-6183-9EAE-E492BB8C16A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85800"/>
            <a:ext cx="6858000" cy="2308324"/>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latin typeface="Georgia"/>
              </a:rPr>
              <a:t>At the point where core inflation</a:t>
            </a:r>
            <a:br>
              <a:rPr lang="en-US" sz="2400" i="1" dirty="0">
                <a:latin typeface="Georgia"/>
              </a:rPr>
            </a:br>
            <a:r>
              <a:rPr lang="en-US" sz="2400" i="1" dirty="0">
                <a:latin typeface="Georgia"/>
              </a:rPr>
              <a:t>gets better, mortgage rates will, too.</a:t>
            </a:r>
          </a:p>
          <a:p>
            <a:endParaRPr lang="en-US" sz="1600" i="1" dirty="0">
              <a:solidFill>
                <a:schemeClr val="bg1"/>
              </a:solidFill>
            </a:endParaRPr>
          </a:p>
          <a:p>
            <a:pPr>
              <a:spcAft>
                <a:spcPts val="2000"/>
              </a:spcAft>
            </a:pPr>
            <a:r>
              <a:rPr lang="en-US" sz="1400" b="0" dirty="0">
                <a:solidFill>
                  <a:schemeClr val="bg1"/>
                </a:solidFill>
                <a:effectLst/>
                <a:latin typeface="Arial"/>
                <a:cs typeface="Arial"/>
              </a:rPr>
              <a:t>- Greg McBride, Chief Financial Analyst, </a:t>
            </a:r>
            <a:r>
              <a:rPr lang="en-US" sz="1400" b="0" i="1" dirty="0">
                <a:solidFill>
                  <a:schemeClr val="bg1"/>
                </a:solidFill>
                <a:effectLst/>
                <a:latin typeface="Arial"/>
                <a:cs typeface="Arial"/>
              </a:rPr>
              <a:t>Bankrate</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299902"/>
            <a:ext cx="742082" cy="743154"/>
          </a:xfrm>
          <a:prstGeom prst="rect">
            <a:avLst/>
          </a:prstGeom>
        </p:spPr>
      </p:pic>
      <p:sp>
        <p:nvSpPr>
          <p:cNvPr id="4" name="Slide Number Placeholder 13">
            <a:extLst>
              <a:ext uri="{FF2B5EF4-FFF2-40B4-BE49-F238E27FC236}">
                <a16:creationId xmlns:a16="http://schemas.microsoft.com/office/drawing/2014/main" id="{310DAB42-262D-7633-7BFF-5A1ACB033B6E}"/>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10</a:t>
            </a:fld>
            <a:endParaRPr lang="en-US" dirty="0"/>
          </a:p>
        </p:txBody>
      </p:sp>
    </p:spTree>
    <p:extLst>
      <p:ext uri="{BB962C8B-B14F-4D97-AF65-F5344CB8AC3E}">
        <p14:creationId xmlns:p14="http://schemas.microsoft.com/office/powerpoint/2010/main" val="4187305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B10854-B34C-2F70-0F2D-B8538744972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399" cy="1005839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11</a:t>
            </a:fld>
            <a:endParaRPr lang="en-US" dirty="0"/>
          </a:p>
        </p:txBody>
      </p:sp>
      <p:sp>
        <p:nvSpPr>
          <p:cNvPr id="8" name="Rectangle 7">
            <a:extLst>
              <a:ext uri="{FF2B5EF4-FFF2-40B4-BE49-F238E27FC236}">
                <a16:creationId xmlns:a16="http://schemas.microsoft.com/office/drawing/2014/main" id="{D0AD98A9-668B-E54B-A03B-AE84BC154A3C}"/>
              </a:ext>
            </a:extLst>
          </p:cNvPr>
          <p:cNvSpPr/>
          <p:nvPr/>
        </p:nvSpPr>
        <p:spPr>
          <a:xfrm>
            <a:off x="3773562" y="1489626"/>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773562" y="1467477"/>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Tree>
    <p:extLst>
      <p:ext uri="{BB962C8B-B14F-4D97-AF65-F5344CB8AC3E}">
        <p14:creationId xmlns:p14="http://schemas.microsoft.com/office/powerpoint/2010/main" val="3632720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B2EE00D-796B-26A1-D6B0-2379C09E3009}"/>
              </a:ext>
            </a:extLst>
          </p:cNvPr>
          <p:cNvSpPr/>
          <p:nvPr/>
        </p:nvSpPr>
        <p:spPr>
          <a:xfrm>
            <a:off x="465543" y="4844534"/>
            <a:ext cx="6836957" cy="4033459"/>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pic>
        <p:nvPicPr>
          <p:cNvPr id="4" name="Picture 3">
            <a:extLst>
              <a:ext uri="{FF2B5EF4-FFF2-40B4-BE49-F238E27FC236}">
                <a16:creationId xmlns:a16="http://schemas.microsoft.com/office/drawing/2014/main" id="{0D8B8A66-CB08-0120-7EFB-690B21AEB73D}"/>
              </a:ext>
            </a:extLst>
          </p:cNvPr>
          <p:cNvPicPr>
            <a:picLocks noChangeAspect="1"/>
          </p:cNvPicPr>
          <p:nvPr/>
        </p:nvPicPr>
        <p:blipFill>
          <a:blip r:embed="rId3"/>
          <a:stretch>
            <a:fillRect/>
          </a:stretch>
        </p:blipFill>
        <p:spPr>
          <a:xfrm>
            <a:off x="911935" y="5028558"/>
            <a:ext cx="6109016" cy="3665410"/>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2089717"/>
            <a:ext cx="6865286"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Before deciding if you’re going to buy a home right now, think about the advantages it can bring you in the long run.</a:t>
            </a:r>
          </a:p>
        </p:txBody>
      </p:sp>
      <p:sp>
        <p:nvSpPr>
          <p:cNvPr id="6" name="TextBox 5">
            <a:extLst>
              <a:ext uri="{FF2B5EF4-FFF2-40B4-BE49-F238E27FC236}">
                <a16:creationId xmlns:a16="http://schemas.microsoft.com/office/drawing/2014/main" id="{ADF4D003-23B3-2245-A0FC-3101599455D8}"/>
              </a:ext>
            </a:extLst>
          </p:cNvPr>
          <p:cNvSpPr txBox="1"/>
          <p:nvPr/>
        </p:nvSpPr>
        <p:spPr>
          <a:xfrm>
            <a:off x="463166" y="2832746"/>
            <a:ext cx="6859320" cy="1731151"/>
          </a:xfrm>
          <a:prstGeom prst="rect">
            <a:avLst/>
          </a:prstGeom>
          <a:noFill/>
        </p:spPr>
        <p:txBody>
          <a:bodyPr wrap="square" lIns="0" tIns="320040" rIns="0" bIns="0" numCol="1" spcCol="457200" rtlCol="0" anchor="t">
            <a:noAutofit/>
          </a:bodyPr>
          <a:lstStyle/>
          <a:p>
            <a:pPr marL="0" marR="0" lvl="0" indent="0" algn="l" defTabSz="457200" rtl="0" eaLnBrk="1" fontAlgn="base" latinLnBrk="0" hangingPunct="1">
              <a:lnSpc>
                <a:spcPct val="110000"/>
              </a:lnSpc>
              <a:spcBef>
                <a:spcPts val="0"/>
              </a:spcBef>
              <a:spcAft>
                <a:spcPts val="1000"/>
              </a:spcAft>
              <a:buClrTx/>
              <a:buSzTx/>
              <a:buFontTx/>
              <a:buNone/>
              <a:tabLst/>
              <a:defRPr/>
            </a:pPr>
            <a:r>
              <a:rPr lang="en-US" sz="1250" dirty="0">
                <a:solidFill>
                  <a:srgbClr val="000000"/>
                </a:solidFill>
                <a:latin typeface="Arial" panose="020B0604020202020204"/>
              </a:rPr>
              <a:t>If you ask current homeowners, y</a:t>
            </a:r>
            <a:r>
              <a:rPr kumimoji="0" lang="en-US" sz="1250" b="0" i="0" u="none" strike="noStrike" kern="1200" cap="none" spc="0" normalizeH="0" baseline="0" noProof="0" dirty="0" err="1">
                <a:ln>
                  <a:noFill/>
                </a:ln>
                <a:solidFill>
                  <a:srgbClr val="000000"/>
                </a:solidFill>
                <a:effectLst/>
                <a:uLnTx/>
                <a:uFillTx/>
                <a:latin typeface="Arial" panose="020B0604020202020204"/>
                <a:ea typeface="+mn-ea"/>
                <a:cs typeface="+mn-cs"/>
              </a:rPr>
              <a:t>ou’d</a:t>
            </a:r>
            <a:r>
              <a:rPr kumimoji="0" lang="en-US" sz="1250" b="0" i="0" u="none" strike="noStrike" kern="1200" cap="none" spc="0" normalizeH="0" baseline="0" noProof="0" dirty="0">
                <a:ln>
                  <a:noFill/>
                </a:ln>
                <a:solidFill>
                  <a:srgbClr val="000000"/>
                </a:solidFill>
                <a:effectLst/>
                <a:uLnTx/>
                <a:uFillTx/>
                <a:latin typeface="Arial" panose="020B0604020202020204"/>
                <a:ea typeface="+mn-ea"/>
                <a:cs typeface="+mn-cs"/>
              </a:rPr>
              <a:t> probably have a hard time finding someone who regrets their decision to buy a home. That’s because home values grow with time. Here’s a look at how home price appreciation can really add up over the years.</a:t>
            </a:r>
          </a:p>
          <a:p>
            <a:pPr marL="0" marR="0" lvl="0" indent="0" algn="l" defTabSz="457200" rtl="0" eaLnBrk="1" fontAlgn="base" latinLnBrk="0" hangingPunct="1">
              <a:lnSpc>
                <a:spcPct val="110000"/>
              </a:lnSpc>
              <a:spcBef>
                <a:spcPts val="0"/>
              </a:spcBef>
              <a:spcAft>
                <a:spcPts val="1000"/>
              </a:spcAft>
              <a:buClrTx/>
              <a:buSzTx/>
              <a:buFontTx/>
              <a:buNone/>
              <a:tabLst/>
              <a:defRPr/>
            </a:pPr>
            <a:r>
              <a:rPr lang="en-US" sz="1500" b="1" dirty="0">
                <a:solidFill>
                  <a:srgbClr val="00B0F0"/>
                </a:solidFill>
                <a:latin typeface="Arial" panose="020B0604020202020204" pitchFamily="34" charset="0"/>
                <a:cs typeface="Arial" panose="020B0604020202020204" pitchFamily="34" charset="0"/>
              </a:rPr>
              <a:t>Home Price Growth over Time</a:t>
            </a:r>
          </a:p>
          <a:p>
            <a:pPr fontAlgn="base">
              <a:lnSpc>
                <a:spcPct val="110000"/>
              </a:lnSpc>
              <a:spcAft>
                <a:spcPts val="1000"/>
              </a:spcAft>
            </a:pPr>
            <a:r>
              <a:rPr lang="en-US" sz="1250" i="0" dirty="0">
                <a:effectLst/>
              </a:rPr>
              <a:t>The map below uses data from the </a:t>
            </a:r>
            <a:r>
              <a:rPr lang="en-US" sz="1250" i="1" dirty="0">
                <a:effectLst/>
              </a:rPr>
              <a:t>Federal Housing Finance Agency </a:t>
            </a:r>
            <a:r>
              <a:rPr lang="en-US" sz="1250" i="0" dirty="0">
                <a:effectLst/>
              </a:rPr>
              <a:t>(FHFA) to show home price gains over the last five years. </a:t>
            </a:r>
            <a:r>
              <a:rPr lang="en-US" sz="1250" dirty="0"/>
              <a:t>T</a:t>
            </a:r>
            <a:r>
              <a:rPr lang="en-US" sz="1250" i="0" dirty="0">
                <a:effectLst/>
              </a:rPr>
              <a:t>he map is broken out regionally to convey larger market trends.</a:t>
            </a:r>
          </a:p>
          <a:p>
            <a:pPr fontAlgn="base">
              <a:lnSpc>
                <a:spcPct val="110000"/>
              </a:lnSpc>
              <a:spcAft>
                <a:spcPts val="1000"/>
              </a:spcAft>
            </a:pPr>
            <a:endParaRPr lang="en-US" sz="1250" i="0" dirty="0">
              <a:effectLst/>
            </a:endParaRPr>
          </a:p>
          <a:p>
            <a:pPr fontAlgn="base">
              <a:lnSpc>
                <a:spcPct val="110000"/>
              </a:lnSpc>
              <a:spcAft>
                <a:spcPts val="1000"/>
              </a:spcAft>
            </a:pPr>
            <a:endParaRPr lang="en-US" sz="1250" dirty="0"/>
          </a:p>
          <a:p>
            <a:pPr fontAlgn="base">
              <a:lnSpc>
                <a:spcPct val="110000"/>
              </a:lnSpc>
              <a:spcAft>
                <a:spcPts val="1000"/>
              </a:spcAft>
            </a:pPr>
            <a:endParaRPr lang="en-US" sz="1250" i="0" dirty="0">
              <a:effectLst/>
            </a:endParaRPr>
          </a:p>
          <a:p>
            <a:pPr fontAlgn="base">
              <a:lnSpc>
                <a:spcPct val="110000"/>
              </a:lnSpc>
              <a:spcAft>
                <a:spcPts val="1000"/>
              </a:spcAft>
            </a:pPr>
            <a:endParaRPr lang="en-US" sz="1250" i="0" dirty="0">
              <a:effectLst/>
            </a:endParaRPr>
          </a:p>
          <a:p>
            <a:pPr fontAlgn="base">
              <a:lnSpc>
                <a:spcPct val="110000"/>
              </a:lnSpc>
              <a:spcAft>
                <a:spcPts val="1000"/>
              </a:spcAft>
            </a:pPr>
            <a:endParaRPr lang="en-US" sz="1250" dirty="0"/>
          </a:p>
          <a:p>
            <a:pPr fontAlgn="base">
              <a:lnSpc>
                <a:spcPct val="110000"/>
              </a:lnSpc>
              <a:spcAft>
                <a:spcPts val="1000"/>
              </a:spcAft>
            </a:pPr>
            <a:endParaRPr lang="en-US" sz="1250" i="0" dirty="0">
              <a:effectLst/>
            </a:endParaRPr>
          </a:p>
          <a:p>
            <a:pPr fontAlgn="base">
              <a:lnSpc>
                <a:spcPct val="110000"/>
              </a:lnSpc>
              <a:spcAft>
                <a:spcPts val="1000"/>
              </a:spcAft>
            </a:pPr>
            <a:endParaRPr lang="en-US" sz="1250" dirty="0"/>
          </a:p>
          <a:p>
            <a:pPr fontAlgn="base">
              <a:lnSpc>
                <a:spcPct val="110000"/>
              </a:lnSpc>
              <a:spcAft>
                <a:spcPts val="1000"/>
              </a:spcAft>
            </a:pPr>
            <a:endParaRPr lang="en-US" sz="1250" i="0" dirty="0">
              <a:effectLst/>
            </a:endParaRPr>
          </a:p>
          <a:p>
            <a:pPr fontAlgn="base">
              <a:lnSpc>
                <a:spcPct val="110000"/>
              </a:lnSpc>
              <a:spcAft>
                <a:spcPts val="1000"/>
              </a:spcAft>
            </a:pPr>
            <a:endParaRPr lang="en-US" sz="1250" dirty="0"/>
          </a:p>
          <a:p>
            <a:pPr fontAlgn="base">
              <a:lnSpc>
                <a:spcPct val="110000"/>
              </a:lnSpc>
              <a:spcAft>
                <a:spcPts val="1000"/>
              </a:spcAft>
            </a:pPr>
            <a:endParaRPr lang="en-US" sz="1250" i="0" dirty="0">
              <a:effectLst/>
            </a:endParaRPr>
          </a:p>
          <a:p>
            <a:pPr fontAlgn="base">
              <a:lnSpc>
                <a:spcPct val="110000"/>
              </a:lnSpc>
              <a:spcAft>
                <a:spcPts val="1000"/>
              </a:spcAft>
            </a:pPr>
            <a:endParaRPr lang="en-US" sz="1250" i="0" dirty="0">
              <a:effectLst/>
            </a:endParaRPr>
          </a:p>
          <a:p>
            <a:pPr fontAlgn="base">
              <a:lnSpc>
                <a:spcPct val="110000"/>
              </a:lnSpc>
              <a:spcAft>
                <a:spcPts val="1000"/>
              </a:spcAft>
            </a:pPr>
            <a:endParaRPr lang="en-US" sz="1250" i="0" dirty="0">
              <a:effectLst/>
            </a:endParaRPr>
          </a:p>
          <a:p>
            <a:pPr algn="l" fontAlgn="base"/>
            <a:br>
              <a:rPr lang="en-US" sz="1250" b="1" i="0" dirty="0">
                <a:effectLst/>
              </a:rPr>
            </a:br>
            <a:r>
              <a:rPr lang="en-US" sz="1250" b="1" i="0" dirty="0">
                <a:effectLst/>
              </a:rPr>
              <a:t>You can see home prices grew on average by about 57% nationwide </a:t>
            </a:r>
            <a:r>
              <a:rPr lang="en-US" sz="1250" b="1" dirty="0"/>
              <a:t>in</a:t>
            </a:r>
            <a:r>
              <a:rPr lang="en-US" sz="1250" b="1" i="0" dirty="0">
                <a:effectLst/>
              </a:rPr>
              <a:t> a five-year period. Different regions vary, but overall, home prices gained solid ground in a short time.</a:t>
            </a:r>
          </a:p>
        </p:txBody>
      </p:sp>
      <p:sp>
        <p:nvSpPr>
          <p:cNvPr id="2" name="Rectangle 1">
            <a:extLst>
              <a:ext uri="{FF2B5EF4-FFF2-40B4-BE49-F238E27FC236}">
                <a16:creationId xmlns:a16="http://schemas.microsoft.com/office/drawing/2014/main" id="{AC56A208-F3F0-5B4B-A446-B8CC9C9995BA}"/>
              </a:ext>
            </a:extLst>
          </p:cNvPr>
          <p:cNvSpPr/>
          <p:nvPr/>
        </p:nvSpPr>
        <p:spPr>
          <a:xfrm>
            <a:off x="3765013" y="48445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5" name="Slide Number Placeholder 13">
            <a:extLst>
              <a:ext uri="{FF2B5EF4-FFF2-40B4-BE49-F238E27FC236}">
                <a16:creationId xmlns:a16="http://schemas.microsoft.com/office/drawing/2014/main" id="{B699635F-229F-F1AA-0A83-E7D46331AE37}"/>
              </a:ext>
            </a:extLst>
          </p:cNvPr>
          <p:cNvSpPr>
            <a:spLocks noGrp="1"/>
          </p:cNvSpPr>
          <p:nvPr>
            <p:ph type="sldNum" sz="quarter" idx="12"/>
          </p:nvPr>
        </p:nvSpPr>
        <p:spPr>
          <a:xfrm>
            <a:off x="3443991" y="9372600"/>
            <a:ext cx="884419" cy="685801"/>
          </a:xfrm>
        </p:spPr>
        <p:txBody>
          <a:bodyPr/>
          <a:lstStyle/>
          <a:p>
            <a:fld id="{D9C681BF-E0B0-FE40-97D6-3440D5EE15D9}" type="slidenum">
              <a:rPr lang="en-US" dirty="0" smtClean="0"/>
              <a:pPr/>
              <a:t>12</a:t>
            </a:fld>
            <a:endParaRPr lang="en-US" dirty="0"/>
          </a:p>
        </p:txBody>
      </p:sp>
      <p:sp>
        <p:nvSpPr>
          <p:cNvPr id="7" name="Rectangle 6">
            <a:extLst>
              <a:ext uri="{FF2B5EF4-FFF2-40B4-BE49-F238E27FC236}">
                <a16:creationId xmlns:a16="http://schemas.microsoft.com/office/drawing/2014/main" id="{0CF1D0DE-E310-1DEF-3DBE-9ADDC2D25585}"/>
              </a:ext>
            </a:extLst>
          </p:cNvPr>
          <p:cNvSpPr/>
          <p:nvPr/>
        </p:nvSpPr>
        <p:spPr>
          <a:xfrm>
            <a:off x="0" y="2429"/>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Why Homeownership</a:t>
            </a:r>
            <a:br>
              <a:rPr lang="en-US" sz="3200" dirty="0">
                <a:solidFill>
                  <a:srgbClr val="FFFFFF"/>
                </a:solidFill>
              </a:rPr>
            </a:br>
            <a:r>
              <a:rPr lang="en-US" sz="3200" dirty="0">
                <a:solidFill>
                  <a:srgbClr val="FFFFFF"/>
                </a:solidFill>
              </a:rPr>
              <a:t>Wins in the Long Run</a:t>
            </a:r>
          </a:p>
        </p:txBody>
      </p:sp>
      <p:sp>
        <p:nvSpPr>
          <p:cNvPr id="14" name="TextBox 13">
            <a:extLst>
              <a:ext uri="{FF2B5EF4-FFF2-40B4-BE49-F238E27FC236}">
                <a16:creationId xmlns:a16="http://schemas.microsoft.com/office/drawing/2014/main" id="{22A196D6-1B3E-FBDD-22B0-598EF079D5FC}"/>
              </a:ext>
            </a:extLst>
          </p:cNvPr>
          <p:cNvSpPr txBox="1"/>
          <p:nvPr/>
        </p:nvSpPr>
        <p:spPr>
          <a:xfrm>
            <a:off x="615847" y="4838518"/>
            <a:ext cx="6536347" cy="423193"/>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Percent Change in Home Prices</a:t>
            </a:r>
            <a:br>
              <a:rPr lang="en-US" sz="1500" b="1" dirty="0">
                <a:solidFill>
                  <a:schemeClr val="bg2"/>
                </a:solidFill>
                <a:latin typeface="Arial" panose="020B0604020202020204" pitchFamily="34" charset="0"/>
                <a:cs typeface="Arial" panose="020B0604020202020204" pitchFamily="34" charset="0"/>
              </a:rPr>
            </a:br>
            <a:r>
              <a:rPr lang="en-US" sz="1250" i="1" dirty="0">
                <a:solidFill>
                  <a:schemeClr val="bg2"/>
                </a:solidFill>
                <a:latin typeface="Georgia" panose="02040502050405020303" pitchFamily="18" charset="0"/>
                <a:cs typeface="Arial" panose="020B0604020202020204" pitchFamily="34" charset="0"/>
              </a:rPr>
              <a:t>Over 5 Years, Q2 2023</a:t>
            </a:r>
          </a:p>
        </p:txBody>
      </p:sp>
      <p:sp>
        <p:nvSpPr>
          <p:cNvPr id="15" name="TextBox 14">
            <a:extLst>
              <a:ext uri="{FF2B5EF4-FFF2-40B4-BE49-F238E27FC236}">
                <a16:creationId xmlns:a16="http://schemas.microsoft.com/office/drawing/2014/main" id="{65D0FF20-C829-1A1F-C4CC-BA5735D40824}"/>
              </a:ext>
            </a:extLst>
          </p:cNvPr>
          <p:cNvSpPr txBox="1"/>
          <p:nvPr/>
        </p:nvSpPr>
        <p:spPr>
          <a:xfrm>
            <a:off x="6277735" y="8669545"/>
            <a:ext cx="1037465" cy="253916"/>
          </a:xfrm>
          <a:prstGeom prst="rect">
            <a:avLst/>
          </a:prstGeom>
          <a:noFill/>
        </p:spPr>
        <p:txBody>
          <a:bodyPr wrap="none" rtlCol="0">
            <a:spAutoFit/>
          </a:bodyPr>
          <a:lstStyle/>
          <a:p>
            <a:pPr algn="r"/>
            <a:r>
              <a:rPr lang="en-US" sz="1050" dirty="0">
                <a:solidFill>
                  <a:schemeClr val="bg2">
                    <a:lumMod val="60000"/>
                    <a:lumOff val="40000"/>
                  </a:schemeClr>
                </a:solidFill>
              </a:rPr>
              <a:t>Source: FHFA</a:t>
            </a:r>
          </a:p>
        </p:txBody>
      </p:sp>
      <p:pic>
        <p:nvPicPr>
          <p:cNvPr id="8" name="Picture 7" descr="A small wooden house with a knitted hat on top of it&#10;&#10;Description automatically generated">
            <a:extLst>
              <a:ext uri="{FF2B5EF4-FFF2-40B4-BE49-F238E27FC236}">
                <a16:creationId xmlns:a16="http://schemas.microsoft.com/office/drawing/2014/main" id="{54FD62F3-E5D4-7C16-7C14-3D97A6009E1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75385" y="0"/>
            <a:ext cx="2494834" cy="2185214"/>
          </a:xfrm>
          <a:prstGeom prst="rect">
            <a:avLst/>
          </a:prstGeom>
        </p:spPr>
      </p:pic>
    </p:spTree>
    <p:extLst>
      <p:ext uri="{BB962C8B-B14F-4D97-AF65-F5344CB8AC3E}">
        <p14:creationId xmlns:p14="http://schemas.microsoft.com/office/powerpoint/2010/main" val="2562405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13</a:t>
            </a:fld>
            <a:endParaRPr lang="en-US" dirty="0"/>
          </a:p>
        </p:txBody>
      </p:sp>
      <p:sp>
        <p:nvSpPr>
          <p:cNvPr id="7" name="TextBox 6">
            <a:extLst>
              <a:ext uri="{FF2B5EF4-FFF2-40B4-BE49-F238E27FC236}">
                <a16:creationId xmlns:a16="http://schemas.microsoft.com/office/drawing/2014/main" id="{6868D691-3061-4D40-8AA5-7A6A13E6CB78}"/>
              </a:ext>
            </a:extLst>
          </p:cNvPr>
          <p:cNvSpPr txBox="1"/>
          <p:nvPr/>
        </p:nvSpPr>
        <p:spPr>
          <a:xfrm>
            <a:off x="458091" y="321308"/>
            <a:ext cx="6873316" cy="977011"/>
          </a:xfrm>
          <a:prstGeom prst="rect">
            <a:avLst/>
          </a:prstGeom>
          <a:noFill/>
        </p:spPr>
        <p:txBody>
          <a:bodyPr wrap="square" lIns="0" tIns="320040" rIns="0" bIns="0" numCol="1" spcCol="457200" rtlCol="0" anchor="t">
            <a:noAutofit/>
          </a:bodyPr>
          <a:lstStyle/>
          <a:p>
            <a:pPr algn="l" fontAlgn="base">
              <a:lnSpc>
                <a:spcPct val="113000"/>
              </a:lnSpc>
              <a:spcAft>
                <a:spcPts val="1000"/>
              </a:spcAft>
            </a:pPr>
            <a:r>
              <a:rPr lang="en-US" sz="1250" i="0" dirty="0">
                <a:effectLst/>
              </a:rPr>
              <a:t>And if you expand that time frame even more, the benefit of homeownership and the drastic gains homeowners made over the years become even clearer (</a:t>
            </a:r>
            <a:r>
              <a:rPr lang="en-US" sz="1250" i="1" dirty="0">
                <a:effectLst/>
              </a:rPr>
              <a:t>see map below</a:t>
            </a:r>
            <a:r>
              <a:rPr lang="en-US" sz="1250" i="0" dirty="0">
                <a:effectLst/>
              </a:rPr>
              <a:t>):</a:t>
            </a:r>
          </a:p>
          <a:p>
            <a:pPr algn="l" fontAlgn="base">
              <a:lnSpc>
                <a:spcPct val="113000"/>
              </a:lnSpc>
              <a:spcAft>
                <a:spcPts val="1000"/>
              </a:spcAft>
            </a:pPr>
            <a:endParaRPr lang="en-US" sz="1250" b="0" i="0" dirty="0">
              <a:effectLst/>
            </a:endParaRPr>
          </a:p>
          <a:p>
            <a:pPr algn="l" fontAlgn="base">
              <a:lnSpc>
                <a:spcPct val="113000"/>
              </a:lnSpc>
              <a:spcAft>
                <a:spcPts val="1000"/>
              </a:spcAft>
            </a:pPr>
            <a:endParaRPr lang="en-US" sz="1250" dirty="0"/>
          </a:p>
          <a:p>
            <a:pPr algn="l" fontAlgn="base">
              <a:lnSpc>
                <a:spcPct val="113000"/>
              </a:lnSpc>
              <a:spcAft>
                <a:spcPts val="1000"/>
              </a:spcAft>
            </a:pPr>
            <a:br>
              <a:rPr lang="en-US" sz="1250" dirty="0"/>
            </a:br>
            <a:endParaRPr lang="en-US" sz="1250" b="0" i="0" dirty="0">
              <a:effectLst/>
            </a:endParaRPr>
          </a:p>
          <a:p>
            <a:pPr algn="l" fontAlgn="base">
              <a:lnSpc>
                <a:spcPct val="113000"/>
              </a:lnSpc>
              <a:spcAft>
                <a:spcPts val="1000"/>
              </a:spcAft>
            </a:pPr>
            <a:endParaRPr lang="en-US" sz="1250" b="0" i="0" dirty="0">
              <a:solidFill>
                <a:srgbClr val="313940"/>
              </a:solidFill>
              <a:effectLst/>
            </a:endParaRPr>
          </a:p>
          <a:p>
            <a:pPr>
              <a:lnSpc>
                <a:spcPct val="113000"/>
              </a:lnSpc>
              <a:spcAft>
                <a:spcPts val="1000"/>
              </a:spcAft>
            </a:pPr>
            <a:br>
              <a:rPr lang="en-US" sz="1400" b="0" i="0" dirty="0">
                <a:solidFill>
                  <a:srgbClr val="313940"/>
                </a:solidFill>
                <a:effectLst/>
                <a:latin typeface="Open Sans" panose="020B0606030504020204" pitchFamily="34" charset="0"/>
              </a:rPr>
            </a:br>
            <a:endParaRPr lang="en-US" sz="1400" b="0" i="0" dirty="0">
              <a:solidFill>
                <a:srgbClr val="313940"/>
              </a:solidFill>
              <a:effectLst/>
              <a:latin typeface="Open Sans" panose="020B0606030504020204" pitchFamily="34" charset="0"/>
            </a:endParaRPr>
          </a:p>
          <a:p>
            <a:pPr>
              <a:lnSpc>
                <a:spcPct val="113000"/>
              </a:lnSpc>
              <a:spcAft>
                <a:spcPts val="1000"/>
              </a:spcAft>
            </a:pPr>
            <a:endParaRPr lang="en-US" sz="1400" dirty="0">
              <a:solidFill>
                <a:srgbClr val="313940"/>
              </a:solidFill>
              <a:latin typeface="Open Sans" panose="020B0606030504020204" pitchFamily="34" charset="0"/>
            </a:endParaRPr>
          </a:p>
          <a:p>
            <a:pPr>
              <a:lnSpc>
                <a:spcPct val="113000"/>
              </a:lnSpc>
              <a:spcAft>
                <a:spcPts val="1000"/>
              </a:spcAft>
            </a:pPr>
            <a:endParaRPr lang="en-US" sz="1400" dirty="0">
              <a:solidFill>
                <a:srgbClr val="313940"/>
              </a:solidFill>
              <a:latin typeface="Open Sans" panose="020B0606030504020204" pitchFamily="34" charset="0"/>
            </a:endParaRPr>
          </a:p>
          <a:p>
            <a:pPr>
              <a:lnSpc>
                <a:spcPct val="113000"/>
              </a:lnSpc>
              <a:spcAft>
                <a:spcPts val="1000"/>
              </a:spcAft>
            </a:pPr>
            <a:endParaRPr lang="en-US" sz="1400" dirty="0">
              <a:solidFill>
                <a:srgbClr val="313940"/>
              </a:solidFill>
              <a:latin typeface="Open Sans" panose="020B0606030504020204" pitchFamily="34" charset="0"/>
            </a:endParaRPr>
          </a:p>
          <a:p>
            <a:pPr>
              <a:lnSpc>
                <a:spcPct val="113000"/>
              </a:lnSpc>
              <a:spcAft>
                <a:spcPts val="1000"/>
              </a:spcAft>
            </a:pPr>
            <a:endParaRPr lang="en-US" sz="1400" dirty="0">
              <a:solidFill>
                <a:srgbClr val="313940"/>
              </a:solidFill>
              <a:latin typeface="Open Sans" panose="020B0606030504020204" pitchFamily="34" charset="0"/>
            </a:endParaRPr>
          </a:p>
          <a:p>
            <a:pPr>
              <a:lnSpc>
                <a:spcPct val="113000"/>
              </a:lnSpc>
              <a:spcAft>
                <a:spcPts val="1000"/>
              </a:spcAft>
            </a:pPr>
            <a:endParaRPr lang="en-US" sz="1400" dirty="0">
              <a:solidFill>
                <a:srgbClr val="313940"/>
              </a:solidFill>
              <a:latin typeface="Open Sans" panose="020B0606030504020204" pitchFamily="34" charset="0"/>
            </a:endParaRPr>
          </a:p>
          <a:p>
            <a:pPr>
              <a:lnSpc>
                <a:spcPct val="113000"/>
              </a:lnSpc>
              <a:spcAft>
                <a:spcPts val="1000"/>
              </a:spcAft>
            </a:pPr>
            <a:endParaRPr lang="en-US" sz="1400" dirty="0">
              <a:solidFill>
                <a:srgbClr val="313940"/>
              </a:solidFill>
              <a:latin typeface="Open Sans" panose="020B0606030504020204" pitchFamily="34" charset="0"/>
            </a:endParaRPr>
          </a:p>
          <a:p>
            <a:pPr fontAlgn="base">
              <a:lnSpc>
                <a:spcPct val="113000"/>
              </a:lnSpc>
              <a:spcAft>
                <a:spcPts val="1000"/>
              </a:spcAft>
            </a:pPr>
            <a:endParaRPr lang="en-US" sz="1500" b="1" dirty="0">
              <a:solidFill>
                <a:srgbClr val="00B0F0"/>
              </a:solidFill>
              <a:latin typeface="Arial" panose="020B0604020202020204" pitchFamily="34" charset="0"/>
              <a:cs typeface="Arial" panose="020B0604020202020204" pitchFamily="34" charset="0"/>
            </a:endParaRPr>
          </a:p>
          <a:p>
            <a:pPr algn="l" fontAlgn="base">
              <a:lnSpc>
                <a:spcPct val="113000"/>
              </a:lnSpc>
              <a:spcAft>
                <a:spcPts val="1000"/>
              </a:spcAft>
            </a:pPr>
            <a:r>
              <a:rPr lang="en-US" sz="1250" b="1" i="0" dirty="0">
                <a:effectLst/>
              </a:rPr>
              <a:t>The second map shows, nationwide, home prices appreciated by an average of over 297% over a roughly 30-year span.</a:t>
            </a:r>
          </a:p>
          <a:p>
            <a:pPr algn="l" fontAlgn="base">
              <a:lnSpc>
                <a:spcPct val="113000"/>
              </a:lnSpc>
              <a:spcAft>
                <a:spcPts val="1000"/>
              </a:spcAft>
            </a:pPr>
            <a:r>
              <a:rPr lang="en-US" sz="1250" b="0" i="0" dirty="0">
                <a:effectLst/>
              </a:rPr>
              <a:t>This nationwide average tells you the typical homeowner who bought a house 30 years ago saw their home almost triple in value over that time. That’s a key factor in why so many homeowners who bought their homes years ago are still happy with their decision.</a:t>
            </a:r>
          </a:p>
          <a:p>
            <a:pPr algn="l" fontAlgn="base">
              <a:lnSpc>
                <a:spcPct val="113000"/>
              </a:lnSpc>
              <a:spcAft>
                <a:spcPts val="1000"/>
              </a:spcAft>
            </a:pPr>
            <a:r>
              <a:rPr lang="en-US" sz="1250" b="0" i="0" dirty="0">
                <a:effectLst/>
              </a:rPr>
              <a:t>And while you may have heard talk in late 2022 that home prices would crash, it didn’t happen. Even though home prices have moderated from the record peak we saw during the ‘unicorn’ years, prices are already rebounding today. That means your home should grow in value over the next year.</a:t>
            </a:r>
          </a:p>
        </p:txBody>
      </p:sp>
      <p:sp>
        <p:nvSpPr>
          <p:cNvPr id="8" name="Rectangle 7">
            <a:extLst>
              <a:ext uri="{FF2B5EF4-FFF2-40B4-BE49-F238E27FC236}">
                <a16:creationId xmlns:a16="http://schemas.microsoft.com/office/drawing/2014/main" id="{D0AD98A9-668B-E54B-A03B-AE84BC154A3C}"/>
              </a:ext>
            </a:extLst>
          </p:cNvPr>
          <p:cNvSpPr/>
          <p:nvPr/>
        </p:nvSpPr>
        <p:spPr>
          <a:xfrm>
            <a:off x="3773562" y="2064888"/>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773562" y="2042739"/>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graphicFrame>
        <p:nvGraphicFramePr>
          <p:cNvPr id="2" name="Table 10">
            <a:extLst>
              <a:ext uri="{FF2B5EF4-FFF2-40B4-BE49-F238E27FC236}">
                <a16:creationId xmlns:a16="http://schemas.microsoft.com/office/drawing/2014/main" id="{A9BE4445-7711-2DED-9DA2-D6FDC78979CB}"/>
              </a:ext>
            </a:extLst>
          </p:cNvPr>
          <p:cNvGraphicFramePr>
            <a:graphicFrameLocks noGrp="1"/>
          </p:cNvGraphicFramePr>
          <p:nvPr>
            <p:extLst>
              <p:ext uri="{D42A27DB-BD31-4B8C-83A1-F6EECF244321}">
                <p14:modId xmlns:p14="http://schemas.microsoft.com/office/powerpoint/2010/main" val="2670962665"/>
              </p:ext>
            </p:extLst>
          </p:nvPr>
        </p:nvGraphicFramePr>
        <p:xfrm>
          <a:off x="470452" y="8437154"/>
          <a:ext cx="6841785" cy="977011"/>
        </p:xfrm>
        <a:graphic>
          <a:graphicData uri="http://schemas.openxmlformats.org/drawingml/2006/table">
            <a:tbl>
              <a:tblPr firstRow="1" bandRow="1">
                <a:tableStyleId>{5C22544A-7EE6-4342-B048-85BDC9FD1C3A}</a:tableStyleId>
              </a:tblPr>
              <a:tblGrid>
                <a:gridCol w="6841785">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Before you make up your mind about whether to buy a home this fall or not, remember the incredible long-term benefits of homeownership. If you’re ready to start the conversation, let’s connect today.</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1" name="Rectangle 10">
            <a:extLst>
              <a:ext uri="{FF2B5EF4-FFF2-40B4-BE49-F238E27FC236}">
                <a16:creationId xmlns:a16="http://schemas.microsoft.com/office/drawing/2014/main" id="{7A8443F3-DE48-D393-CC5C-CCF53AEACC39}"/>
              </a:ext>
            </a:extLst>
          </p:cNvPr>
          <p:cNvSpPr/>
          <p:nvPr/>
        </p:nvSpPr>
        <p:spPr>
          <a:xfrm>
            <a:off x="478243" y="1234881"/>
            <a:ext cx="6836957" cy="450331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2" name="TextBox 11">
            <a:extLst>
              <a:ext uri="{FF2B5EF4-FFF2-40B4-BE49-F238E27FC236}">
                <a16:creationId xmlns:a16="http://schemas.microsoft.com/office/drawing/2014/main" id="{B1F3E6A1-9806-5A13-CB87-BB99E35C33B4}"/>
              </a:ext>
            </a:extLst>
          </p:cNvPr>
          <p:cNvSpPr txBox="1"/>
          <p:nvPr/>
        </p:nvSpPr>
        <p:spPr>
          <a:xfrm>
            <a:off x="618261" y="1354224"/>
            <a:ext cx="6536347" cy="487313"/>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Percent Change in Home Prices</a:t>
            </a:r>
          </a:p>
          <a:p>
            <a:pPr algn="ctr">
              <a:spcAft>
                <a:spcPts val="500"/>
              </a:spcAft>
            </a:pPr>
            <a:r>
              <a:rPr lang="en-US" sz="1250" i="1" dirty="0">
                <a:solidFill>
                  <a:schemeClr val="bg2"/>
                </a:solidFill>
                <a:latin typeface="Georgia" panose="02040502050405020303" pitchFamily="18" charset="0"/>
                <a:cs typeface="Arial" panose="020B0604020202020204" pitchFamily="34" charset="0"/>
              </a:rPr>
              <a:t>Since Q1 1991, Q2 2023</a:t>
            </a:r>
          </a:p>
        </p:txBody>
      </p:sp>
      <p:sp>
        <p:nvSpPr>
          <p:cNvPr id="13" name="TextBox 12">
            <a:extLst>
              <a:ext uri="{FF2B5EF4-FFF2-40B4-BE49-F238E27FC236}">
                <a16:creationId xmlns:a16="http://schemas.microsoft.com/office/drawing/2014/main" id="{975392F7-C9FD-014E-97F3-AD9D75D0A2B4}"/>
              </a:ext>
            </a:extLst>
          </p:cNvPr>
          <p:cNvSpPr txBox="1"/>
          <p:nvPr/>
        </p:nvSpPr>
        <p:spPr>
          <a:xfrm>
            <a:off x="6293942" y="5457918"/>
            <a:ext cx="1037465" cy="253916"/>
          </a:xfrm>
          <a:prstGeom prst="rect">
            <a:avLst/>
          </a:prstGeom>
          <a:noFill/>
        </p:spPr>
        <p:txBody>
          <a:bodyPr wrap="none" rtlCol="0">
            <a:spAutoFit/>
          </a:bodyPr>
          <a:lstStyle/>
          <a:p>
            <a:pPr algn="r"/>
            <a:r>
              <a:rPr lang="en-US" sz="1050" dirty="0">
                <a:solidFill>
                  <a:schemeClr val="bg2">
                    <a:lumMod val="60000"/>
                    <a:lumOff val="40000"/>
                  </a:schemeClr>
                </a:solidFill>
              </a:rPr>
              <a:t>Source: FHFA</a:t>
            </a:r>
          </a:p>
        </p:txBody>
      </p:sp>
      <p:pic>
        <p:nvPicPr>
          <p:cNvPr id="4" name="Picture 3">
            <a:extLst>
              <a:ext uri="{FF2B5EF4-FFF2-40B4-BE49-F238E27FC236}">
                <a16:creationId xmlns:a16="http://schemas.microsoft.com/office/drawing/2014/main" id="{A60218B3-2C04-9AB9-E23B-F5B382577F69}"/>
              </a:ext>
            </a:extLst>
          </p:cNvPr>
          <p:cNvPicPr>
            <a:picLocks noChangeAspect="1"/>
          </p:cNvPicPr>
          <p:nvPr/>
        </p:nvPicPr>
        <p:blipFill>
          <a:blip r:embed="rId3"/>
          <a:stretch>
            <a:fillRect/>
          </a:stretch>
        </p:blipFill>
        <p:spPr>
          <a:xfrm>
            <a:off x="886861" y="1691539"/>
            <a:ext cx="6226334" cy="3735800"/>
          </a:xfrm>
          <a:prstGeom prst="rect">
            <a:avLst/>
          </a:prstGeom>
        </p:spPr>
      </p:pic>
    </p:spTree>
    <p:extLst>
      <p:ext uri="{BB962C8B-B14F-4D97-AF65-F5344CB8AC3E}">
        <p14:creationId xmlns:p14="http://schemas.microsoft.com/office/powerpoint/2010/main" val="1253369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air in front of a glass door&#10;&#10;Description automatically generated">
            <a:extLst>
              <a:ext uri="{FF2B5EF4-FFF2-40B4-BE49-F238E27FC236}">
                <a16:creationId xmlns:a16="http://schemas.microsoft.com/office/drawing/2014/main" id="{15D2F10F-2BD6-4202-844D-8C1B0C5775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85800"/>
            <a:ext cx="6858000" cy="3108543"/>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000" i="1" dirty="0">
                <a:solidFill>
                  <a:schemeClr val="bg1"/>
                </a:solidFill>
                <a:effectLst/>
                <a:latin typeface="Georgia" panose="02040502050405020303" pitchFamily="18" charset="0"/>
              </a:rPr>
              <a:t>. . . homeownership is a catalyst for building wealth for people from all walks of life. A monthly mortgage payment is often considered a forced savings account that helps homeowners build a net worth about 40 times higher than that of a renter.</a:t>
            </a:r>
          </a:p>
          <a:p>
            <a:endParaRPr lang="en-US" sz="1600" i="1" dirty="0">
              <a:solidFill>
                <a:schemeClr val="bg1"/>
              </a:solidFill>
            </a:endParaRPr>
          </a:p>
          <a:p>
            <a:pPr>
              <a:spcAft>
                <a:spcPts val="2000"/>
              </a:spcAft>
            </a:pPr>
            <a:r>
              <a:rPr lang="en-US" sz="1400" b="0" dirty="0">
                <a:solidFill>
                  <a:schemeClr val="bg1"/>
                </a:solidFill>
                <a:effectLst/>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Lawrence Yun, Chief Economist, </a:t>
            </a:r>
            <a:r>
              <a:rPr lang="en-US" sz="1400" i="1" dirty="0">
                <a:solidFill>
                  <a:schemeClr val="bg1"/>
                </a:solidFill>
                <a:latin typeface="Arial" panose="020B0604020202020204" pitchFamily="34" charset="0"/>
                <a:cs typeface="Arial" panose="020B0604020202020204" pitchFamily="34" charset="0"/>
              </a:rPr>
              <a:t>National Association of Realtors</a:t>
            </a:r>
            <a:endParaRPr lang="en-US" sz="1400" b="0" dirty="0">
              <a:solidFill>
                <a:schemeClr val="bg1"/>
              </a:solidFill>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369153"/>
            <a:ext cx="742082" cy="743154"/>
          </a:xfrm>
          <a:prstGeom prst="rect">
            <a:avLst/>
          </a:prstGeom>
        </p:spPr>
      </p:pic>
      <p:sp>
        <p:nvSpPr>
          <p:cNvPr id="3" name="Slide Number Placeholder 13">
            <a:extLst>
              <a:ext uri="{FF2B5EF4-FFF2-40B4-BE49-F238E27FC236}">
                <a16:creationId xmlns:a16="http://schemas.microsoft.com/office/drawing/2014/main" id="{1F3E1200-C298-8760-EBE0-E82BDE3A2ED7}"/>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14</a:t>
            </a:fld>
            <a:endParaRPr lang="en-US" dirty="0"/>
          </a:p>
        </p:txBody>
      </p:sp>
    </p:spTree>
    <p:extLst>
      <p:ext uri="{BB962C8B-B14F-4D97-AF65-F5344CB8AC3E}">
        <p14:creationId xmlns:p14="http://schemas.microsoft.com/office/powerpoint/2010/main" val="2066143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854949-6B8E-C651-27FD-862F6E85A4D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398" cy="10058398"/>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15</a:t>
            </a:fld>
            <a:endParaRPr lang="en-US" dirty="0"/>
          </a:p>
        </p:txBody>
      </p:sp>
    </p:spTree>
    <p:extLst>
      <p:ext uri="{BB962C8B-B14F-4D97-AF65-F5344CB8AC3E}">
        <p14:creationId xmlns:p14="http://schemas.microsoft.com/office/powerpoint/2010/main" val="3581307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lculator and a small house in a shopping cart&#10;&#10;Description automatically generated">
            <a:extLst>
              <a:ext uri="{FF2B5EF4-FFF2-40B4-BE49-F238E27FC236}">
                <a16:creationId xmlns:a16="http://schemas.microsoft.com/office/drawing/2014/main" id="{14E86E24-4A8C-1577-D926-DB1D4B188F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9"/>
          <a:stretch/>
        </p:blipFill>
        <p:spPr>
          <a:xfrm flipH="1">
            <a:off x="0" y="0"/>
            <a:ext cx="7772400" cy="3022377"/>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64105" y="2959170"/>
            <a:ext cx="6858000" cy="1301770"/>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When you want to buy a home, one of the first things you need to do is get pre-approved. But why is this step so important? To find out, let's understand what pre-approval is and how it helps you.</a:t>
            </a:r>
            <a:endParaRPr lang="en-US" sz="1500" i="1" dirty="0">
              <a:solidFill>
                <a:schemeClr val="bg2"/>
              </a:solidFill>
              <a:latin typeface="Georgia" panose="02040502050405020303" pitchFamily="18" charset="0"/>
            </a:endParaRPr>
          </a:p>
        </p:txBody>
      </p:sp>
      <p:sp>
        <p:nvSpPr>
          <p:cNvPr id="8" name="Rectangle 7">
            <a:extLst>
              <a:ext uri="{FF2B5EF4-FFF2-40B4-BE49-F238E27FC236}">
                <a16:creationId xmlns:a16="http://schemas.microsoft.com/office/drawing/2014/main" id="{CFC07FC6-668C-C347-A8F7-4099C75CB944}"/>
              </a:ext>
            </a:extLst>
          </p:cNvPr>
          <p:cNvSpPr/>
          <p:nvPr/>
        </p:nvSpPr>
        <p:spPr>
          <a:xfrm>
            <a:off x="-6626" y="1575827"/>
            <a:ext cx="7779026"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The Importance of Getting</a:t>
            </a:r>
            <a:br>
              <a:rPr lang="en-US" sz="3200" dirty="0">
                <a:solidFill>
                  <a:srgbClr val="FFFFFF"/>
                </a:solidFill>
              </a:rPr>
            </a:br>
            <a:r>
              <a:rPr lang="en-US" sz="3200" dirty="0">
                <a:solidFill>
                  <a:srgbClr val="FFFFFF"/>
                </a:solidFill>
              </a:rPr>
              <a:t>Pre-Approved</a:t>
            </a:r>
          </a:p>
        </p:txBody>
      </p:sp>
      <p:sp>
        <p:nvSpPr>
          <p:cNvPr id="7" name="Slide Number Placeholder 13">
            <a:extLst>
              <a:ext uri="{FF2B5EF4-FFF2-40B4-BE49-F238E27FC236}">
                <a16:creationId xmlns:a16="http://schemas.microsoft.com/office/drawing/2014/main" id="{2A8FE117-81DF-436C-0F7B-63BDE5AF4323}"/>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16</a:t>
            </a:fld>
            <a:endParaRPr lang="en-US" dirty="0"/>
          </a:p>
        </p:txBody>
      </p:sp>
      <p:sp>
        <p:nvSpPr>
          <p:cNvPr id="2" name="Rectangle 1">
            <a:extLst>
              <a:ext uri="{FF2B5EF4-FFF2-40B4-BE49-F238E27FC236}">
                <a16:creationId xmlns:a16="http://schemas.microsoft.com/office/drawing/2014/main" id="{EECED570-66D4-8E93-AD9E-BD8E11493C86}"/>
              </a:ext>
            </a:extLst>
          </p:cNvPr>
          <p:cNvSpPr/>
          <p:nvPr/>
        </p:nvSpPr>
        <p:spPr>
          <a:xfrm>
            <a:off x="451405" y="4532135"/>
            <a:ext cx="3249441" cy="48306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457200" rIns="228600" bIns="228600" rtlCol="0" anchor="t" anchorCtr="0">
            <a:spAutoFit/>
          </a:bodyPr>
          <a:lstStyle/>
          <a:p>
            <a:pPr defTabSz="909619" fontAlgn="base">
              <a:lnSpc>
                <a:spcPct val="114000"/>
              </a:lnSpc>
              <a:spcBef>
                <a:spcPts val="1000"/>
              </a:spcBef>
              <a:buSzPct val="100000"/>
            </a:pPr>
            <a:r>
              <a:rPr lang="en-US" sz="1500" b="1" dirty="0">
                <a:solidFill>
                  <a:schemeClr val="tx2"/>
                </a:solidFill>
                <a:latin typeface="Arial" panose="020B0604020202020204" pitchFamily="34" charset="0"/>
                <a:ea typeface="Helvetica Neue" panose="02000503000000020004" pitchFamily="2" charset="0"/>
                <a:cs typeface="Arial" panose="020B0604020202020204" pitchFamily="34" charset="0"/>
              </a:rPr>
              <a:t>What Is Pre-Approval?</a:t>
            </a:r>
          </a:p>
          <a:p>
            <a:pPr defTabSz="909619" fontAlgn="base">
              <a:lnSpc>
                <a:spcPct val="114000"/>
              </a:lnSpc>
              <a:spcBef>
                <a:spcPts val="1000"/>
              </a:spcBef>
              <a:buSzPct val="100000"/>
            </a:pPr>
            <a:r>
              <a:rPr lang="en-US" sz="1250" i="1" dirty="0">
                <a:solidFill>
                  <a:schemeClr val="tx1"/>
                </a:solidFill>
                <a:latin typeface="Arial"/>
                <a:ea typeface="Helvetica Neue" panose="02000503000000020004" pitchFamily="2" charset="0"/>
                <a:cs typeface="Arial"/>
              </a:rPr>
              <a:t>Experian </a:t>
            </a:r>
            <a:r>
              <a:rPr lang="en-US" sz="1250" dirty="0">
                <a:solidFill>
                  <a:schemeClr val="tx1"/>
                </a:solidFill>
                <a:latin typeface="Arial"/>
                <a:ea typeface="Helvetica Neue" panose="02000503000000020004" pitchFamily="2" charset="0"/>
                <a:cs typeface="Arial"/>
              </a:rPr>
              <a:t>explains it like this:</a:t>
            </a:r>
          </a:p>
          <a:p>
            <a:pPr defTabSz="909619" fontAlgn="base">
              <a:lnSpc>
                <a:spcPct val="114000"/>
              </a:lnSpc>
              <a:spcBef>
                <a:spcPts val="1000"/>
              </a:spcBef>
              <a:buSzPct val="100000"/>
            </a:pPr>
            <a:r>
              <a:rPr lang="en-US" sz="1250" i="1" dirty="0">
                <a:solidFill>
                  <a:schemeClr val="bg2"/>
                </a:solidFill>
                <a:latin typeface="Arial"/>
                <a:ea typeface="Helvetica Neue" panose="02000503000000020004" pitchFamily="2" charset="0"/>
                <a:cs typeface="Arial"/>
              </a:rPr>
              <a:t>“A mortgage preapproval is a document from a lender indicating you are conditionally approved for a mortgage loan—up to a specific amount—to buy a house. It usually specifies the type of loan you qualify for and the interest rate the lender would charge you upon completion of a full mortgage application.”</a:t>
            </a:r>
          </a:p>
          <a:p>
            <a:pPr defTabSz="909619" fontAlgn="base">
              <a:lnSpc>
                <a:spcPct val="114000"/>
              </a:lnSpc>
              <a:spcBef>
                <a:spcPts val="1000"/>
              </a:spcBef>
              <a:buSzPct val="100000"/>
            </a:pPr>
            <a:r>
              <a:rPr lang="en-US" sz="1250" b="0" i="0" dirty="0">
                <a:solidFill>
                  <a:schemeClr val="tx1"/>
                </a:solidFill>
                <a:effectLst/>
              </a:rPr>
              <a:t>Basically, pre-approval gives you critical information about the homebuying process that’ll help you understand how much you may be able to borrow so you have a stronger grasp of your options.</a:t>
            </a:r>
            <a:endParaRPr lang="en-US" sz="1250" dirty="0">
              <a:solidFill>
                <a:schemeClr val="tx1"/>
              </a:solidFill>
              <a:ea typeface="Helvetica Neue" panose="02000503000000020004" pitchFamily="2" charset="0"/>
              <a:cs typeface="Arial"/>
            </a:endParaRPr>
          </a:p>
        </p:txBody>
      </p:sp>
      <p:pic>
        <p:nvPicPr>
          <p:cNvPr id="4" name="Picture 3">
            <a:extLst>
              <a:ext uri="{FF2B5EF4-FFF2-40B4-BE49-F238E27FC236}">
                <a16:creationId xmlns:a16="http://schemas.microsoft.com/office/drawing/2014/main" id="{798D4F8E-8B21-56C0-0908-DEB3A9BCCE5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02259" y="4258271"/>
            <a:ext cx="547727" cy="547727"/>
          </a:xfrm>
          <a:prstGeom prst="rect">
            <a:avLst/>
          </a:prstGeom>
        </p:spPr>
      </p:pic>
      <p:sp>
        <p:nvSpPr>
          <p:cNvPr id="5" name="Rectangle 4">
            <a:extLst>
              <a:ext uri="{FF2B5EF4-FFF2-40B4-BE49-F238E27FC236}">
                <a16:creationId xmlns:a16="http://schemas.microsoft.com/office/drawing/2014/main" id="{1CB8AD83-E50B-BC9D-8900-AB70AE388AA9}"/>
              </a:ext>
            </a:extLst>
          </p:cNvPr>
          <p:cNvSpPr/>
          <p:nvPr/>
        </p:nvSpPr>
        <p:spPr>
          <a:xfrm>
            <a:off x="4059966" y="4521357"/>
            <a:ext cx="3249441" cy="42637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457200" rIns="228600" bIns="228600" rtlCol="0" anchor="t" anchorCtr="0">
            <a:spAutoFit/>
          </a:bodyPr>
          <a:lstStyle/>
          <a:p>
            <a:pPr defTabSz="909619" fontAlgn="base">
              <a:lnSpc>
                <a:spcPct val="114000"/>
              </a:lnSpc>
              <a:spcBef>
                <a:spcPts val="1000"/>
              </a:spcBef>
              <a:buSzPct val="100000"/>
            </a:pPr>
            <a:r>
              <a:rPr lang="en-US" sz="1500" b="1" dirty="0">
                <a:solidFill>
                  <a:schemeClr val="tx2"/>
                </a:solidFill>
                <a:latin typeface="Arial" panose="020B0604020202020204" pitchFamily="34" charset="0"/>
                <a:ea typeface="Helvetica Neue" panose="02000503000000020004" pitchFamily="2" charset="0"/>
                <a:cs typeface="Arial" panose="020B0604020202020204" pitchFamily="34" charset="0"/>
              </a:rPr>
              <a:t>How Does It Work?</a:t>
            </a:r>
          </a:p>
          <a:p>
            <a:pPr defTabSz="909619" fontAlgn="base">
              <a:lnSpc>
                <a:spcPct val="114000"/>
              </a:lnSpc>
              <a:spcBef>
                <a:spcPts val="1000"/>
              </a:spcBef>
              <a:buSzPct val="100000"/>
            </a:pPr>
            <a:r>
              <a:rPr lang="en-US" sz="1250" dirty="0">
                <a:solidFill>
                  <a:schemeClr val="tx1"/>
                </a:solidFill>
                <a:latin typeface="Arial"/>
                <a:ea typeface="Helvetica Neue" panose="02000503000000020004" pitchFamily="2" charset="0"/>
                <a:cs typeface="Arial"/>
              </a:rPr>
              <a:t>As part of the pre-approval process, </a:t>
            </a:r>
            <a:br>
              <a:rPr lang="en-US" sz="1250" dirty="0">
                <a:solidFill>
                  <a:schemeClr val="tx1"/>
                </a:solidFill>
                <a:latin typeface="Arial"/>
                <a:ea typeface="Helvetica Neue" panose="02000503000000020004" pitchFamily="2" charset="0"/>
                <a:cs typeface="Arial"/>
              </a:rPr>
            </a:br>
            <a:r>
              <a:rPr lang="en-US" sz="1250" dirty="0">
                <a:solidFill>
                  <a:schemeClr val="tx1"/>
                </a:solidFill>
                <a:latin typeface="Arial"/>
                <a:ea typeface="Helvetica Neue" panose="02000503000000020004" pitchFamily="2" charset="0"/>
                <a:cs typeface="Arial"/>
              </a:rPr>
              <a:t>a lender looks at your finances to decide what they’d be willing to loan you. From there, your lender will give you a pre-approval letter to help you understand how much money you can borrow. </a:t>
            </a:r>
          </a:p>
          <a:p>
            <a:pPr defTabSz="909619" fontAlgn="base">
              <a:lnSpc>
                <a:spcPct val="114000"/>
              </a:lnSpc>
              <a:spcBef>
                <a:spcPts val="1000"/>
              </a:spcBef>
              <a:buSzPct val="100000"/>
            </a:pPr>
            <a:r>
              <a:rPr lang="en-US" sz="1250" dirty="0">
                <a:solidFill>
                  <a:schemeClr val="tx1"/>
                </a:solidFill>
                <a:latin typeface="Arial"/>
                <a:ea typeface="Helvetica Neue" panose="02000503000000020004" pitchFamily="2" charset="0"/>
                <a:cs typeface="Arial"/>
              </a:rPr>
              <a:t>That can make it easier when you set out to search for homes because you’ll know your overall numbers. And with higher mortgage rates impacting affordability for many buyers today, a solid understanding of your numbers is even more important.</a:t>
            </a:r>
          </a:p>
        </p:txBody>
      </p:sp>
      <p:pic>
        <p:nvPicPr>
          <p:cNvPr id="9" name="Picture 8">
            <a:extLst>
              <a:ext uri="{FF2B5EF4-FFF2-40B4-BE49-F238E27FC236}">
                <a16:creationId xmlns:a16="http://schemas.microsoft.com/office/drawing/2014/main" id="{F1BCCBDF-129C-B2F2-CFEB-E67DD7C9FBC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410820" y="4247037"/>
            <a:ext cx="547726" cy="548639"/>
          </a:xfrm>
          <a:prstGeom prst="rect">
            <a:avLst/>
          </a:prstGeom>
        </p:spPr>
      </p:pic>
    </p:spTree>
    <p:extLst>
      <p:ext uri="{BB962C8B-B14F-4D97-AF65-F5344CB8AC3E}">
        <p14:creationId xmlns:p14="http://schemas.microsoft.com/office/powerpoint/2010/main" val="4183330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457200" y="331303"/>
            <a:ext cx="2986791" cy="3006992"/>
          </a:xfrm>
          <a:prstGeom prst="rect">
            <a:avLst/>
          </a:prstGeom>
          <a:noFill/>
        </p:spPr>
        <p:txBody>
          <a:bodyPr wrap="square" lIns="0" tIns="320040" rIns="0" bIns="0" rtlCol="0" anchor="t">
            <a:noAutofit/>
          </a:bodyPr>
          <a:lstStyle/>
          <a:p>
            <a:pPr>
              <a:lnSpc>
                <a:spcPct val="112000"/>
              </a:lnSpc>
              <a:spcAft>
                <a:spcPts val="1000"/>
              </a:spcAft>
            </a:pPr>
            <a:r>
              <a:rPr lang="en-US" sz="1500" b="1" dirty="0">
                <a:solidFill>
                  <a:schemeClr val="tx2"/>
                </a:solidFill>
              </a:rPr>
              <a:t>Pre-Approval Helps Show You’re a Serious Buyer</a:t>
            </a:r>
          </a:p>
          <a:p>
            <a:pPr>
              <a:lnSpc>
                <a:spcPct val="112000"/>
              </a:lnSpc>
              <a:spcAft>
                <a:spcPts val="1000"/>
              </a:spcAft>
            </a:pPr>
            <a:r>
              <a:rPr lang="en-US" sz="1250" dirty="0"/>
              <a:t>Pre-approval can help a seller feel more confident in your offer because it shows you’re serious about buying their house. And, with sellers seeing a slight increase in the number of offers, making a strong offer when you find the perfect house</a:t>
            </a:r>
            <a:br>
              <a:rPr lang="en-US" sz="1250" dirty="0"/>
            </a:br>
            <a:r>
              <a:rPr lang="en-US" sz="1250" dirty="0"/>
              <a:t>is key.</a:t>
            </a:r>
          </a:p>
          <a:p>
            <a:pPr>
              <a:lnSpc>
                <a:spcPct val="112000"/>
              </a:lnSpc>
              <a:spcAft>
                <a:spcPts val="1000"/>
              </a:spcAft>
            </a:pPr>
            <a:r>
              <a:rPr lang="en-US" sz="1250" dirty="0"/>
              <a:t>A recent article from </a:t>
            </a:r>
            <a:r>
              <a:rPr lang="en-US" sz="1250" i="1" dirty="0"/>
              <a:t>CNBC </a:t>
            </a:r>
            <a:r>
              <a:rPr lang="en-US" sz="1250" dirty="0"/>
              <a:t>says:</a:t>
            </a:r>
          </a:p>
          <a:p>
            <a:pPr lvl="1">
              <a:lnSpc>
                <a:spcPct val="112000"/>
              </a:lnSpc>
              <a:spcAft>
                <a:spcPts val="1000"/>
              </a:spcAft>
            </a:pPr>
            <a:r>
              <a:rPr lang="en-US" sz="1250" i="1" dirty="0">
                <a:solidFill>
                  <a:schemeClr val="bg2"/>
                </a:solidFill>
              </a:rPr>
              <a:t>“</a:t>
            </a:r>
            <a:r>
              <a:rPr lang="en-US" sz="1250" b="1" i="1" dirty="0">
                <a:solidFill>
                  <a:schemeClr val="bg2"/>
                </a:solidFill>
              </a:rPr>
              <a:t>A pre-approval letter shows that you can secure a mortgage.</a:t>
            </a:r>
            <a:r>
              <a:rPr lang="en-US" sz="1250" i="1" dirty="0">
                <a:solidFill>
                  <a:schemeClr val="bg2"/>
                </a:solidFill>
              </a:rPr>
              <a:t> This alone gives you an advantage over potential buyers without pre-approval, especially in competitive markets where real estate agents and sellers can afford to be picky about with whom</a:t>
            </a:r>
            <a:br>
              <a:rPr lang="en-US" sz="1250" i="1" dirty="0">
                <a:solidFill>
                  <a:schemeClr val="bg2"/>
                </a:solidFill>
              </a:rPr>
            </a:br>
            <a:r>
              <a:rPr lang="en-US" sz="1250" i="1" dirty="0">
                <a:solidFill>
                  <a:schemeClr val="bg2"/>
                </a:solidFill>
              </a:rPr>
              <a:t>they work.”</a:t>
            </a:r>
            <a:endParaRPr lang="en-US" sz="1250" dirty="0">
              <a:highlight>
                <a:srgbClr val="FFFF00"/>
              </a:highlight>
            </a:endParaRPr>
          </a:p>
          <a:p>
            <a:pPr lvl="1">
              <a:lnSpc>
                <a:spcPct val="112000"/>
              </a:lnSpc>
              <a:spcAft>
                <a:spcPts val="1000"/>
              </a:spcAft>
            </a:pPr>
            <a:br>
              <a:rPr lang="en-US" sz="1250" b="1" dirty="0">
                <a:highlight>
                  <a:srgbClr val="FFFF00"/>
                </a:highlight>
              </a:rPr>
            </a:br>
            <a:endParaRPr lang="en-US" sz="1250" dirty="0">
              <a:solidFill>
                <a:schemeClr val="bg2"/>
              </a:solidFill>
              <a:highlight>
                <a:srgbClr val="FFFF00"/>
              </a:highlight>
            </a:endParaRP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17</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3131552448"/>
              </p:ext>
            </p:extLst>
          </p:nvPr>
        </p:nvGraphicFramePr>
        <p:xfrm>
          <a:off x="470451" y="7710486"/>
          <a:ext cx="2986791" cy="1655953"/>
        </p:xfrm>
        <a:graphic>
          <a:graphicData uri="http://schemas.openxmlformats.org/drawingml/2006/table">
            <a:tbl>
              <a:tblPr firstRow="1" bandRow="1">
                <a:tableStyleId>{5C22544A-7EE6-4342-B048-85BDC9FD1C3A}</a:tableStyleId>
              </a:tblPr>
              <a:tblGrid>
                <a:gridCol w="2986791">
                  <a:extLst>
                    <a:ext uri="{9D8B030D-6E8A-4147-A177-3AD203B41FA5}">
                      <a16:colId xmlns:a16="http://schemas.microsoft.com/office/drawing/2014/main" val="1303912461"/>
                    </a:ext>
                  </a:extLst>
                </a:gridCol>
              </a:tblGrid>
              <a:tr h="44618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Getting pre-approved is a big deal when you want to buy a home. It helps you figure out how much money you can borrow, and it also shows sellers you're serious about buying their house.</a:t>
                      </a:r>
                      <a:endParaRPr lang="en-US" sz="1350" b="0" i="1" strike="sngStrike" dirty="0">
                        <a:solidFill>
                          <a:schemeClr val="bg2"/>
                        </a:solidFill>
                        <a:latin typeface="Georgia" panose="02040502050405020303" pitchFamily="18" charset="0"/>
                      </a:endParaRP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2" name="Picture 1" descr="A small shopping cart on a pink background&#10;&#10;Description automatically generated">
            <a:extLst>
              <a:ext uri="{FF2B5EF4-FFF2-40B4-BE49-F238E27FC236}">
                <a16:creationId xmlns:a16="http://schemas.microsoft.com/office/drawing/2014/main" id="{C930CAB7-FDD4-4758-E7B0-E5139DD52A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58746" y="0"/>
            <a:ext cx="3013654" cy="10058400"/>
          </a:xfrm>
          <a:prstGeom prst="rect">
            <a:avLst/>
          </a:prstGeom>
        </p:spPr>
      </p:pic>
    </p:spTree>
    <p:extLst>
      <p:ext uri="{BB962C8B-B14F-4D97-AF65-F5344CB8AC3E}">
        <p14:creationId xmlns:p14="http://schemas.microsoft.com/office/powerpoint/2010/main" val="3793013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46D722-2031-B542-BE73-974D1921730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 y="0"/>
            <a:ext cx="7772400" cy="1005839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18</a:t>
            </a:fld>
            <a:endParaRPr lang="en-US" dirty="0"/>
          </a:p>
        </p:txBody>
      </p:sp>
    </p:spTree>
    <p:extLst>
      <p:ext uri="{BB962C8B-B14F-4D97-AF65-F5344CB8AC3E}">
        <p14:creationId xmlns:p14="http://schemas.microsoft.com/office/powerpoint/2010/main" val="3506173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pushing a child in a wheelbarrow&#10;&#10;Description automatically generated">
            <a:extLst>
              <a:ext uri="{FF2B5EF4-FFF2-40B4-BE49-F238E27FC236}">
                <a16:creationId xmlns:a16="http://schemas.microsoft.com/office/drawing/2014/main" id="{C419589C-D65A-2ABF-6924-EC668277E8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3558072"/>
          </a:xfrm>
          <a:prstGeom prst="rect">
            <a:avLst/>
          </a:prstGeom>
        </p:spPr>
      </p:pic>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19</a:t>
            </a:fld>
            <a:endParaRPr lang="es-US" dirty="0"/>
          </a:p>
        </p:txBody>
      </p:sp>
      <p:sp>
        <p:nvSpPr>
          <p:cNvPr id="5" name="Rectangle 4">
            <a:extLst>
              <a:ext uri="{FF2B5EF4-FFF2-40B4-BE49-F238E27FC236}">
                <a16:creationId xmlns:a16="http://schemas.microsoft.com/office/drawing/2014/main" id="{5987DC59-77AC-819F-155C-033226FF9D97}"/>
              </a:ext>
            </a:extLst>
          </p:cNvPr>
          <p:cNvSpPr/>
          <p:nvPr/>
        </p:nvSpPr>
        <p:spPr>
          <a:xfrm>
            <a:off x="0" y="2111522"/>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Tips for Making Your Best Offer </a:t>
            </a:r>
            <a:br>
              <a:rPr lang="en-US" sz="3200" dirty="0">
                <a:solidFill>
                  <a:srgbClr val="FFFFFF"/>
                </a:solidFill>
              </a:rPr>
            </a:br>
            <a:r>
              <a:rPr lang="en-US" sz="3200" dirty="0">
                <a:solidFill>
                  <a:srgbClr val="FFFFFF"/>
                </a:solidFill>
              </a:rPr>
              <a:t>on a Home</a:t>
            </a:r>
          </a:p>
        </p:txBody>
      </p:sp>
      <p:sp>
        <p:nvSpPr>
          <p:cNvPr id="6" name="TextBox 5">
            <a:extLst>
              <a:ext uri="{FF2B5EF4-FFF2-40B4-BE49-F238E27FC236}">
                <a16:creationId xmlns:a16="http://schemas.microsoft.com/office/drawing/2014/main" id="{B7B0946E-B59E-F2CA-6FF1-FBC73C3507EE}"/>
              </a:ext>
            </a:extLst>
          </p:cNvPr>
          <p:cNvSpPr txBox="1"/>
          <p:nvPr/>
        </p:nvSpPr>
        <p:spPr>
          <a:xfrm>
            <a:off x="457200" y="3558072"/>
            <a:ext cx="6858000"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Today’s market is still competitive in many areas because the supply of homes for sale is still low. If you're buying a home this fall, here are some tips to make a good offer.</a:t>
            </a:r>
            <a:endParaRPr lang="en-US" sz="1500" i="1" dirty="0">
              <a:solidFill>
                <a:schemeClr val="bg2"/>
              </a:solidFill>
              <a:latin typeface="Georgia" panose="02040502050405020303" pitchFamily="18" charset="0"/>
            </a:endParaRPr>
          </a:p>
        </p:txBody>
      </p:sp>
      <p:sp>
        <p:nvSpPr>
          <p:cNvPr id="7" name="TextBox 6">
            <a:extLst>
              <a:ext uri="{FF2B5EF4-FFF2-40B4-BE49-F238E27FC236}">
                <a16:creationId xmlns:a16="http://schemas.microsoft.com/office/drawing/2014/main" id="{9CA18E3F-A221-6E43-8B57-0AD9CE2CD509}"/>
              </a:ext>
            </a:extLst>
          </p:cNvPr>
          <p:cNvSpPr txBox="1"/>
          <p:nvPr/>
        </p:nvSpPr>
        <p:spPr>
          <a:xfrm>
            <a:off x="1143000" y="4627355"/>
            <a:ext cx="6228515" cy="1731151"/>
          </a:xfrm>
          <a:prstGeom prst="rect">
            <a:avLst/>
          </a:prstGeom>
          <a:noFill/>
        </p:spPr>
        <p:txBody>
          <a:bodyPr wrap="square" lIns="0" tIns="320040" rIns="0" bIns="0" numCol="1" spcCol="457200" rtlCol="0" anchor="t">
            <a:noAutofit/>
          </a:bodyPr>
          <a:lstStyle/>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1.  Lean on a Real Estate Professional</a:t>
            </a:r>
          </a:p>
          <a:p>
            <a:pPr fontAlgn="base">
              <a:lnSpc>
                <a:spcPct val="112000"/>
              </a:lnSpc>
              <a:spcAft>
                <a:spcPts val="1000"/>
              </a:spcAft>
            </a:pPr>
            <a:r>
              <a:rPr lang="en-US" sz="1250" dirty="0">
                <a:cs typeface="Arial"/>
              </a:rPr>
              <a:t>Rely on an agent who can support your goals and help you understand what’s happening in today’s housing market. Agents are experts in the local market and on the national trends too. They’ll use both of those areas of expertise to make sure you have all the information you need to move with confidence. </a:t>
            </a:r>
          </a:p>
          <a:p>
            <a:pPr fontAlgn="base">
              <a:lnSpc>
                <a:spcPct val="112000"/>
              </a:lnSpc>
              <a:spcAft>
                <a:spcPts val="1000"/>
              </a:spcAft>
            </a:pPr>
            <a:r>
              <a:rPr lang="en-US" sz="1250" dirty="0">
                <a:cs typeface="Arial"/>
              </a:rPr>
              <a:t>Plus, they know what’s worked for other buyers in your area and what sellers may be looking for in an offer. It may seem simple, but catering to what a seller needs can help your offer stand out. As an article from </a:t>
            </a:r>
            <a:r>
              <a:rPr lang="en-US" sz="1250" i="1" dirty="0">
                <a:cs typeface="Arial"/>
              </a:rPr>
              <a:t>Forbes</a:t>
            </a:r>
            <a:r>
              <a:rPr lang="en-US" sz="1250" dirty="0">
                <a:cs typeface="Arial"/>
              </a:rPr>
              <a:t> says:</a:t>
            </a:r>
          </a:p>
          <a:p>
            <a:pPr marL="461963" fontAlgn="base">
              <a:lnSpc>
                <a:spcPct val="112000"/>
              </a:lnSpc>
              <a:spcAft>
                <a:spcPts val="1000"/>
              </a:spcAft>
            </a:pPr>
            <a:r>
              <a:rPr lang="en-US" sz="1250" i="1" dirty="0">
                <a:solidFill>
                  <a:schemeClr val="bg2"/>
                </a:solidFill>
                <a:cs typeface="Arial"/>
              </a:rPr>
              <a:t>"Getting to know a local realtor where you’re hoping to buy can also potentially give you a crucial edge in a tight housing market.“</a:t>
            </a:r>
          </a:p>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2.  Get Pre-Approved for a Home Loan</a:t>
            </a:r>
          </a:p>
          <a:p>
            <a:pPr fontAlgn="base">
              <a:lnSpc>
                <a:spcPct val="112000"/>
              </a:lnSpc>
              <a:spcAft>
                <a:spcPts val="1000"/>
              </a:spcAft>
            </a:pPr>
            <a:r>
              <a:rPr lang="en-US" sz="1250" dirty="0">
                <a:cs typeface="Arial"/>
              </a:rPr>
              <a:t>Having a clear budget in mind is especially important right now given current affordability challenges. The best way to get a clear picture of what you can borrow is to work with a lender so you can get pre-approved for a home loan. </a:t>
            </a:r>
          </a:p>
          <a:p>
            <a:pPr fontAlgn="base">
              <a:lnSpc>
                <a:spcPct val="112000"/>
              </a:lnSpc>
              <a:spcAft>
                <a:spcPts val="1000"/>
              </a:spcAft>
            </a:pPr>
            <a:r>
              <a:rPr lang="en-US" sz="1250" dirty="0">
                <a:cs typeface="Arial"/>
              </a:rPr>
              <a:t>That’ll help you be more financially confident because you’ll have a better understanding of your numbers, and it shows sellers you’re serious too. And that can give you a competitive edge if you do get into a multiple offer scenario.</a:t>
            </a:r>
          </a:p>
        </p:txBody>
      </p:sp>
    </p:spTree>
    <p:extLst>
      <p:ext uri="{BB962C8B-B14F-4D97-AF65-F5344CB8AC3E}">
        <p14:creationId xmlns:p14="http://schemas.microsoft.com/office/powerpoint/2010/main" val="1686484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17B3DC4-46FB-7849-A567-DB7E89BC9040}"/>
              </a:ext>
            </a:extLst>
          </p:cNvPr>
          <p:cNvSpPr txBox="1">
            <a:spLocks/>
          </p:cNvSpPr>
          <p:nvPr/>
        </p:nvSpPr>
        <p:spPr>
          <a:xfrm>
            <a:off x="3114501" y="0"/>
            <a:ext cx="4267200"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What’s Going On in the</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Housing Market Right Now?</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6</a:t>
            </a:r>
            <a:r>
              <a:rPr lang="en-US" sz="1600" b="1" dirty="0">
                <a:solidFill>
                  <a:prstClr val="black"/>
                </a:solidFill>
                <a:ea typeface="Helvetica Neue" panose="02000503000000020004" pitchFamily="2" charset="0"/>
              </a:rPr>
              <a:t>	</a:t>
            </a:r>
            <a:r>
              <a:rPr lang="en-US" sz="1600" dirty="0">
                <a:ea typeface="Helvetica Neue" panose="02000503000000020004" pitchFamily="2" charset="0"/>
              </a:rPr>
              <a:t>Top Reasons To Own Your Home</a:t>
            </a:r>
            <a:endParaRPr lang="en-US" sz="1600" dirty="0">
              <a:solidFill>
                <a:prstClr val="black"/>
              </a:solidFill>
              <a:ea typeface="Helvetica Neue" panose="02000503000000020004" pitchFamily="2" charset="0"/>
            </a:endParaRPr>
          </a:p>
          <a:p>
            <a:pPr marL="411480" indent="-411480" defTabSz="909619">
              <a:lnSpc>
                <a:spcPct val="113999"/>
              </a:lnSpc>
              <a:spcBef>
                <a:spcPts val="1500"/>
              </a:spcBef>
              <a:buNone/>
              <a:defRPr/>
            </a:pPr>
            <a:r>
              <a:rPr lang="en-US" sz="1600" b="1" dirty="0">
                <a:solidFill>
                  <a:schemeClr val="tx2"/>
                </a:solidFill>
                <a:ea typeface="+mn-lt"/>
                <a:cs typeface="+mn-lt"/>
              </a:rPr>
              <a:t>7	</a:t>
            </a:r>
            <a:r>
              <a:rPr lang="en-US" sz="1600" dirty="0">
                <a:solidFill>
                  <a:prstClr val="black"/>
                </a:solidFill>
                <a:ea typeface="Helvetica Neue" panose="02000503000000020004" pitchFamily="2" charset="0"/>
              </a:rPr>
              <a:t>Two Questions To Ask Yourself if You’re Considering Buying a Home</a:t>
            </a:r>
            <a:endParaRPr lang="en-US" sz="1600" dirty="0">
              <a:ea typeface="Helvetica Neue" panose="02000503000000020004" pitchFamily="2" charset="0"/>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9	</a:t>
            </a:r>
            <a:r>
              <a:rPr lang="en-US" sz="1600" dirty="0">
                <a:ea typeface="Helvetica Neue" panose="02000503000000020004" pitchFamily="2" charset="0"/>
              </a:rPr>
              <a:t>The Impact of Changing Mortgage Rates</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mn-lt"/>
              </a:rPr>
              <a:t>11</a:t>
            </a:r>
            <a:r>
              <a:rPr lang="en-US" sz="1600" b="1" dirty="0">
                <a:solidFill>
                  <a:schemeClr val="tx2"/>
                </a:solidFill>
                <a:ea typeface="Helvetica Neue" panose="02000503000000020004" pitchFamily="2" charset="0"/>
              </a:rPr>
              <a:t>	</a:t>
            </a:r>
            <a:r>
              <a:rPr lang="en-US" sz="1600" dirty="0">
                <a:ea typeface="Helvetica Neue" panose="02000503000000020004" pitchFamily="2" charset="0"/>
              </a:rPr>
              <a:t>Homeownership Helps Protect You</a:t>
            </a:r>
            <a:br>
              <a:rPr lang="en-US" sz="1600" dirty="0">
                <a:ea typeface="Helvetica Neue" panose="02000503000000020004" pitchFamily="2" charset="0"/>
              </a:rPr>
            </a:br>
            <a:r>
              <a:rPr lang="en-US" sz="1600" dirty="0">
                <a:ea typeface="Helvetica Neue" panose="02000503000000020004" pitchFamily="2" charset="0"/>
              </a:rPr>
              <a:t>From Inflation</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12	</a:t>
            </a:r>
            <a:r>
              <a:rPr lang="en-US" sz="1600" dirty="0">
                <a:ea typeface="Helvetica Neue" panose="02000503000000020004" pitchFamily="2" charset="0"/>
              </a:rPr>
              <a:t>Why Homeownership Wins in the</a:t>
            </a:r>
            <a:br>
              <a:rPr lang="en-US" sz="1600" dirty="0">
                <a:ea typeface="Helvetica Neue" panose="02000503000000020004" pitchFamily="2" charset="0"/>
              </a:rPr>
            </a:br>
            <a:r>
              <a:rPr lang="en-US" sz="1600" dirty="0">
                <a:ea typeface="Helvetica Neue" panose="02000503000000020004" pitchFamily="2" charset="0"/>
              </a:rPr>
              <a:t>Long Run</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15	</a:t>
            </a:r>
            <a:r>
              <a:rPr lang="en-US" sz="1600" dirty="0">
                <a:ea typeface="Helvetica Neue" panose="02000503000000020004" pitchFamily="2" charset="0"/>
              </a:rPr>
              <a:t>Ways To Overcome Affordability Challenges in Today’s Housing Market</a:t>
            </a:r>
          </a:p>
          <a:p>
            <a:pPr marL="419100" indent="-419100" defTabSz="909619">
              <a:lnSpc>
                <a:spcPct val="113999"/>
              </a:lnSpc>
              <a:spcBef>
                <a:spcPts val="1500"/>
              </a:spcBef>
              <a:buNone/>
              <a:defRPr/>
            </a:pPr>
            <a:r>
              <a:rPr lang="en-US" sz="1600" b="1" dirty="0">
                <a:solidFill>
                  <a:schemeClr val="tx2"/>
                </a:solidFill>
                <a:ea typeface="Helvetica Neue" panose="02000503000000020004" pitchFamily="2" charset="0"/>
              </a:rPr>
              <a:t>16	</a:t>
            </a:r>
            <a:r>
              <a:rPr lang="en-US" sz="1600" dirty="0">
                <a:ea typeface="Helvetica Neue" panose="02000503000000020004" pitchFamily="2" charset="0"/>
              </a:rPr>
              <a:t>The Importance of Getting Pre-Approved </a:t>
            </a:r>
            <a:endParaRPr lang="en-US" sz="1600" dirty="0"/>
          </a:p>
          <a:p>
            <a:pPr marL="400050" indent="-393700" defTabSz="909619">
              <a:lnSpc>
                <a:spcPct val="114000"/>
              </a:lnSpc>
              <a:spcBef>
                <a:spcPts val="1500"/>
              </a:spcBef>
              <a:buNone/>
              <a:defRPr/>
            </a:pPr>
            <a:r>
              <a:rPr lang="en-US" sz="1600" b="1" dirty="0">
                <a:solidFill>
                  <a:schemeClr val="tx2"/>
                </a:solidFill>
                <a:ea typeface="Helvetica Neue" panose="02000503000000020004" pitchFamily="2" charset="0"/>
              </a:rPr>
              <a:t>18	</a:t>
            </a:r>
            <a:r>
              <a:rPr lang="en-US" sz="1600" dirty="0">
                <a:ea typeface="Helvetica Neue" panose="02000503000000020004" pitchFamily="2" charset="0"/>
              </a:rPr>
              <a:t>Things To Avoid After Applying</a:t>
            </a:r>
            <a:br>
              <a:rPr lang="en-US" sz="1600" dirty="0">
                <a:ea typeface="Helvetica Neue" panose="02000503000000020004" pitchFamily="2" charset="0"/>
              </a:rPr>
            </a:br>
            <a:r>
              <a:rPr lang="en-US" sz="1600" dirty="0">
                <a:ea typeface="Helvetica Neue" panose="02000503000000020004" pitchFamily="2" charset="0"/>
              </a:rPr>
              <a:t>for a Mortgage</a:t>
            </a:r>
            <a:endParaRPr lang="en-US" sz="1600" dirty="0">
              <a:ea typeface="Helvetica Neue" panose="02000503000000020004" pitchFamily="2" charset="0"/>
              <a:cs typeface="Arial"/>
            </a:endParaRPr>
          </a:p>
          <a:p>
            <a:pPr marL="400050" indent="-393700" defTabSz="909619">
              <a:lnSpc>
                <a:spcPct val="114000"/>
              </a:lnSpc>
              <a:spcBef>
                <a:spcPts val="1500"/>
              </a:spcBef>
              <a:buNone/>
              <a:tabLst>
                <a:tab pos="284163" algn="l"/>
              </a:tabLst>
              <a:defRPr/>
            </a:pPr>
            <a:r>
              <a:rPr lang="en-US" sz="1600" b="1" dirty="0">
                <a:solidFill>
                  <a:schemeClr val="tx2"/>
                </a:solidFill>
                <a:ea typeface="Helvetica Neue" panose="02000503000000020004" pitchFamily="2" charset="0"/>
              </a:rPr>
              <a:t>19		</a:t>
            </a:r>
            <a:r>
              <a:rPr lang="en-US" sz="1600" dirty="0">
                <a:ea typeface="Helvetica Neue" panose="02000503000000020004" pitchFamily="2" charset="0"/>
              </a:rPr>
              <a:t>Tips for Making Your Best Offer</a:t>
            </a:r>
            <a:br>
              <a:rPr lang="en-US" sz="1600" dirty="0">
                <a:ea typeface="Helvetica Neue" panose="02000503000000020004" pitchFamily="2" charset="0"/>
              </a:rPr>
            </a:br>
            <a:r>
              <a:rPr lang="en-US" sz="1600" dirty="0">
                <a:ea typeface="Helvetica Neue" panose="02000503000000020004" pitchFamily="2" charset="0"/>
              </a:rPr>
              <a:t>on a Home </a:t>
            </a: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21	</a:t>
            </a:r>
            <a:r>
              <a:rPr lang="en-US" sz="1600" dirty="0">
                <a:ea typeface="Helvetica Neue" panose="02000503000000020004" pitchFamily="2" charset="0"/>
              </a:rPr>
              <a:t>Get Clarity on the Housing Market with Help from a Real Estate Expert</a:t>
            </a:r>
          </a:p>
        </p:txBody>
      </p:sp>
      <p:pic>
        <p:nvPicPr>
          <p:cNvPr id="3" name="Picture 2" descr="A family walking a dog and a dog&#10;&#10;Description automatically generated">
            <a:extLst>
              <a:ext uri="{FF2B5EF4-FFF2-40B4-BE49-F238E27FC236}">
                <a16:creationId xmlns:a16="http://schemas.microsoft.com/office/drawing/2014/main" id="{C7DCE71A-5939-DC0B-5EAD-24C4E690E5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2590801" cy="10058400"/>
          </a:xfrm>
          <a:prstGeom prst="rect">
            <a:avLst/>
          </a:prstGeom>
        </p:spPr>
      </p:pic>
    </p:spTree>
    <p:extLst>
      <p:ext uri="{BB962C8B-B14F-4D97-AF65-F5344CB8AC3E}">
        <p14:creationId xmlns:p14="http://schemas.microsoft.com/office/powerpoint/2010/main" val="2332488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and a child playing with leaves&#10;&#10;Description automatically generated">
            <a:extLst>
              <a:ext uri="{FF2B5EF4-FFF2-40B4-BE49-F238E27FC236}">
                <a16:creationId xmlns:a16="http://schemas.microsoft.com/office/drawing/2014/main" id="{8936C7F3-7474-ED5C-ACD8-6F8587E923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926191"/>
          </a:xfrm>
          <a:prstGeom prst="rect">
            <a:avLst/>
          </a:prstGeom>
        </p:spPr>
      </p:pic>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20</a:t>
            </a:fld>
            <a:endParaRPr lang="es-US" dirty="0"/>
          </a:p>
        </p:txBody>
      </p:sp>
      <p:sp>
        <p:nvSpPr>
          <p:cNvPr id="2" name="TextBox 1">
            <a:extLst>
              <a:ext uri="{FF2B5EF4-FFF2-40B4-BE49-F238E27FC236}">
                <a16:creationId xmlns:a16="http://schemas.microsoft.com/office/drawing/2014/main" id="{3C463F54-4F1F-BEA6-1D13-2D5A0C14867E}"/>
              </a:ext>
            </a:extLst>
          </p:cNvPr>
          <p:cNvSpPr txBox="1"/>
          <p:nvPr/>
        </p:nvSpPr>
        <p:spPr>
          <a:xfrm>
            <a:off x="1142999" y="2926192"/>
            <a:ext cx="6172005" cy="2068948"/>
          </a:xfrm>
          <a:prstGeom prst="rect">
            <a:avLst/>
          </a:prstGeom>
          <a:noFill/>
        </p:spPr>
        <p:txBody>
          <a:bodyPr wrap="square" lIns="0" tIns="320040" rIns="0" bIns="0" numCol="1" spcCol="457200" rtlCol="0" anchor="t">
            <a:noAutofit/>
          </a:bodyPr>
          <a:lstStyle/>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3.  Make a Fair Offer</a:t>
            </a:r>
          </a:p>
          <a:p>
            <a:pPr fontAlgn="base">
              <a:lnSpc>
                <a:spcPct val="112000"/>
              </a:lnSpc>
              <a:spcAft>
                <a:spcPts val="1000"/>
              </a:spcAft>
            </a:pPr>
            <a:r>
              <a:rPr lang="en-US" sz="1250" dirty="0"/>
              <a:t>It’s only natural to want the best deal you can get on a home. However, submitting an offer that’s too low does have some risks. You don’t want to make an offer that will be tossed out as soon as it’s received just to see if it sticks. As </a:t>
            </a:r>
            <a:r>
              <a:rPr lang="en-US" sz="1250" i="1" dirty="0"/>
              <a:t>Realtor.com </a:t>
            </a:r>
            <a:r>
              <a:rPr lang="en-US" sz="1250" dirty="0"/>
              <a:t>explains:</a:t>
            </a:r>
          </a:p>
          <a:p>
            <a:pPr marL="461963" fontAlgn="base">
              <a:lnSpc>
                <a:spcPct val="112000"/>
              </a:lnSpc>
              <a:spcAft>
                <a:spcPts val="1000"/>
              </a:spcAft>
            </a:pPr>
            <a:r>
              <a:rPr lang="en-US" sz="1250" i="1" dirty="0">
                <a:solidFill>
                  <a:schemeClr val="bg2"/>
                </a:solidFill>
                <a:cs typeface="Arial"/>
              </a:rPr>
              <a:t>“. . . an offer price that’s significantly lower than the listing price, is often rejected by sellers who feel insulted . . . if a seller is offended by a buyer or isn’t taking the buyer seriously, there’s not much you, or the real estate agent, can do.”</a:t>
            </a:r>
          </a:p>
          <a:p>
            <a:pPr fontAlgn="base">
              <a:lnSpc>
                <a:spcPct val="112000"/>
              </a:lnSpc>
              <a:spcAft>
                <a:spcPts val="1000"/>
              </a:spcAft>
            </a:pPr>
            <a:r>
              <a:rPr lang="en-US" sz="1250" dirty="0"/>
              <a:t>The expertise your agent brings to this part of the process will help you stay competitive and find a price that’s fair to you and the seller.</a:t>
            </a:r>
          </a:p>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4.  Trust Your Agent’s Expertise Throughout Negotiations</a:t>
            </a:r>
          </a:p>
          <a:p>
            <a:pPr fontAlgn="base">
              <a:lnSpc>
                <a:spcPct val="112000"/>
              </a:lnSpc>
              <a:spcAft>
                <a:spcPts val="1000"/>
              </a:spcAft>
            </a:pPr>
            <a:r>
              <a:rPr lang="en-US" sz="1250" dirty="0"/>
              <a:t>Over the past few years, some buyers skipped home inspections or didn’t ask for concessions from the seller in order to submit the winning bid on a home. An article from </a:t>
            </a:r>
            <a:r>
              <a:rPr lang="en-US" sz="1250" i="1" dirty="0"/>
              <a:t>Bankrate</a:t>
            </a:r>
            <a:r>
              <a:rPr lang="en-US" sz="1250" dirty="0"/>
              <a:t> explains this isn’t happening as often today and that’s good news:</a:t>
            </a:r>
          </a:p>
          <a:p>
            <a:pPr marL="461963" fontAlgn="base">
              <a:lnSpc>
                <a:spcPct val="112000"/>
              </a:lnSpc>
              <a:spcAft>
                <a:spcPts val="1000"/>
              </a:spcAft>
            </a:pPr>
            <a:r>
              <a:rPr lang="en-US" sz="1250" i="1" dirty="0">
                <a:solidFill>
                  <a:schemeClr val="bg2"/>
                </a:solidFill>
                <a:cs typeface="Arial"/>
              </a:rPr>
              <a:t>“It’s in the buyer’s best interest to have a home inspected . . . Inspections alert you to existing or potential problems with the home, giving you not just an early heads up but also a useful negotiating tactic.”</a:t>
            </a:r>
          </a:p>
          <a:p>
            <a:pPr fontAlgn="base">
              <a:lnSpc>
                <a:spcPct val="112000"/>
              </a:lnSpc>
              <a:spcAft>
                <a:spcPts val="1000"/>
              </a:spcAft>
            </a:pPr>
            <a:r>
              <a:rPr lang="en-US" sz="1250" dirty="0"/>
              <a:t>Fortunately, today’s market is different, and you may have more negotiating power than before. When putting together an offer, your trusted real estate advisor will help you think through what levers to pull and which ones you may not want to compromise on.</a:t>
            </a:r>
          </a:p>
        </p:txBody>
      </p:sp>
      <p:graphicFrame>
        <p:nvGraphicFramePr>
          <p:cNvPr id="4" name="Table 10">
            <a:extLst>
              <a:ext uri="{FF2B5EF4-FFF2-40B4-BE49-F238E27FC236}">
                <a16:creationId xmlns:a16="http://schemas.microsoft.com/office/drawing/2014/main" id="{84DE9983-D483-E573-531C-77B573F9F945}"/>
              </a:ext>
            </a:extLst>
          </p:cNvPr>
          <p:cNvGraphicFramePr>
            <a:graphicFrameLocks noGrp="1"/>
          </p:cNvGraphicFramePr>
          <p:nvPr>
            <p:extLst>
              <p:ext uri="{D42A27DB-BD31-4B8C-83A1-F6EECF244321}">
                <p14:modId xmlns:p14="http://schemas.microsoft.com/office/powerpoint/2010/main" val="4037017341"/>
              </p:ext>
            </p:extLst>
          </p:nvPr>
        </p:nvGraphicFramePr>
        <p:xfrm>
          <a:off x="470451" y="8625817"/>
          <a:ext cx="6844553" cy="750697"/>
        </p:xfrm>
        <a:graphic>
          <a:graphicData uri="http://schemas.openxmlformats.org/drawingml/2006/table">
            <a:tbl>
              <a:tblPr firstRow="1" bandRow="1">
                <a:tableStyleId>{5C22544A-7EE6-4342-B048-85BDC9FD1C3A}</a:tableStyleId>
              </a:tblPr>
              <a:tblGrid>
                <a:gridCol w="6844553">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When you buy a home this fall, let’s connect so you have an expert on your side who can help you make your best offer.</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Tree>
    <p:extLst>
      <p:ext uri="{BB962C8B-B14F-4D97-AF65-F5344CB8AC3E}">
        <p14:creationId xmlns:p14="http://schemas.microsoft.com/office/powerpoint/2010/main" val="3615889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front of a staircase&#10;&#10;Description automatically generated">
            <a:extLst>
              <a:ext uri="{FF2B5EF4-FFF2-40B4-BE49-F238E27FC236}">
                <a16:creationId xmlns:a16="http://schemas.microsoft.com/office/drawing/2014/main" id="{A413368B-80FF-634D-8090-40D22D203FB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5029200"/>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5082015"/>
            <a:ext cx="6858000" cy="16944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A real estate expert knows a lot about what's going on with home prices, the number of houses available, and what the experts predict. They use this knowledge to help you when you're buying a home.</a:t>
            </a:r>
          </a:p>
          <a:p>
            <a:pPr>
              <a:lnSpc>
                <a:spcPct val="114000"/>
              </a:lnSpc>
              <a:spcAft>
                <a:spcPts val="1000"/>
              </a:spcAft>
            </a:pPr>
            <a:endParaRPr lang="en-US" sz="1500" i="1" dirty="0">
              <a:solidFill>
                <a:schemeClr val="bg2"/>
              </a:solidFill>
              <a:latin typeface="Georgia" panose="02040502050405020303" pitchFamily="18" charset="0"/>
            </a:endParaRPr>
          </a:p>
          <a:p>
            <a:pPr>
              <a:lnSpc>
                <a:spcPct val="114000"/>
              </a:lnSpc>
              <a:spcAft>
                <a:spcPts val="1000"/>
              </a:spcAft>
            </a:pPr>
            <a:endParaRPr lang="en-US" sz="1500" i="1" dirty="0">
              <a:solidFill>
                <a:schemeClr val="bg2"/>
              </a:solidFill>
              <a:latin typeface="Georgia" panose="02040502050405020303" pitchFamily="18" charset="0"/>
            </a:endParaRPr>
          </a:p>
          <a:p>
            <a:pPr>
              <a:lnSpc>
                <a:spcPct val="114000"/>
              </a:lnSpc>
              <a:spcAft>
                <a:spcPts val="1000"/>
              </a:spcAft>
            </a:pPr>
            <a:endParaRPr lang="en-US" sz="1500" i="1" dirty="0">
              <a:solidFill>
                <a:schemeClr val="bg2"/>
              </a:solidFill>
              <a:latin typeface="Georgia" panose="02040502050405020303" pitchFamily="18" charset="0"/>
            </a:endParaRPr>
          </a:p>
          <a:p>
            <a:pPr>
              <a:lnSpc>
                <a:spcPct val="114000"/>
              </a:lnSpc>
              <a:spcAft>
                <a:spcPts val="1000"/>
              </a:spcAft>
            </a:pPr>
            <a:endParaRPr lang="en-US" sz="1500" i="1" dirty="0">
              <a:solidFill>
                <a:schemeClr val="bg2"/>
              </a:solidFill>
              <a:latin typeface="Georgia" panose="02040502050405020303" pitchFamily="18" charset="0"/>
            </a:endParaRPr>
          </a:p>
        </p:txBody>
      </p:sp>
      <p:sp>
        <p:nvSpPr>
          <p:cNvPr id="8" name="Rectangle 7">
            <a:extLst>
              <a:ext uri="{FF2B5EF4-FFF2-40B4-BE49-F238E27FC236}">
                <a16:creationId xmlns:a16="http://schemas.microsoft.com/office/drawing/2014/main" id="{CFC07FC6-668C-C347-A8F7-4099C75CB944}"/>
              </a:ext>
            </a:extLst>
          </p:cNvPr>
          <p:cNvSpPr/>
          <p:nvPr/>
        </p:nvSpPr>
        <p:spPr>
          <a:xfrm>
            <a:off x="0" y="3582650"/>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Get Clarity on the Housing Market with Help from a Real Estate Expert</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21</a:t>
            </a:fld>
            <a:endParaRPr lang="en-US" dirty="0"/>
          </a:p>
        </p:txBody>
      </p:sp>
      <p:sp>
        <p:nvSpPr>
          <p:cNvPr id="2" name="Rectangle 1">
            <a:extLst>
              <a:ext uri="{FF2B5EF4-FFF2-40B4-BE49-F238E27FC236}">
                <a16:creationId xmlns:a16="http://schemas.microsoft.com/office/drawing/2014/main" id="{D8E36673-A58F-264C-9E5A-E89D0B9BA08E}"/>
              </a:ext>
            </a:extLst>
          </p:cNvPr>
          <p:cNvSpPr/>
          <p:nvPr/>
        </p:nvSpPr>
        <p:spPr>
          <a:xfrm>
            <a:off x="1048459" y="6508406"/>
            <a:ext cx="6346254" cy="2958759"/>
          </a:xfrm>
          <a:prstGeom prst="rect">
            <a:avLst/>
          </a:prstGeom>
        </p:spPr>
        <p:txBody>
          <a:bodyPr wrap="square">
            <a:spAutoFit/>
          </a:bodyPr>
          <a:lstStyle/>
          <a:p>
            <a:pPr>
              <a:lnSpc>
                <a:spcPct val="110000"/>
              </a:lnSpc>
              <a:spcAft>
                <a:spcPts val="1000"/>
              </a:spcAft>
            </a:pPr>
            <a:r>
              <a:rPr lang="en-US" sz="1500" b="1" dirty="0">
                <a:solidFill>
                  <a:schemeClr val="tx2"/>
                </a:solidFill>
              </a:rPr>
              <a:t>Why You Want To Lean on a Trusted Professional</a:t>
            </a:r>
          </a:p>
          <a:p>
            <a:pPr>
              <a:lnSpc>
                <a:spcPct val="110000"/>
              </a:lnSpc>
              <a:spcAft>
                <a:spcPts val="1000"/>
              </a:spcAft>
            </a:pPr>
            <a:r>
              <a:rPr lang="en-US" sz="1250" dirty="0"/>
              <a:t>Jay Thompson, Real Estate Industry Consultant, explains:</a:t>
            </a:r>
          </a:p>
          <a:p>
            <a:pPr marL="457200">
              <a:lnSpc>
                <a:spcPct val="110000"/>
              </a:lnSpc>
              <a:spcAft>
                <a:spcPts val="1000"/>
              </a:spcAft>
            </a:pPr>
            <a:r>
              <a:rPr lang="en-US" sz="1250" i="1" dirty="0">
                <a:solidFill>
                  <a:schemeClr val="bg2"/>
                </a:solidFill>
              </a:rPr>
              <a:t>“Housing market headlines are everywhere. Many are quite sensational, ending with exclamation points or predicting impending doom for the industry. </a:t>
            </a:r>
            <a:r>
              <a:rPr lang="en-US" sz="1250" b="1" i="1" dirty="0">
                <a:solidFill>
                  <a:schemeClr val="bg2"/>
                </a:solidFill>
              </a:rPr>
              <a:t>Clickbait, the sensationalizing of headlines and content, has been an issue since the dawn of the internet, and housing news is not immune to it</a:t>
            </a:r>
            <a:r>
              <a:rPr lang="en-US" sz="1250" i="1" dirty="0">
                <a:solidFill>
                  <a:schemeClr val="bg2"/>
                </a:solidFill>
              </a:rPr>
              <a:t>.”</a:t>
            </a:r>
            <a:endParaRPr lang="en-US" sz="1250" dirty="0"/>
          </a:p>
          <a:p>
            <a:pPr>
              <a:lnSpc>
                <a:spcPct val="110000"/>
              </a:lnSpc>
              <a:spcAft>
                <a:spcPts val="1000"/>
              </a:spcAft>
            </a:pPr>
            <a:r>
              <a:rPr lang="en-US" sz="1250" dirty="0"/>
              <a:t>Unfortunately, when information in the media isn’t clear, it can generate a lot of fear and uncertainty in the market. As Jason </a:t>
            </a:r>
            <a:r>
              <a:rPr lang="en-US" sz="1250" dirty="0" err="1"/>
              <a:t>Lewris</a:t>
            </a:r>
            <a:r>
              <a:rPr lang="en-US" sz="1250" dirty="0"/>
              <a:t>, Co-Founder and Chief Data Officer at </a:t>
            </a:r>
            <a:r>
              <a:rPr lang="en-US" sz="1250" i="1" dirty="0" err="1"/>
              <a:t>Parcl</a:t>
            </a:r>
            <a:r>
              <a:rPr lang="en-US" sz="1250" dirty="0"/>
              <a:t>, says:</a:t>
            </a:r>
          </a:p>
          <a:p>
            <a:pPr marL="457200">
              <a:lnSpc>
                <a:spcPct val="110000"/>
              </a:lnSpc>
              <a:spcAft>
                <a:spcPts val="1000"/>
              </a:spcAft>
            </a:pPr>
            <a:r>
              <a:rPr lang="en-US" sz="1250" i="1" dirty="0">
                <a:solidFill>
                  <a:schemeClr val="bg2"/>
                </a:solidFill>
              </a:rPr>
              <a:t>“In the absence of trustworthy, up-to-date information, real estate decisions are increasingly being driven by fear, uncertainty, and doubt.”</a:t>
            </a:r>
          </a:p>
        </p:txBody>
      </p:sp>
    </p:spTree>
    <p:extLst>
      <p:ext uri="{BB962C8B-B14F-4D97-AF65-F5344CB8AC3E}">
        <p14:creationId xmlns:p14="http://schemas.microsoft.com/office/powerpoint/2010/main" val="3172431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22</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682382056"/>
              </p:ext>
            </p:extLst>
          </p:nvPr>
        </p:nvGraphicFramePr>
        <p:xfrm>
          <a:off x="470647" y="8197390"/>
          <a:ext cx="2986790" cy="1203325"/>
        </p:xfrm>
        <a:graphic>
          <a:graphicData uri="http://schemas.openxmlformats.org/drawingml/2006/table">
            <a:tbl>
              <a:tblPr firstRow="1" bandRow="1">
                <a:tableStyleId>{5C22544A-7EE6-4342-B048-85BDC9FD1C3A}</a:tableStyleId>
              </a:tblPr>
              <a:tblGrid>
                <a:gridCol w="298679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 want to get the best advice and stay updated on what's happening in the housing market, let's connect.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6" name="TextBox 5">
            <a:extLst>
              <a:ext uri="{FF2B5EF4-FFF2-40B4-BE49-F238E27FC236}">
                <a16:creationId xmlns:a16="http://schemas.microsoft.com/office/drawing/2014/main" id="{ADF4D003-23B3-2245-A0FC-3101599455D8}"/>
              </a:ext>
            </a:extLst>
          </p:cNvPr>
          <p:cNvSpPr txBox="1"/>
          <p:nvPr/>
        </p:nvSpPr>
        <p:spPr>
          <a:xfrm>
            <a:off x="457199" y="342897"/>
            <a:ext cx="2986790" cy="5708768"/>
          </a:xfrm>
          <a:prstGeom prst="rect">
            <a:avLst/>
          </a:prstGeom>
          <a:noFill/>
        </p:spPr>
        <p:txBody>
          <a:bodyPr wrap="square" lIns="0" tIns="320040" rIns="0" bIns="0" rtlCol="0" anchor="t">
            <a:noAutofit/>
          </a:bodyPr>
          <a:lstStyle/>
          <a:p>
            <a:pPr algn="l" fontAlgn="base"/>
            <a:r>
              <a:rPr lang="en-US" sz="1250" b="0" i="0" dirty="0">
                <a:effectLst/>
              </a:rPr>
              <a:t>But it doesn’t have to be that way. Buying a home is a big decision, and it should be one you feel confident making. You can lean on an expert to help you separate fact from fiction and get the answers </a:t>
            </a:r>
            <a:br>
              <a:rPr lang="en-US" sz="1250" b="0" i="0" dirty="0">
                <a:effectLst/>
              </a:rPr>
            </a:br>
            <a:r>
              <a:rPr lang="en-US" sz="1250" b="0" i="0" dirty="0">
                <a:effectLst/>
              </a:rPr>
              <a:t>you need.</a:t>
            </a:r>
          </a:p>
          <a:p>
            <a:pPr algn="l" fontAlgn="base"/>
            <a:endParaRPr lang="en-US" sz="1250" b="0" i="0" dirty="0">
              <a:effectLst/>
            </a:endParaRPr>
          </a:p>
          <a:p>
            <a:pPr algn="l" fontAlgn="base"/>
            <a:r>
              <a:rPr lang="en-US" sz="1250" b="1" dirty="0"/>
              <a:t>The right agent</a:t>
            </a:r>
            <a:r>
              <a:rPr lang="en-US" sz="1250" b="1" i="0" dirty="0">
                <a:effectLst/>
              </a:rPr>
              <a:t> can help you understand what’s happening at the national and local levels</a:t>
            </a:r>
            <a:r>
              <a:rPr lang="en-US" sz="1250" b="1" dirty="0"/>
              <a:t>.</a:t>
            </a:r>
            <a:endParaRPr lang="en-US" sz="1250" b="1" i="0" dirty="0">
              <a:effectLst/>
            </a:endParaRPr>
          </a:p>
          <a:p>
            <a:pPr algn="l" fontAlgn="base"/>
            <a:endParaRPr lang="en-US" sz="1250" dirty="0"/>
          </a:p>
          <a:p>
            <a:pPr algn="l" fontAlgn="base"/>
            <a:r>
              <a:rPr lang="en-US" sz="1250" dirty="0"/>
              <a:t>Plus,</a:t>
            </a:r>
            <a:r>
              <a:rPr lang="en-US" sz="1250" b="0" i="0" dirty="0">
                <a:effectLst/>
              </a:rPr>
              <a:t> </a:t>
            </a:r>
            <a:r>
              <a:rPr lang="en-US" sz="1250" dirty="0"/>
              <a:t>they </a:t>
            </a:r>
            <a:r>
              <a:rPr lang="en-US" sz="1250" b="0" i="0" dirty="0">
                <a:effectLst/>
              </a:rPr>
              <a:t>can debunk the headlines using data you can trust. Experts have in-depth knowledge of the industry and can provide context, so you know how current trends compare to the normal ebbs and flows in the industry, historical data, and more.</a:t>
            </a:r>
          </a:p>
          <a:p>
            <a:pPr algn="l" fontAlgn="base"/>
            <a:endParaRPr lang="en-US" sz="1250" b="0" i="0" dirty="0">
              <a:effectLst/>
            </a:endParaRPr>
          </a:p>
          <a:p>
            <a:pPr algn="l" fontAlgn="base"/>
            <a:r>
              <a:rPr lang="en-US" sz="1250" b="0" i="0" dirty="0">
                <a:effectLst/>
              </a:rPr>
              <a:t>Then, in order to ensure you understand everything completely, an agent can inform you whether your local area is following the national trend, or if they’re noticing something distinct in your market. Together, you can use all that information to make the best possible decision.</a:t>
            </a:r>
          </a:p>
          <a:p>
            <a:pPr algn="l" fontAlgn="base"/>
            <a:endParaRPr lang="en-US" sz="1250" dirty="0"/>
          </a:p>
          <a:p>
            <a:pPr algn="l" fontAlgn="base"/>
            <a:r>
              <a:rPr lang="en-US" sz="1250" b="0" i="0" dirty="0">
                <a:effectLst/>
              </a:rPr>
              <a:t>After all, making a move is a potentially life-changing milestone. It should be something you feel ready for and excited about. And that’s where </a:t>
            </a:r>
            <a:r>
              <a:rPr lang="en-US" sz="1250" dirty="0"/>
              <a:t>a trusted guide</a:t>
            </a:r>
            <a:r>
              <a:rPr lang="en-US" sz="1250" b="0" i="0" dirty="0">
                <a:effectLst/>
              </a:rPr>
              <a:t> comes in.</a:t>
            </a:r>
          </a:p>
        </p:txBody>
      </p:sp>
      <p:pic>
        <p:nvPicPr>
          <p:cNvPr id="2" name="Picture 1" descr="A person holding a key and smiling at a person&#10;&#10;Description automatically generated">
            <a:extLst>
              <a:ext uri="{FF2B5EF4-FFF2-40B4-BE49-F238E27FC236}">
                <a16:creationId xmlns:a16="http://schemas.microsoft.com/office/drawing/2014/main" id="{111AD314-70C4-9950-6FD9-B242089592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99057" y="0"/>
            <a:ext cx="2973343" cy="10058400"/>
          </a:xfrm>
          <a:prstGeom prst="rect">
            <a:avLst/>
          </a:prstGeom>
        </p:spPr>
      </p:pic>
    </p:spTree>
    <p:extLst>
      <p:ext uri="{BB962C8B-B14F-4D97-AF65-F5344CB8AC3E}">
        <p14:creationId xmlns:p14="http://schemas.microsoft.com/office/powerpoint/2010/main" val="3040424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suit standing on a staircase&#10;&#10;Description automatically generated">
            <a:extLst>
              <a:ext uri="{FF2B5EF4-FFF2-40B4-BE49-F238E27FC236}">
                <a16:creationId xmlns:a16="http://schemas.microsoft.com/office/drawing/2014/main" id="{DD5A3BAA-E1DA-2A90-EB38-7DBD669B21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0"/>
            <a:ext cx="7772399" cy="10058400"/>
          </a:xfrm>
          <a:prstGeom prst="rect">
            <a:avLst/>
          </a:prstGeom>
        </p:spPr>
      </p:pic>
      <p:sp>
        <p:nvSpPr>
          <p:cNvPr id="9" name="Rectangle 8">
            <a:extLst>
              <a:ext uri="{FF2B5EF4-FFF2-40B4-BE49-F238E27FC236}">
                <a16:creationId xmlns:a16="http://schemas.microsoft.com/office/drawing/2014/main" id="{42F93B77-6213-6742-AD56-7CF710284085}"/>
              </a:ext>
            </a:extLst>
          </p:cNvPr>
          <p:cNvSpPr/>
          <p:nvPr/>
        </p:nvSpPr>
        <p:spPr>
          <a:xfrm>
            <a:off x="-1" y="0"/>
            <a:ext cx="7772400" cy="4611757"/>
          </a:xfrm>
          <a:prstGeom prst="rect">
            <a:avLst/>
          </a:prstGeom>
          <a:gradFill flip="none" rotWithShape="1">
            <a:gsLst>
              <a:gs pos="0">
                <a:schemeClr val="tx1"/>
              </a:gs>
              <a:gs pos="99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5E4AD5E-68A0-D147-97E3-D74099CB30F1}"/>
              </a:ext>
            </a:extLst>
          </p:cNvPr>
          <p:cNvSpPr txBox="1"/>
          <p:nvPr/>
        </p:nvSpPr>
        <p:spPr>
          <a:xfrm>
            <a:off x="457200" y="741722"/>
            <a:ext cx="6858000" cy="1723998"/>
          </a:xfrm>
          <a:prstGeom prst="rect">
            <a:avLst/>
          </a:prstGeom>
          <a:noFill/>
        </p:spPr>
        <p:txBody>
          <a:bodyPr wrap="square" lIns="0" tIns="0" rIns="0" bIns="0" rtlCol="0" anchor="t">
            <a:spAutoFit/>
          </a:bodyPr>
          <a:lstStyle/>
          <a:p>
            <a:pPr>
              <a:lnSpc>
                <a:spcPct val="113000"/>
              </a:lnSpc>
              <a:spcAft>
                <a:spcPts val="2000"/>
              </a:spcAft>
            </a:pPr>
            <a:r>
              <a:rPr lang="en-US" sz="2400" i="1" dirty="0">
                <a:solidFill>
                  <a:schemeClr val="accent6"/>
                </a:solidFill>
                <a:latin typeface="Georgia" panose="02040502050405020303" pitchFamily="18" charset="0"/>
              </a:rPr>
              <a:t>“</a:t>
            </a:r>
            <a:r>
              <a:rPr lang="en-US" sz="2400" b="0" i="1" dirty="0">
                <a:solidFill>
                  <a:schemeClr val="accent6"/>
                </a:solidFill>
                <a:effectLst/>
                <a:latin typeface="Georgia" panose="02040502050405020303" pitchFamily="18" charset="0"/>
              </a:rPr>
              <a:t>A buyer’s agent will have your back in negotiations and can help you make an appropriately competitive offer on a home.</a:t>
            </a:r>
            <a:endParaRPr lang="en-US" sz="2400" i="1" dirty="0">
              <a:solidFill>
                <a:schemeClr val="accent6"/>
              </a:solidFill>
              <a:latin typeface="Georgia" panose="02040502050405020303" pitchFamily="18" charset="0"/>
            </a:endParaRPr>
          </a:p>
          <a:p>
            <a:pPr>
              <a:spcAft>
                <a:spcPts val="2000"/>
              </a:spcAft>
            </a:pPr>
            <a:r>
              <a:rPr lang="en-US" sz="1400" dirty="0">
                <a:solidFill>
                  <a:schemeClr val="bg1"/>
                </a:solidFill>
                <a:latin typeface="Arial"/>
                <a:ea typeface="Open Sans"/>
                <a:cs typeface="Arial"/>
              </a:rPr>
              <a:t>- </a:t>
            </a:r>
            <a:r>
              <a:rPr lang="en-US" sz="1400" i="1" dirty="0">
                <a:solidFill>
                  <a:schemeClr val="bg1"/>
                </a:solidFill>
                <a:latin typeface="Arial"/>
                <a:ea typeface="Open Sans"/>
                <a:cs typeface="Arial"/>
              </a:rPr>
              <a:t>Bankrate</a:t>
            </a:r>
          </a:p>
        </p:txBody>
      </p:sp>
      <p:sp>
        <p:nvSpPr>
          <p:cNvPr id="5" name="Slide Number Placeholder 13">
            <a:extLst>
              <a:ext uri="{FF2B5EF4-FFF2-40B4-BE49-F238E27FC236}">
                <a16:creationId xmlns:a16="http://schemas.microsoft.com/office/drawing/2014/main" id="{8C85B631-98E2-FDD6-00FE-6C7A4D9F50F4}"/>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23</a:t>
            </a:fld>
            <a:endParaRPr lang="en-US" dirty="0"/>
          </a:p>
        </p:txBody>
      </p:sp>
    </p:spTree>
    <p:extLst>
      <p:ext uri="{BB962C8B-B14F-4D97-AF65-F5344CB8AC3E}">
        <p14:creationId xmlns:p14="http://schemas.microsoft.com/office/powerpoint/2010/main" val="2477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3813"/>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rPr>
              <a:t>Let’s Chat.</a:t>
            </a: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065">
              <a:lnSpc>
                <a:spcPts val="3200"/>
              </a:lnSpc>
              <a:spcBef>
                <a:spcPts val="99"/>
              </a:spcBef>
            </a:pPr>
            <a:r>
              <a:rPr lang="en-US" sz="1600" b="1" spc="100" dirty="0">
                <a:solidFill>
                  <a:schemeClr val="bg1"/>
                </a:solidFill>
                <a:latin typeface="Arial"/>
                <a:ea typeface="Helvetica Neue Light" panose="02000403000000020004" pitchFamily="2" charset="0"/>
                <a:cs typeface="Arial"/>
              </a:rPr>
              <a:t>FALL</a:t>
            </a:r>
            <a:r>
              <a:rPr lang="en-US" sz="1600" b="1" spc="100" dirty="0">
                <a:solidFill>
                  <a:srgbClr val="FF0000"/>
                </a:solidFill>
                <a:latin typeface="Arial"/>
                <a:ea typeface="Helvetica Neue Light" panose="02000403000000020004" pitchFamily="2" charset="0"/>
                <a:cs typeface="Arial"/>
              </a:rPr>
              <a:t> </a:t>
            </a:r>
            <a:r>
              <a:rPr lang="en-US" sz="1600" b="1" spc="100" dirty="0">
                <a:solidFill>
                  <a:schemeClr val="bg1"/>
                </a:solidFill>
                <a:latin typeface="Arial"/>
                <a:ea typeface="Helvetica Neue Light" panose="02000403000000020004" pitchFamily="2" charset="0"/>
                <a:cs typeface="Arial"/>
              </a:rPr>
              <a:t>2023</a:t>
            </a:r>
            <a:r>
              <a:rPr lang="en-US" sz="1600" b="1" spc="100" dirty="0">
                <a:solidFill>
                  <a:srgbClr val="FF0000"/>
                </a:solidFill>
                <a:latin typeface="Arial"/>
                <a:ea typeface="Helvetica Neue Light" panose="02000403000000020004" pitchFamily="2" charset="0"/>
                <a:cs typeface="Arial"/>
              </a:rPr>
              <a:t> </a:t>
            </a:r>
            <a:r>
              <a:rPr lang="en-US" sz="1600" b="1" spc="100" dirty="0">
                <a:solidFill>
                  <a:schemeClr val="bg1"/>
                </a:solidFill>
                <a:latin typeface="Arial"/>
                <a:ea typeface="Helvetica Neue Light" panose="02000403000000020004" pitchFamily="2" charset="0"/>
                <a:cs typeface="Arial"/>
              </a:rPr>
              <a:t>EDITION</a:t>
            </a:r>
            <a:endParaRPr lang="en-US" dirty="0">
              <a:solidFill>
                <a:schemeClr val="bg1"/>
              </a:solidFill>
              <a:latin typeface="Arial"/>
              <a:cs typeface="Arial"/>
            </a:endParaRPr>
          </a:p>
        </p:txBody>
      </p:sp>
      <p:sp>
        <p:nvSpPr>
          <p:cNvPr id="10" name="object 5">
            <a:extLst>
              <a:ext uri="{FF2B5EF4-FFF2-40B4-BE49-F238E27FC236}">
                <a16:creationId xmlns:a16="http://schemas.microsoft.com/office/drawing/2014/main" id="{3ACC0622-812F-6F4A-A653-9DFE221ABFF2}"/>
              </a:ext>
            </a:extLst>
          </p:cNvPr>
          <p:cNvSpPr txBox="1"/>
          <p:nvPr/>
        </p:nvSpPr>
        <p:spPr>
          <a:xfrm>
            <a:off x="2935689" y="6830375"/>
            <a:ext cx="3541311" cy="1769713"/>
          </a:xfrm>
          <a:prstGeom prst="rect">
            <a:avLst/>
          </a:prstGeom>
        </p:spPr>
        <p:txBody>
          <a:bodyPr vert="horz" wrap="square" lIns="0" tIns="0" rIns="0" bIns="0" rtlCol="0">
            <a:spAutoFit/>
          </a:bodyPr>
          <a:lstStyle/>
          <a:p>
            <a:pPr>
              <a:spcBef>
                <a:spcPct val="0"/>
              </a:spcBef>
              <a:spcAft>
                <a:spcPts val="500"/>
              </a:spcAft>
            </a:pPr>
            <a:r>
              <a:rPr lang="en-US" altLang="en-US" sz="1500" b="1" dirty="0">
                <a:solidFill>
                  <a:schemeClr val="tx2"/>
                </a:solidFill>
                <a:latin typeface="Arial" panose="020B0604020202020204" pitchFamily="34" charset="0"/>
                <a:ea typeface="Helvetica Neue" panose="02000503000000020004" pitchFamily="2" charset="0"/>
                <a:cs typeface="Arial" panose="020B0604020202020204" pitchFamily="34" charset="0"/>
              </a:rPr>
              <a:t>Your Name</a:t>
            </a:r>
            <a:endParaRPr lang="en-US" altLang="en-US" sz="1500" i="1" dirty="0">
              <a:latin typeface="Arial" panose="020B0604020202020204" pitchFamily="34" charset="0"/>
              <a:ea typeface="Helvetica Neue" panose="02000503000000020004" pitchFamily="2" charset="0"/>
              <a:cs typeface="Arial" panose="020B0604020202020204" pitchFamily="34" charset="0"/>
            </a:endParaRPr>
          </a:p>
          <a:p>
            <a:pPr>
              <a:spcBef>
                <a:spcPct val="0"/>
              </a:spcBef>
            </a:pPr>
            <a:r>
              <a:rPr lang="en-US" altLang="en-US" sz="1500" i="1" dirty="0">
                <a:latin typeface="Arial" panose="020B0604020202020204" pitchFamily="34" charset="0"/>
                <a:ea typeface="Helvetica Neue" panose="02000503000000020004" pitchFamily="2" charset="0"/>
                <a:cs typeface="Arial" panose="020B0604020202020204" pitchFamily="34" charset="0"/>
              </a:rPr>
              <a:t>Title</a:t>
            </a:r>
          </a:p>
          <a:p>
            <a:pPr>
              <a:spcBef>
                <a:spcPct val="0"/>
              </a:spcBef>
            </a:pPr>
            <a:r>
              <a:rPr lang="en-US" altLang="en-US" sz="1600" dirty="0">
                <a:latin typeface="Arial" panose="020B0604020202020204" pitchFamily="34" charset="0"/>
                <a:ea typeface="Helvetica Neue" panose="02000503000000020004" pitchFamily="2" charset="0"/>
                <a:cs typeface="Arial" panose="020B0604020202020204" pitchFamily="34" charset="0"/>
              </a:rPr>
              <a:t>Company</a:t>
            </a:r>
          </a:p>
          <a:p>
            <a:pPr>
              <a:spcBef>
                <a:spcPct val="0"/>
              </a:spcBef>
              <a:buNone/>
            </a:pPr>
            <a:r>
              <a:rPr lang="en-US" altLang="en-US" sz="1600" dirty="0">
                <a:latin typeface="Arial" panose="020B0604020202020204" pitchFamily="34" charset="0"/>
                <a:ea typeface="Helvetica Neue" panose="02000503000000020004" pitchFamily="2" charset="0"/>
                <a:cs typeface="Arial" panose="020B0604020202020204" pitchFamily="34" charset="0"/>
              </a:rPr>
              <a:t>City, State</a:t>
            </a:r>
            <a:br>
              <a:rPr lang="en-US" altLang="en-US" sz="1600" dirty="0">
                <a:latin typeface="Arial" panose="020B0604020202020204" pitchFamily="34" charset="0"/>
                <a:ea typeface="Helvetica Neue" panose="02000503000000020004" pitchFamily="2" charset="0"/>
                <a:cs typeface="Arial" panose="020B0604020202020204" pitchFamily="34" charset="0"/>
              </a:rPr>
            </a:br>
            <a:r>
              <a:rPr lang="en-US" altLang="en-US" sz="1600" dirty="0">
                <a:latin typeface="Arial" panose="020B0604020202020204" pitchFamily="34" charset="0"/>
                <a:ea typeface="Helvetica Neue" panose="02000503000000020004" pitchFamily="2" charset="0"/>
                <a:cs typeface="Arial" panose="020B0604020202020204" pitchFamily="34" charset="0"/>
              </a:rPr>
              <a:t>Email Address</a:t>
            </a:r>
            <a:br>
              <a:rPr lang="en-US" altLang="en-US" sz="1600" dirty="0">
                <a:latin typeface="Arial" panose="020B0604020202020204" pitchFamily="34" charset="0"/>
                <a:ea typeface="Helvetica Neue" panose="02000503000000020004" pitchFamily="2" charset="0"/>
                <a:cs typeface="Arial" panose="020B0604020202020204" pitchFamily="34" charset="0"/>
              </a:rPr>
            </a:br>
            <a:r>
              <a:rPr lang="en-US" altLang="en-US" sz="1600" dirty="0">
                <a:latin typeface="Arial" panose="020B0604020202020204" pitchFamily="34" charset="0"/>
                <a:ea typeface="Helvetica Neue" panose="02000503000000020004" pitchFamily="2" charset="0"/>
                <a:cs typeface="Arial" panose="020B0604020202020204" pitchFamily="34" charset="0"/>
              </a:rPr>
              <a:t>Website</a:t>
            </a:r>
          </a:p>
          <a:p>
            <a:pPr>
              <a:spcBef>
                <a:spcPct val="0"/>
              </a:spcBef>
              <a:buNone/>
            </a:pPr>
            <a:r>
              <a:rPr lang="en-US" altLang="en-US" sz="1600" dirty="0">
                <a:latin typeface="Arial" panose="020B0604020202020204" pitchFamily="34" charset="0"/>
                <a:ea typeface="Helvetica Neue" panose="02000503000000020004" pitchFamily="2" charset="0"/>
                <a:cs typeface="Arial" panose="020B0604020202020204" pitchFamily="34" charset="0"/>
              </a:rPr>
              <a:t>(000) 000-0000</a:t>
            </a:r>
          </a:p>
        </p:txBody>
      </p:sp>
      <p:sp>
        <p:nvSpPr>
          <p:cNvPr id="11" name="Rectangle 10">
            <a:extLst>
              <a:ext uri="{FF2B5EF4-FFF2-40B4-BE49-F238E27FC236}">
                <a16:creationId xmlns:a16="http://schemas.microsoft.com/office/drawing/2014/main" id="{4DB66C74-A28C-4C4B-BE36-C331A53B4A83}"/>
              </a:ext>
            </a:extLst>
          </p:cNvPr>
          <p:cNvSpPr/>
          <p:nvPr/>
        </p:nvSpPr>
        <p:spPr>
          <a:xfrm>
            <a:off x="7319970"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dirty="0">
                <a:latin typeface="Arial" panose="020B0604020202020204" pitchFamily="34" charset="0"/>
                <a:ea typeface="Helvetica Neue" panose="02000503000000020004" pitchFamily="2" charset="0"/>
                <a:cs typeface="Arial" panose="020B0604020202020204" pitchFamily="34" charset="0"/>
              </a:rPr>
            </a:br>
            <a:r>
              <a:rPr lang="en-US" altLang="ja-JP" sz="1800" b="1" dirty="0">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I’d love to talk with you about what you’ve read here and help you on the path to buying your new home. My contact information is below, and I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grpSp>
        <p:nvGrpSpPr>
          <p:cNvPr id="13" name="Group 12">
            <a:extLst>
              <a:ext uri="{FF2B5EF4-FFF2-40B4-BE49-F238E27FC236}">
                <a16:creationId xmlns:a16="http://schemas.microsoft.com/office/drawing/2014/main" id="{E69544D2-91F5-E747-9E19-3881BA6E26E2}"/>
              </a:ext>
            </a:extLst>
          </p:cNvPr>
          <p:cNvGrpSpPr/>
          <p:nvPr/>
        </p:nvGrpSpPr>
        <p:grpSpPr>
          <a:xfrm>
            <a:off x="469617" y="6855775"/>
            <a:ext cx="2063478" cy="1235090"/>
            <a:chOff x="5233064" y="8444898"/>
            <a:chExt cx="2063478" cy="1235090"/>
          </a:xfrm>
        </p:grpSpPr>
        <p:sp>
          <p:nvSpPr>
            <p:cNvPr id="15" name="Rectangle 14">
              <a:extLst>
                <a:ext uri="{FF2B5EF4-FFF2-40B4-BE49-F238E27FC236}">
                  <a16:creationId xmlns:a16="http://schemas.microsoft.com/office/drawing/2014/main" id="{145826CB-2017-A749-A58B-B0B7F61DD066}"/>
                </a:ext>
              </a:extLst>
            </p:cNvPr>
            <p:cNvSpPr/>
            <p:nvPr/>
          </p:nvSpPr>
          <p:spPr>
            <a:xfrm>
              <a:off x="5233064" y="8444898"/>
              <a:ext cx="2063478" cy="1235090"/>
            </a:xfrm>
            <a:prstGeom prst="rect">
              <a:avLst/>
            </a:prstGeom>
            <a:solidFill>
              <a:srgbClr val="BC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0C81E4D6-81A2-3A4C-AEC6-9A0199B5234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96204" y="8750648"/>
              <a:ext cx="1337198" cy="621952"/>
            </a:xfrm>
            <a:prstGeom prst="rect">
              <a:avLst/>
            </a:prstGeom>
            <a:ln w="38100">
              <a:noFill/>
            </a:ln>
          </p:spPr>
        </p:pic>
      </p:gr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743809" y="9438112"/>
            <a:ext cx="516501" cy="551549"/>
          </a:xfrm>
          <a:prstGeom prst="rect">
            <a:avLst/>
          </a:prstGeom>
        </p:spPr>
      </p:pic>
      <p:pic>
        <p:nvPicPr>
          <p:cNvPr id="19" name="Picture 18">
            <a:extLst>
              <a:ext uri="{FF2B5EF4-FFF2-40B4-BE49-F238E27FC236}">
                <a16:creationId xmlns:a16="http://schemas.microsoft.com/office/drawing/2014/main" id="{2B5169A1-3BB9-2242-B116-59B1B5F3759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6000"/>
                    </a14:imgEffect>
                  </a14:imgLayer>
                </a14:imgProps>
              </a:ext>
              <a:ext uri="{28A0092B-C50C-407E-A947-70E740481C1C}">
                <a14:useLocalDpi xmlns:a14="http://schemas.microsoft.com/office/drawing/2010/main"/>
              </a:ext>
            </a:extLst>
          </a:blip>
          <a:stretch>
            <a:fillRect/>
          </a:stretch>
        </p:blipFill>
        <p:spPr>
          <a:xfrm>
            <a:off x="4642289" y="1524000"/>
            <a:ext cx="2686559" cy="2608912"/>
          </a:xfrm>
          <a:prstGeom prst="rect">
            <a:avLst/>
          </a:prstGeom>
          <a:ln w="38100">
            <a:noFill/>
          </a:ln>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D62AB1B-1519-3933-40D0-1F9E47A98CF4}"/>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178890" y="9467959"/>
            <a:ext cx="476264" cy="521702"/>
          </a:xfrm>
          <a:prstGeom prst="rect">
            <a:avLst/>
          </a:prstGeom>
        </p:spPr>
      </p:pic>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neighborhood with houses and trees&#10;&#10;Description automatically generated">
            <a:extLst>
              <a:ext uri="{FF2B5EF4-FFF2-40B4-BE49-F238E27FC236}">
                <a16:creationId xmlns:a16="http://schemas.microsoft.com/office/drawing/2014/main" id="{5E353B1A-8DF7-075C-0488-3C05D477C6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354"/>
            <a:ext cx="7772400" cy="4589473"/>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43610" y="4591827"/>
            <a:ext cx="6998336" cy="1370483"/>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You’re probably wondering what the latest housing market news means for your homebuying plans this fall. Here are the three top things to remember.</a:t>
            </a:r>
          </a:p>
        </p:txBody>
      </p:sp>
      <p:sp>
        <p:nvSpPr>
          <p:cNvPr id="8" name="Rectangle 7">
            <a:extLst>
              <a:ext uri="{FF2B5EF4-FFF2-40B4-BE49-F238E27FC236}">
                <a16:creationId xmlns:a16="http://schemas.microsoft.com/office/drawing/2014/main" id="{CFC07FC6-668C-C347-A8F7-4099C75CB944}"/>
              </a:ext>
            </a:extLst>
          </p:cNvPr>
          <p:cNvSpPr/>
          <p:nvPr/>
        </p:nvSpPr>
        <p:spPr>
          <a:xfrm>
            <a:off x="0" y="3145277"/>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What’s Going On in the</a:t>
            </a:r>
            <a:br>
              <a:rPr lang="en-US" sz="3200" dirty="0">
                <a:solidFill>
                  <a:srgbClr val="FFFFFF"/>
                </a:solidFill>
              </a:rPr>
            </a:br>
            <a:r>
              <a:rPr lang="en-US" sz="3200" dirty="0">
                <a:solidFill>
                  <a:srgbClr val="FFFFFF"/>
                </a:solidFill>
              </a:rPr>
              <a:t>Housing Market Right Now?</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sp>
        <p:nvSpPr>
          <p:cNvPr id="2" name="Rectangle 1">
            <a:extLst>
              <a:ext uri="{FF2B5EF4-FFF2-40B4-BE49-F238E27FC236}">
                <a16:creationId xmlns:a16="http://schemas.microsoft.com/office/drawing/2014/main" id="{A3D09662-E57A-C64B-8EEF-495C3196A1E2}"/>
              </a:ext>
            </a:extLst>
          </p:cNvPr>
          <p:cNvSpPr/>
          <p:nvPr/>
        </p:nvSpPr>
        <p:spPr>
          <a:xfrm>
            <a:off x="1055987" y="5754547"/>
            <a:ext cx="6259213" cy="3719801"/>
          </a:xfrm>
          <a:prstGeom prst="rect">
            <a:avLst/>
          </a:prstGeom>
        </p:spPr>
        <p:txBody>
          <a:bodyPr wrap="square" lIns="91440" tIns="45720" rIns="91440" bIns="45720" anchor="t">
            <a:spAutoFit/>
          </a:bodyPr>
          <a:lstStyle/>
          <a:p>
            <a:pPr>
              <a:lnSpc>
                <a:spcPct val="114000"/>
              </a:lnSpc>
              <a:spcAft>
                <a:spcPts val="1000"/>
              </a:spcAft>
            </a:pPr>
            <a:r>
              <a:rPr lang="en-US" sz="1500" b="1" dirty="0">
                <a:solidFill>
                  <a:srgbClr val="00AEEF"/>
                </a:solidFill>
                <a:latin typeface="Arial"/>
                <a:cs typeface="Arial"/>
              </a:rPr>
              <a:t>1.  There Aren’t Many Homes Available for Sale Right Now</a:t>
            </a:r>
          </a:p>
          <a:p>
            <a:pPr>
              <a:lnSpc>
                <a:spcPct val="113000"/>
              </a:lnSpc>
              <a:spcAft>
                <a:spcPts val="1000"/>
              </a:spcAft>
            </a:pPr>
            <a:r>
              <a:rPr lang="en-US" sz="1250" dirty="0">
                <a:solidFill>
                  <a:srgbClr val="000000"/>
                </a:solidFill>
                <a:latin typeface="Arial"/>
                <a:ea typeface="+mn-lt"/>
                <a:cs typeface="Arial"/>
              </a:rPr>
              <a:t>Housing inventory is measured by the number of available homes on the market. It’s also measured by months’ supply, meaning the number of months it would take to sell all those available homes based on current demand. In a balanced market, there’s usually about a six-month supply – but today, we only have about half of that. With inventory that low, buyer competition is up, and that means many homes often receive multiple offers. Working with a professional can help you be more competitive in this kind of market. </a:t>
            </a:r>
          </a:p>
          <a:p>
            <a:pPr>
              <a:lnSpc>
                <a:spcPct val="113000"/>
              </a:lnSpc>
              <a:spcAft>
                <a:spcPts val="1000"/>
              </a:spcAft>
            </a:pPr>
            <a:r>
              <a:rPr lang="en-US" sz="1500" b="1" dirty="0">
                <a:solidFill>
                  <a:srgbClr val="00AEEF"/>
                </a:solidFill>
                <a:latin typeface="Arial"/>
                <a:cs typeface="Arial"/>
              </a:rPr>
              <a:t>2.  Mortgage Rates Near 6% or 7% Are the New Normal</a:t>
            </a:r>
          </a:p>
          <a:p>
            <a:pPr>
              <a:lnSpc>
                <a:spcPct val="113000"/>
              </a:lnSpc>
              <a:spcAft>
                <a:spcPts val="1000"/>
              </a:spcAft>
            </a:pPr>
            <a:r>
              <a:rPr lang="en-US" sz="1250" dirty="0">
                <a:solidFill>
                  <a:srgbClr val="000000"/>
                </a:solidFill>
                <a:latin typeface="Arial"/>
                <a:ea typeface="+mn-lt"/>
                <a:cs typeface="Arial"/>
              </a:rPr>
              <a:t>Mortgage rates more than doubled in the 2022 calendar year. That’s never happened before, and the rapid rise </a:t>
            </a:r>
            <a:r>
              <a:rPr lang="en-US" sz="1250" dirty="0">
                <a:latin typeface="Arial"/>
                <a:ea typeface="+mn-lt"/>
                <a:cs typeface="Arial"/>
              </a:rPr>
              <a:t>caused some </a:t>
            </a:r>
            <a:r>
              <a:rPr lang="en-US" sz="1250" dirty="0">
                <a:solidFill>
                  <a:srgbClr val="000000"/>
                </a:solidFill>
                <a:latin typeface="Arial"/>
                <a:ea typeface="+mn-lt"/>
                <a:cs typeface="Arial"/>
              </a:rPr>
              <a:t>buyers to delay their plans. </a:t>
            </a:r>
            <a:r>
              <a:rPr lang="en-US" sz="1250" dirty="0">
                <a:latin typeface="Arial"/>
                <a:ea typeface="+mn-lt"/>
                <a:cs typeface="Arial"/>
              </a:rPr>
              <a:t>But since last October</a:t>
            </a:r>
            <a:r>
              <a:rPr lang="en-US" sz="1250" dirty="0">
                <a:solidFill>
                  <a:srgbClr val="000000"/>
                </a:solidFill>
                <a:latin typeface="Arial"/>
                <a:ea typeface="+mn-lt"/>
                <a:cs typeface="Arial"/>
              </a:rPr>
              <a:t>, rates have settled a bit in roughly the 6% to 7% range. </a:t>
            </a:r>
          </a:p>
          <a:p>
            <a:pPr>
              <a:lnSpc>
                <a:spcPct val="113000"/>
              </a:lnSpc>
              <a:spcAft>
                <a:spcPts val="1000"/>
              </a:spcAft>
            </a:pPr>
            <a:r>
              <a:rPr lang="en-US" sz="1250" dirty="0">
                <a:solidFill>
                  <a:srgbClr val="000000"/>
                </a:solidFill>
                <a:latin typeface="Arial"/>
                <a:ea typeface="+mn-lt"/>
                <a:cs typeface="Arial"/>
              </a:rPr>
              <a:t>It's time to understand rates around 6% or 7% are the new normal. The rates we experienced a few years ago, like 3%, are now a thing of the past.</a:t>
            </a:r>
          </a:p>
        </p:txBody>
      </p:sp>
    </p:spTree>
    <p:extLst>
      <p:ext uri="{BB962C8B-B14F-4D97-AF65-F5344CB8AC3E}">
        <p14:creationId xmlns:p14="http://schemas.microsoft.com/office/powerpoint/2010/main" val="1187658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graphicFrame>
        <p:nvGraphicFramePr>
          <p:cNvPr id="12" name="Table 10">
            <a:extLst>
              <a:ext uri="{FF2B5EF4-FFF2-40B4-BE49-F238E27FC236}">
                <a16:creationId xmlns:a16="http://schemas.microsoft.com/office/drawing/2014/main" id="{6BEF4B68-D454-0449-93AA-E96BD52348BB}"/>
              </a:ext>
            </a:extLst>
          </p:cNvPr>
          <p:cNvGraphicFramePr>
            <a:graphicFrameLocks noGrp="1"/>
          </p:cNvGraphicFramePr>
          <p:nvPr>
            <p:extLst>
              <p:ext uri="{D42A27DB-BD31-4B8C-83A1-F6EECF244321}">
                <p14:modId xmlns:p14="http://schemas.microsoft.com/office/powerpoint/2010/main" val="874517242"/>
              </p:ext>
            </p:extLst>
          </p:nvPr>
        </p:nvGraphicFramePr>
        <p:xfrm>
          <a:off x="468512" y="8406839"/>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a:rPr>
                        <a:t>Let’s connect so you have an expert to help with all your questions about the housing market. We’ll go over your goals and what’s happening in our area, giving you the knowledge to make a strong and confident decision.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3" name="Rectangle 12">
            <a:extLst>
              <a:ext uri="{FF2B5EF4-FFF2-40B4-BE49-F238E27FC236}">
                <a16:creationId xmlns:a16="http://schemas.microsoft.com/office/drawing/2014/main" id="{D2A13B3F-D134-CB45-87D1-C5CE94C8FD41}"/>
              </a:ext>
            </a:extLst>
          </p:cNvPr>
          <p:cNvSpPr/>
          <p:nvPr/>
        </p:nvSpPr>
        <p:spPr>
          <a:xfrm>
            <a:off x="1060611" y="4624175"/>
            <a:ext cx="6268978" cy="3479222"/>
          </a:xfrm>
          <a:prstGeom prst="rect">
            <a:avLst/>
          </a:prstGeom>
        </p:spPr>
        <p:txBody>
          <a:bodyPr wrap="square" lIns="91440" tIns="45720" rIns="91440" bIns="45720" anchor="t">
            <a:spAutoFit/>
          </a:bodyPr>
          <a:lstStyle/>
          <a:p>
            <a:pPr>
              <a:lnSpc>
                <a:spcPct val="113000"/>
              </a:lnSpc>
              <a:spcAft>
                <a:spcPts val="1000"/>
              </a:spcAft>
            </a:pPr>
            <a:r>
              <a:rPr lang="en-US" sz="1500" b="1" dirty="0">
                <a:solidFill>
                  <a:srgbClr val="00AEEF"/>
                </a:solidFill>
              </a:rPr>
              <a:t>3.  Home Prices Are Going Up Again</a:t>
            </a:r>
          </a:p>
          <a:p>
            <a:pPr>
              <a:lnSpc>
                <a:spcPct val="114000"/>
              </a:lnSpc>
              <a:spcAft>
                <a:spcPts val="1000"/>
              </a:spcAft>
            </a:pPr>
            <a:r>
              <a:rPr lang="en-US" sz="1250" dirty="0">
                <a:solidFill>
                  <a:srgbClr val="000000"/>
                </a:solidFill>
              </a:rPr>
              <a:t>If you’re keeping up with the news, you might be uncertain about what’s happening with home prices and worried if things will get worse. Well know this, the worst home price declines are behind us and prices are appreciating nationally.</a:t>
            </a:r>
            <a:endParaRPr lang="en-US" sz="1250" b="1" dirty="0">
              <a:solidFill>
                <a:srgbClr val="000000"/>
              </a:solidFill>
              <a:cs typeface="Arial" panose="020B0604020202020204" pitchFamily="34" charset="0"/>
            </a:endParaRPr>
          </a:p>
          <a:p>
            <a:pPr>
              <a:lnSpc>
                <a:spcPct val="113999"/>
              </a:lnSpc>
              <a:spcAft>
                <a:spcPts val="1000"/>
              </a:spcAft>
            </a:pPr>
            <a:r>
              <a:rPr lang="en-US" sz="1250" dirty="0">
                <a:solidFill>
                  <a:srgbClr val="000000"/>
                </a:solidFill>
                <a:ea typeface="+mn-lt"/>
                <a:cs typeface="Arial" panose="020B0604020202020204" pitchFamily="34" charset="0"/>
              </a:rPr>
              <a:t>But it's important to know prices differ depending on where you live. Overall, low inventory and relatively strong buyer demand are going to keep upward pressure on prices.</a:t>
            </a:r>
            <a:r>
              <a:rPr lang="en-US" sz="1250" dirty="0">
                <a:ea typeface="+mn-lt"/>
                <a:cs typeface="Arial" panose="020B0604020202020204" pitchFamily="34" charset="0"/>
              </a:rPr>
              <a:t> Doug Duncan, SVP and Chief Economist at </a:t>
            </a:r>
            <a:r>
              <a:rPr lang="en-US" sz="1250" i="1" dirty="0">
                <a:ea typeface="+mn-lt"/>
                <a:cs typeface="Arial" panose="020B0604020202020204" pitchFamily="34" charset="0"/>
              </a:rPr>
              <a:t>Fannie Mae</a:t>
            </a:r>
            <a:r>
              <a:rPr lang="en-US" sz="1250" dirty="0">
                <a:ea typeface="+mn-lt"/>
                <a:cs typeface="Arial" panose="020B0604020202020204" pitchFamily="34" charset="0"/>
              </a:rPr>
              <a:t>, says this about home prices right now:</a:t>
            </a:r>
          </a:p>
          <a:p>
            <a:pPr marL="458788">
              <a:lnSpc>
                <a:spcPct val="113999"/>
              </a:lnSpc>
              <a:spcAft>
                <a:spcPts val="1000"/>
              </a:spcAft>
            </a:pPr>
            <a:r>
              <a:rPr lang="en-US" sz="1250" i="1" dirty="0">
                <a:solidFill>
                  <a:schemeClr val="bg2"/>
                </a:solidFill>
              </a:rPr>
              <a:t>“. . . </a:t>
            </a:r>
            <a:r>
              <a:rPr lang="en-US" sz="1250" b="1" i="1" dirty="0">
                <a:solidFill>
                  <a:schemeClr val="bg2"/>
                </a:solidFill>
              </a:rPr>
              <a:t>housing prices continue to show stronger growth than what was previously expected</a:t>
            </a:r>
            <a:r>
              <a:rPr lang="en-US" sz="1250" i="1" dirty="0">
                <a:solidFill>
                  <a:schemeClr val="bg2"/>
                </a:solidFill>
              </a:rPr>
              <a:t> . . . Housing’s performance is a testimony to the strength of demographic-related demand . . .”</a:t>
            </a:r>
            <a:endParaRPr lang="en-US" sz="1250" dirty="0">
              <a:solidFill>
                <a:schemeClr val="bg2"/>
              </a:solidFill>
              <a:ea typeface="+mn-lt"/>
              <a:cs typeface="Arial" panose="020B0604020202020204" pitchFamily="34" charset="0"/>
            </a:endParaRPr>
          </a:p>
          <a:p>
            <a:pPr>
              <a:lnSpc>
                <a:spcPct val="113999"/>
              </a:lnSpc>
              <a:spcAft>
                <a:spcPts val="1000"/>
              </a:spcAft>
            </a:pPr>
            <a:r>
              <a:rPr lang="en-US" sz="1250" dirty="0">
                <a:solidFill>
                  <a:srgbClr val="000000"/>
                </a:solidFill>
                <a:ea typeface="+mn-lt"/>
                <a:cs typeface="Arial" panose="020B0604020202020204" pitchFamily="34" charset="0"/>
              </a:rPr>
              <a:t>So, with prices going up again, if you find a home that suits your needs, it’s probably not the best idea to wait.</a:t>
            </a:r>
            <a:endParaRPr lang="en-US" sz="1250" dirty="0">
              <a:ea typeface="+mn-lt"/>
              <a:cs typeface="Arial" panose="020B0604020202020204" pitchFamily="34" charset="0"/>
            </a:endParaRPr>
          </a:p>
        </p:txBody>
      </p:sp>
      <p:pic>
        <p:nvPicPr>
          <p:cNvPr id="4" name="Picture 3" descr="A neighborhood with houses and trees&#10;&#10;Description automatically generated">
            <a:extLst>
              <a:ext uri="{FF2B5EF4-FFF2-40B4-BE49-F238E27FC236}">
                <a16:creationId xmlns:a16="http://schemas.microsoft.com/office/drawing/2014/main" id="{AB6AA966-524F-ADFE-3BCC-E21A718657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7772400" cy="4369316"/>
          </a:xfrm>
          <a:prstGeom prst="rect">
            <a:avLst/>
          </a:prstGeom>
        </p:spPr>
      </p:pic>
    </p:spTree>
    <p:extLst>
      <p:ext uri="{BB962C8B-B14F-4D97-AF65-F5344CB8AC3E}">
        <p14:creationId xmlns:p14="http://schemas.microsoft.com/office/powerpoint/2010/main" val="3398210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 playing football&#10;&#10;Description automatically generated">
            <a:extLst>
              <a:ext uri="{FF2B5EF4-FFF2-40B4-BE49-F238E27FC236}">
                <a16:creationId xmlns:a16="http://schemas.microsoft.com/office/drawing/2014/main" id="{FCA8865F-5301-5C19-1751-35B857870D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325612"/>
            <a:ext cx="6858000" cy="3046988"/>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latin typeface="Georgia"/>
              </a:rPr>
              <a:t>If you’re thinking about shopping for a home this fall, give yourself plenty of time to find a property, and then bring your</a:t>
            </a:r>
            <a:br>
              <a:rPr lang="en-US" sz="2400" i="1" dirty="0">
                <a:latin typeface="Georgia"/>
              </a:rPr>
            </a:br>
            <a:r>
              <a:rPr lang="en-US" sz="2400" i="1" dirty="0">
                <a:latin typeface="Georgia"/>
              </a:rPr>
              <a:t>A-game to the negotiating table.</a:t>
            </a:r>
          </a:p>
          <a:p>
            <a:endParaRPr lang="en-US" sz="1600" i="1" dirty="0">
              <a:solidFill>
                <a:schemeClr val="bg1"/>
              </a:solidFill>
            </a:endParaRPr>
          </a:p>
          <a:p>
            <a:pPr>
              <a:spcAft>
                <a:spcPts val="2000"/>
              </a:spcAft>
            </a:pPr>
            <a:r>
              <a:rPr lang="en-US" sz="1400" b="0" dirty="0">
                <a:solidFill>
                  <a:schemeClr val="bg1"/>
                </a:solidFill>
                <a:effectLst/>
                <a:latin typeface="Arial"/>
                <a:cs typeface="Arial"/>
              </a:rPr>
              <a:t>- </a:t>
            </a:r>
            <a:r>
              <a:rPr lang="en-US" sz="1400" b="0" i="1" dirty="0">
                <a:solidFill>
                  <a:schemeClr val="bg1"/>
                </a:solidFill>
                <a:effectLst/>
                <a:latin typeface="Arial"/>
                <a:cs typeface="Arial"/>
              </a:rPr>
              <a:t>NerdWallet</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5939714"/>
            <a:ext cx="742082" cy="743154"/>
          </a:xfrm>
          <a:prstGeom prst="rect">
            <a:avLst/>
          </a:prstGeom>
        </p:spPr>
      </p:pic>
      <p:sp>
        <p:nvSpPr>
          <p:cNvPr id="5" name="Slide Number Placeholder 13">
            <a:extLst>
              <a:ext uri="{FF2B5EF4-FFF2-40B4-BE49-F238E27FC236}">
                <a16:creationId xmlns:a16="http://schemas.microsoft.com/office/drawing/2014/main" id="{F1E84BFB-26DC-558F-B440-8ED2E9EFB967}"/>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5</a:t>
            </a:fld>
            <a:endParaRPr lang="en-US" dirty="0"/>
          </a:p>
        </p:txBody>
      </p:sp>
    </p:spTree>
    <p:extLst>
      <p:ext uri="{BB962C8B-B14F-4D97-AF65-F5344CB8AC3E}">
        <p14:creationId xmlns:p14="http://schemas.microsoft.com/office/powerpoint/2010/main" val="3485669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DA0B0B-9EC4-B64B-8812-2FF7ACE8403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400" cy="1005839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6</a:t>
            </a:fld>
            <a:endParaRPr lang="en-US" dirty="0"/>
          </a:p>
        </p:txBody>
      </p:sp>
    </p:spTree>
    <p:extLst>
      <p:ext uri="{BB962C8B-B14F-4D97-AF65-F5344CB8AC3E}">
        <p14:creationId xmlns:p14="http://schemas.microsoft.com/office/powerpoint/2010/main" val="3707686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9140F5D2-0DE6-7111-95B0-A9CD5965CC76}"/>
              </a:ext>
            </a:extLst>
          </p:cNvPr>
          <p:cNvGraphicFramePr/>
          <p:nvPr>
            <p:extLst>
              <p:ext uri="{D42A27DB-BD31-4B8C-83A1-F6EECF244321}">
                <p14:modId xmlns:p14="http://schemas.microsoft.com/office/powerpoint/2010/main" val="886220428"/>
              </p:ext>
            </p:extLst>
          </p:nvPr>
        </p:nvGraphicFramePr>
        <p:xfrm>
          <a:off x="474070" y="6713751"/>
          <a:ext cx="6841785" cy="177152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DC6D895E-D872-A649-8D1F-2C10CFF35718}"/>
              </a:ext>
            </a:extLst>
          </p:cNvPr>
          <p:cNvSpPr txBox="1"/>
          <p:nvPr/>
        </p:nvSpPr>
        <p:spPr>
          <a:xfrm>
            <a:off x="448670" y="2189691"/>
            <a:ext cx="6858000" cy="1242514"/>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If you’re thinking of buying a home, chances are you’re paying attention to home prices and mortgage rates. Here are the top two questions you need to ask yourself – and what the data says – as you make your decision.</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7</a:t>
            </a:fld>
            <a:endParaRPr lang="en-US" dirty="0"/>
          </a:p>
        </p:txBody>
      </p:sp>
      <p:sp>
        <p:nvSpPr>
          <p:cNvPr id="4" name="TextBox 3">
            <a:extLst>
              <a:ext uri="{FF2B5EF4-FFF2-40B4-BE49-F238E27FC236}">
                <a16:creationId xmlns:a16="http://schemas.microsoft.com/office/drawing/2014/main" id="{7EE4D1A5-7971-2DCB-39BA-E18BDF64C98C}"/>
              </a:ext>
            </a:extLst>
          </p:cNvPr>
          <p:cNvSpPr txBox="1"/>
          <p:nvPr/>
        </p:nvSpPr>
        <p:spPr>
          <a:xfrm>
            <a:off x="461370" y="3210906"/>
            <a:ext cx="6875060" cy="3304760"/>
          </a:xfrm>
          <a:prstGeom prst="rect">
            <a:avLst/>
          </a:prstGeom>
          <a:noFill/>
        </p:spPr>
        <p:txBody>
          <a:bodyPr wrap="square" lIns="0" tIns="320040" rIns="0" bIns="0" rtlCol="0" anchor="t">
            <a:noAutofit/>
          </a:bodyPr>
          <a:lstStyle/>
          <a:p>
            <a:pPr>
              <a:lnSpc>
                <a:spcPct val="110000"/>
              </a:lnSpc>
              <a:spcAft>
                <a:spcPts val="1000"/>
              </a:spcAft>
            </a:pPr>
            <a:r>
              <a:rPr lang="en-US" sz="1500" b="1" dirty="0">
                <a:solidFill>
                  <a:schemeClr val="tx2"/>
                </a:solidFill>
              </a:rPr>
              <a:t>1.  Where Do I Think Home Prices Are Heading?</a:t>
            </a:r>
          </a:p>
          <a:p>
            <a:pPr>
              <a:lnSpc>
                <a:spcPct val="112000"/>
              </a:lnSpc>
              <a:spcAft>
                <a:spcPts val="1000"/>
              </a:spcAft>
            </a:pPr>
            <a:r>
              <a:rPr lang="en-US" sz="1250" dirty="0"/>
              <a:t>One reliable place you can turn to for that information is the </a:t>
            </a:r>
            <a:r>
              <a:rPr lang="en-US" sz="1250" i="1" dirty="0"/>
              <a:t>Home Price Expectation Survey </a:t>
            </a:r>
            <a:r>
              <a:rPr lang="en-US" sz="1250" dirty="0"/>
              <a:t>from </a:t>
            </a:r>
            <a:r>
              <a:rPr lang="en-US" sz="1250" i="1" dirty="0" err="1"/>
              <a:t>Pulsenomics</a:t>
            </a:r>
            <a:r>
              <a:rPr lang="en-US" sz="1250" dirty="0"/>
              <a:t> – a survey of a national panel of over one hundred economists, real estate experts, and investment and market strategists. </a:t>
            </a:r>
          </a:p>
          <a:p>
            <a:pPr>
              <a:lnSpc>
                <a:spcPct val="112000"/>
              </a:lnSpc>
              <a:spcAft>
                <a:spcPts val="1000"/>
              </a:spcAft>
            </a:pPr>
            <a:r>
              <a:rPr lang="en-US" sz="1250" dirty="0"/>
              <a:t>According to the latest release, the experts surveyed are projecting between 2.17% and 4.18% appreciation every year for the next five years (</a:t>
            </a:r>
            <a:r>
              <a:rPr lang="en-US" sz="1250" i="1" dirty="0"/>
              <a:t>see the graph below</a:t>
            </a:r>
            <a:r>
              <a:rPr lang="en-US" sz="1250" dirty="0"/>
              <a:t>). The worst price declines are already behind us, and prices are appreciating again.</a:t>
            </a:r>
          </a:p>
          <a:p>
            <a:pPr>
              <a:lnSpc>
                <a:spcPct val="112000"/>
              </a:lnSpc>
              <a:spcAft>
                <a:spcPts val="1000"/>
              </a:spcAft>
            </a:pPr>
            <a:r>
              <a:rPr lang="en-US" sz="1250" dirty="0"/>
              <a:t>The green in the graph below shows prices are expected to keep appreciating this year and beyond.</a:t>
            </a:r>
            <a:endParaRPr lang="en-US" sz="1250" strike="sngStrike" dirty="0"/>
          </a:p>
        </p:txBody>
      </p:sp>
      <p:sp>
        <p:nvSpPr>
          <p:cNvPr id="17" name="TextBox 16">
            <a:extLst>
              <a:ext uri="{FF2B5EF4-FFF2-40B4-BE49-F238E27FC236}">
                <a16:creationId xmlns:a16="http://schemas.microsoft.com/office/drawing/2014/main" id="{8953A63E-0087-77EB-32FB-2AF49193CEB3}"/>
              </a:ext>
            </a:extLst>
          </p:cNvPr>
          <p:cNvSpPr txBox="1"/>
          <p:nvPr/>
        </p:nvSpPr>
        <p:spPr>
          <a:xfrm>
            <a:off x="359770" y="8758141"/>
            <a:ext cx="6866530" cy="710644"/>
          </a:xfrm>
          <a:prstGeom prst="rect">
            <a:avLst/>
          </a:prstGeom>
          <a:noFill/>
        </p:spPr>
        <p:txBody>
          <a:bodyPr wrap="square">
            <a:spAutoFit/>
          </a:bodyPr>
          <a:lstStyle/>
          <a:p>
            <a:pPr>
              <a:lnSpc>
                <a:spcPct val="110000"/>
              </a:lnSpc>
              <a:spcAft>
                <a:spcPts val="1000"/>
              </a:spcAft>
            </a:pPr>
            <a:r>
              <a:rPr lang="en-US" sz="1250" dirty="0"/>
              <a:t>So, why does this matter to you? It means your home will likely grow in value and you should gain home equity in the years ahead, but only if you buy now. If you wait, based on these forecasts, the home will only cost you more later on. </a:t>
            </a:r>
          </a:p>
        </p:txBody>
      </p:sp>
      <p:sp>
        <p:nvSpPr>
          <p:cNvPr id="7" name="Rectangle 6">
            <a:extLst>
              <a:ext uri="{FF2B5EF4-FFF2-40B4-BE49-F238E27FC236}">
                <a16:creationId xmlns:a16="http://schemas.microsoft.com/office/drawing/2014/main" id="{EA228EE2-EB9D-9CE7-65DD-99C5DA05FC36}"/>
              </a:ext>
            </a:extLst>
          </p:cNvPr>
          <p:cNvSpPr/>
          <p:nvPr/>
        </p:nvSpPr>
        <p:spPr>
          <a:xfrm>
            <a:off x="0" y="2429"/>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Two Questions To Ask Yourself if</a:t>
            </a:r>
            <a:br>
              <a:rPr lang="en-US" sz="3200" dirty="0">
                <a:solidFill>
                  <a:srgbClr val="FFFFFF"/>
                </a:solidFill>
              </a:rPr>
            </a:br>
            <a:r>
              <a:rPr lang="en-US" sz="3200" dirty="0">
                <a:solidFill>
                  <a:srgbClr val="FFFFFF"/>
                </a:solidFill>
              </a:rPr>
              <a:t>You’re Considering Buying a Home</a:t>
            </a:r>
          </a:p>
        </p:txBody>
      </p:sp>
      <p:sp>
        <p:nvSpPr>
          <p:cNvPr id="16" name="Rectangle 15">
            <a:extLst>
              <a:ext uri="{FF2B5EF4-FFF2-40B4-BE49-F238E27FC236}">
                <a16:creationId xmlns:a16="http://schemas.microsoft.com/office/drawing/2014/main" id="{427C4C54-D938-16B1-5C29-D0EF8449024C}"/>
              </a:ext>
            </a:extLst>
          </p:cNvPr>
          <p:cNvSpPr/>
          <p:nvPr/>
        </p:nvSpPr>
        <p:spPr>
          <a:xfrm>
            <a:off x="461373" y="6145268"/>
            <a:ext cx="6836957" cy="2400777"/>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20" name="TextBox 19">
            <a:extLst>
              <a:ext uri="{FF2B5EF4-FFF2-40B4-BE49-F238E27FC236}">
                <a16:creationId xmlns:a16="http://schemas.microsoft.com/office/drawing/2014/main" id="{28066749-B040-875B-A39F-EEF074AE7A86}"/>
              </a:ext>
            </a:extLst>
          </p:cNvPr>
          <p:cNvSpPr txBox="1"/>
          <p:nvPr/>
        </p:nvSpPr>
        <p:spPr>
          <a:xfrm>
            <a:off x="601391" y="6264611"/>
            <a:ext cx="6536347" cy="487313"/>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Estimated Home Price Performance</a:t>
            </a:r>
          </a:p>
          <a:p>
            <a:pPr algn="ctr">
              <a:spcAft>
                <a:spcPts val="500"/>
              </a:spcAft>
            </a:pPr>
            <a:r>
              <a:rPr lang="en-US" sz="1250" i="1" dirty="0">
                <a:solidFill>
                  <a:schemeClr val="bg2"/>
                </a:solidFill>
                <a:latin typeface="Georgia" panose="02040502050405020303" pitchFamily="18" charset="0"/>
                <a:cs typeface="Arial" panose="020B0604020202020204" pitchFamily="34" charset="0"/>
              </a:rPr>
              <a:t>December to December, as Forecasted in Q3 2023</a:t>
            </a:r>
          </a:p>
        </p:txBody>
      </p:sp>
      <p:sp>
        <p:nvSpPr>
          <p:cNvPr id="21" name="TextBox 20">
            <a:extLst>
              <a:ext uri="{FF2B5EF4-FFF2-40B4-BE49-F238E27FC236}">
                <a16:creationId xmlns:a16="http://schemas.microsoft.com/office/drawing/2014/main" id="{02178D40-7FE3-F980-3374-57554F0157F5}"/>
              </a:ext>
            </a:extLst>
          </p:cNvPr>
          <p:cNvSpPr txBox="1"/>
          <p:nvPr/>
        </p:nvSpPr>
        <p:spPr>
          <a:xfrm>
            <a:off x="6270235" y="8231360"/>
            <a:ext cx="1053495" cy="253916"/>
          </a:xfrm>
          <a:prstGeom prst="rect">
            <a:avLst/>
          </a:prstGeom>
          <a:noFill/>
        </p:spPr>
        <p:txBody>
          <a:bodyPr wrap="none" rtlCol="0">
            <a:spAutoFit/>
          </a:bodyPr>
          <a:lstStyle/>
          <a:p>
            <a:pPr algn="r"/>
            <a:r>
              <a:rPr lang="en-US" sz="1050" dirty="0">
                <a:solidFill>
                  <a:schemeClr val="bg2">
                    <a:lumMod val="60000"/>
                    <a:lumOff val="40000"/>
                  </a:schemeClr>
                </a:solidFill>
              </a:rPr>
              <a:t>Source: HPES</a:t>
            </a:r>
          </a:p>
        </p:txBody>
      </p:sp>
    </p:spTree>
    <p:extLst>
      <p:ext uri="{BB962C8B-B14F-4D97-AF65-F5344CB8AC3E}">
        <p14:creationId xmlns:p14="http://schemas.microsoft.com/office/powerpoint/2010/main" val="2097200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8</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3568579801"/>
              </p:ext>
            </p:extLst>
          </p:nvPr>
        </p:nvGraphicFramePr>
        <p:xfrm>
          <a:off x="473825" y="8411393"/>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 want to buy a home, it's essential to stay informed on home prices and mortgage rates. Experts can provide helpful projections to guide you. Let's connect so you have an expert opinion on our local market.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6E4C9913-A87C-D669-E146-235F7C63B404}"/>
              </a:ext>
            </a:extLst>
          </p:cNvPr>
          <p:cNvSpPr/>
          <p:nvPr/>
        </p:nvSpPr>
        <p:spPr>
          <a:xfrm>
            <a:off x="368895" y="639762"/>
            <a:ext cx="7034610" cy="1451744"/>
          </a:xfrm>
          <a:prstGeom prst="rect">
            <a:avLst/>
          </a:prstGeom>
        </p:spPr>
        <p:txBody>
          <a:bodyPr wrap="square" lIns="91440" tIns="45720" rIns="91440" bIns="45720" anchor="t">
            <a:spAutoFit/>
          </a:bodyPr>
          <a:lstStyle/>
          <a:p>
            <a:pPr lvl="0">
              <a:lnSpc>
                <a:spcPct val="112000"/>
              </a:lnSpc>
              <a:spcAft>
                <a:spcPts val="1000"/>
              </a:spcAft>
            </a:pPr>
            <a:r>
              <a:rPr lang="en-US" sz="1500" b="1" dirty="0">
                <a:solidFill>
                  <a:schemeClr val="tx2"/>
                </a:solidFill>
              </a:rPr>
              <a:t>2.  Where Do I Think Mortgage Rates Are Heading? </a:t>
            </a:r>
          </a:p>
          <a:p>
            <a:pPr lvl="0">
              <a:lnSpc>
                <a:spcPct val="112000"/>
              </a:lnSpc>
              <a:spcAft>
                <a:spcPts val="1000"/>
              </a:spcAft>
            </a:pPr>
            <a:r>
              <a:rPr lang="en-US" sz="1250" dirty="0"/>
              <a:t>We know based on the latest reports that inflation has moderated from its peak. This is an encouraging sign for the market and for mortgage rates. Here’s why.</a:t>
            </a:r>
          </a:p>
          <a:p>
            <a:pPr lvl="0">
              <a:lnSpc>
                <a:spcPct val="112000"/>
              </a:lnSpc>
              <a:spcAft>
                <a:spcPts val="1000"/>
              </a:spcAft>
            </a:pPr>
            <a:r>
              <a:rPr lang="en-US" sz="1250" dirty="0"/>
              <a:t>When inflation cools, mortgage rates generally fall in response. This may be why some experts are saying mortgage rates will pull back slightly over the next few quarters.</a:t>
            </a:r>
          </a:p>
        </p:txBody>
      </p:sp>
      <p:sp>
        <p:nvSpPr>
          <p:cNvPr id="3" name="Rectangle 2">
            <a:extLst>
              <a:ext uri="{FF2B5EF4-FFF2-40B4-BE49-F238E27FC236}">
                <a16:creationId xmlns:a16="http://schemas.microsoft.com/office/drawing/2014/main" id="{1BC29733-8072-CE7A-F7D5-789E4C4375A0}"/>
              </a:ext>
            </a:extLst>
          </p:cNvPr>
          <p:cNvSpPr/>
          <p:nvPr/>
        </p:nvSpPr>
        <p:spPr>
          <a:xfrm>
            <a:off x="368895" y="5674991"/>
            <a:ext cx="7034610" cy="2614049"/>
          </a:xfrm>
          <a:prstGeom prst="rect">
            <a:avLst/>
          </a:prstGeom>
        </p:spPr>
        <p:txBody>
          <a:bodyPr wrap="square" lIns="91440" tIns="45720" rIns="91440" bIns="45720" anchor="t">
            <a:spAutoFit/>
          </a:bodyPr>
          <a:lstStyle/>
          <a:p>
            <a:pPr lvl="0">
              <a:lnSpc>
                <a:spcPct val="112000"/>
              </a:lnSpc>
              <a:spcAft>
                <a:spcPts val="1000"/>
              </a:spcAft>
            </a:pPr>
            <a:r>
              <a:rPr lang="en-US" sz="1250" dirty="0"/>
              <a:t>But not even the experts can say with absolute certainty where mortgage rates will be next year, or even next month. That’s because there are so many factors that can impact what happens. So, to give you a lens into the various possible outcomes, here’s what you should consider:</a:t>
            </a:r>
          </a:p>
          <a:p>
            <a:pPr marL="685800" lvl="0" indent="-228600">
              <a:lnSpc>
                <a:spcPct val="112000"/>
              </a:lnSpc>
              <a:spcAft>
                <a:spcPts val="1000"/>
              </a:spcAft>
              <a:buFont typeface="Arial" panose="020B0604020202020204" pitchFamily="34" charset="0"/>
              <a:buChar char="•"/>
            </a:pPr>
            <a:r>
              <a:rPr lang="en-US" sz="1250" b="1" dirty="0"/>
              <a:t>If you buy now and mortgage rates don’t change</a:t>
            </a:r>
            <a:r>
              <a:rPr lang="en-US" sz="1250" dirty="0"/>
              <a:t>:</a:t>
            </a:r>
            <a:r>
              <a:rPr lang="en-US" sz="1250" b="1" dirty="0"/>
              <a:t> </a:t>
            </a:r>
            <a:r>
              <a:rPr lang="en-US" sz="1250" dirty="0"/>
              <a:t>You made a good move since home prices are projected to grow with time, so at least you beat rising prices.</a:t>
            </a:r>
          </a:p>
          <a:p>
            <a:pPr marL="685800" lvl="0" indent="-228600">
              <a:lnSpc>
                <a:spcPct val="112000"/>
              </a:lnSpc>
              <a:spcAft>
                <a:spcPts val="1000"/>
              </a:spcAft>
              <a:buFont typeface="Arial" panose="020B0604020202020204" pitchFamily="34" charset="0"/>
              <a:buChar char="•"/>
            </a:pPr>
            <a:r>
              <a:rPr lang="en-US" sz="1250" b="1" dirty="0"/>
              <a:t>If you buy now and mortgage rates fall (as projected</a:t>
            </a:r>
            <a:r>
              <a:rPr lang="en-US" sz="1250" dirty="0"/>
              <a:t>): You probably still made a good decision because you got the house before home prices appreciated more. And you can always refinance your home later if rates are lower.</a:t>
            </a:r>
          </a:p>
          <a:p>
            <a:pPr marL="685800" lvl="0" indent="-228600">
              <a:lnSpc>
                <a:spcPct val="112000"/>
              </a:lnSpc>
              <a:spcAft>
                <a:spcPts val="1000"/>
              </a:spcAft>
              <a:buFont typeface="Arial" panose="020B0604020202020204" pitchFamily="34" charset="0"/>
              <a:buChar char="•"/>
            </a:pPr>
            <a:r>
              <a:rPr lang="en-US" sz="1250" b="1" dirty="0"/>
              <a:t>If you buy now and mortgage rates rise</a:t>
            </a:r>
            <a:r>
              <a:rPr lang="en-US" sz="1250" dirty="0"/>
              <a:t>: You made a great decision because you bought before both the price of the home, and the mortgage rate went up.</a:t>
            </a:r>
            <a:endParaRPr lang="en-US" sz="1500" b="1" dirty="0">
              <a:solidFill>
                <a:schemeClr val="tx2"/>
              </a:solidFill>
            </a:endParaRPr>
          </a:p>
        </p:txBody>
      </p:sp>
      <p:sp>
        <p:nvSpPr>
          <p:cNvPr id="5" name="Rectangle 4">
            <a:extLst>
              <a:ext uri="{FF2B5EF4-FFF2-40B4-BE49-F238E27FC236}">
                <a16:creationId xmlns:a16="http://schemas.microsoft.com/office/drawing/2014/main" id="{9CBCFD41-FB0C-F49E-148C-D05E65B529A6}"/>
              </a:ext>
            </a:extLst>
          </p:cNvPr>
          <p:cNvSpPr/>
          <p:nvPr/>
        </p:nvSpPr>
        <p:spPr>
          <a:xfrm>
            <a:off x="465307" y="2218701"/>
            <a:ext cx="6841785" cy="3254999"/>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9" name="TextBox 8">
            <a:extLst>
              <a:ext uri="{FF2B5EF4-FFF2-40B4-BE49-F238E27FC236}">
                <a16:creationId xmlns:a16="http://schemas.microsoft.com/office/drawing/2014/main" id="{3FA9B09D-8015-B569-0E93-ADAB5DFF4FD7}"/>
              </a:ext>
            </a:extLst>
          </p:cNvPr>
          <p:cNvSpPr txBox="1"/>
          <p:nvPr/>
        </p:nvSpPr>
        <p:spPr>
          <a:xfrm>
            <a:off x="618025" y="2338043"/>
            <a:ext cx="6536347" cy="230832"/>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Mortgage Rate Projections</a:t>
            </a:r>
          </a:p>
        </p:txBody>
      </p:sp>
      <p:graphicFrame>
        <p:nvGraphicFramePr>
          <p:cNvPr id="4" name="Table 6">
            <a:extLst>
              <a:ext uri="{FF2B5EF4-FFF2-40B4-BE49-F238E27FC236}">
                <a16:creationId xmlns:a16="http://schemas.microsoft.com/office/drawing/2014/main" id="{2D804112-ECCE-7F0D-4E78-A31FEC166D6B}"/>
              </a:ext>
            </a:extLst>
          </p:cNvPr>
          <p:cNvGraphicFramePr>
            <a:graphicFrameLocks noGrp="1"/>
          </p:cNvGraphicFramePr>
          <p:nvPr>
            <p:extLst>
              <p:ext uri="{D42A27DB-BD31-4B8C-83A1-F6EECF244321}">
                <p14:modId xmlns:p14="http://schemas.microsoft.com/office/powerpoint/2010/main" val="824187357"/>
              </p:ext>
            </p:extLst>
          </p:nvPr>
        </p:nvGraphicFramePr>
        <p:xfrm>
          <a:off x="618025" y="2696069"/>
          <a:ext cx="6536345" cy="2640701"/>
        </p:xfrm>
        <a:graphic>
          <a:graphicData uri="http://schemas.openxmlformats.org/drawingml/2006/table">
            <a:tbl>
              <a:tblPr firstRow="1" bandRow="1">
                <a:tableStyleId>{5C22544A-7EE6-4342-B048-85BDC9FD1C3A}</a:tableStyleId>
              </a:tblPr>
              <a:tblGrid>
                <a:gridCol w="1307269">
                  <a:extLst>
                    <a:ext uri="{9D8B030D-6E8A-4147-A177-3AD203B41FA5}">
                      <a16:colId xmlns:a16="http://schemas.microsoft.com/office/drawing/2014/main" val="1297422153"/>
                    </a:ext>
                  </a:extLst>
                </a:gridCol>
                <a:gridCol w="1307269">
                  <a:extLst>
                    <a:ext uri="{9D8B030D-6E8A-4147-A177-3AD203B41FA5}">
                      <a16:colId xmlns:a16="http://schemas.microsoft.com/office/drawing/2014/main" val="341923335"/>
                    </a:ext>
                  </a:extLst>
                </a:gridCol>
                <a:gridCol w="1307269">
                  <a:extLst>
                    <a:ext uri="{9D8B030D-6E8A-4147-A177-3AD203B41FA5}">
                      <a16:colId xmlns:a16="http://schemas.microsoft.com/office/drawing/2014/main" val="2801829808"/>
                    </a:ext>
                  </a:extLst>
                </a:gridCol>
                <a:gridCol w="1307269">
                  <a:extLst>
                    <a:ext uri="{9D8B030D-6E8A-4147-A177-3AD203B41FA5}">
                      <a16:colId xmlns:a16="http://schemas.microsoft.com/office/drawing/2014/main" val="2262739960"/>
                    </a:ext>
                  </a:extLst>
                </a:gridCol>
                <a:gridCol w="1307269">
                  <a:extLst>
                    <a:ext uri="{9D8B030D-6E8A-4147-A177-3AD203B41FA5}">
                      <a16:colId xmlns:a16="http://schemas.microsoft.com/office/drawing/2014/main" val="3157440561"/>
                    </a:ext>
                  </a:extLst>
                </a:gridCol>
              </a:tblGrid>
              <a:tr h="610676">
                <a:tc>
                  <a:txBody>
                    <a:bodyPr/>
                    <a:lstStyle/>
                    <a:p>
                      <a:pPr algn="ctr"/>
                      <a:r>
                        <a:rPr lang="en-US" dirty="0"/>
                        <a:t>Quarter</a:t>
                      </a:r>
                    </a:p>
                  </a:txBody>
                  <a:tcPr anchor="ctr">
                    <a:solidFill>
                      <a:schemeClr val="tx2"/>
                    </a:solidFill>
                  </a:tcPr>
                </a:tc>
                <a:tc>
                  <a:txBody>
                    <a:bodyPr/>
                    <a:lstStyle/>
                    <a:p>
                      <a:pPr algn="ctr"/>
                      <a:r>
                        <a:rPr lang="en-US" dirty="0"/>
                        <a:t>Fannie Mae</a:t>
                      </a:r>
                    </a:p>
                  </a:txBody>
                  <a:tcPr anchor="ctr">
                    <a:solidFill>
                      <a:schemeClr val="tx2"/>
                    </a:solidFill>
                  </a:tcPr>
                </a:tc>
                <a:tc>
                  <a:txBody>
                    <a:bodyPr/>
                    <a:lstStyle/>
                    <a:p>
                      <a:pPr algn="ctr"/>
                      <a:r>
                        <a:rPr lang="en-US" dirty="0"/>
                        <a:t>MBA</a:t>
                      </a:r>
                    </a:p>
                  </a:txBody>
                  <a:tcPr anchor="ctr">
                    <a:solidFill>
                      <a:schemeClr val="tx2"/>
                    </a:solidFill>
                  </a:tcPr>
                </a:tc>
                <a:tc>
                  <a:txBody>
                    <a:bodyPr/>
                    <a:lstStyle/>
                    <a:p>
                      <a:pPr algn="ctr"/>
                      <a:r>
                        <a:rPr lang="en-US" dirty="0"/>
                        <a:t>NAR</a:t>
                      </a:r>
                    </a:p>
                  </a:txBody>
                  <a:tcPr anchor="ctr">
                    <a:solidFill>
                      <a:schemeClr val="tx2"/>
                    </a:solidFill>
                  </a:tcPr>
                </a:tc>
                <a:tc>
                  <a:txBody>
                    <a:bodyPr/>
                    <a:lstStyle/>
                    <a:p>
                      <a:pPr algn="ctr"/>
                      <a:r>
                        <a:rPr lang="en-US" dirty="0"/>
                        <a:t>Average of All Three</a:t>
                      </a:r>
                    </a:p>
                  </a:txBody>
                  <a:tcPr anchor="ctr">
                    <a:solidFill>
                      <a:schemeClr val="tx2"/>
                    </a:solidFill>
                  </a:tcPr>
                </a:tc>
                <a:extLst>
                  <a:ext uri="{0D108BD9-81ED-4DB2-BD59-A6C34878D82A}">
                    <a16:rowId xmlns:a16="http://schemas.microsoft.com/office/drawing/2014/main" val="3436696083"/>
                  </a:ext>
                </a:extLst>
              </a:tr>
              <a:tr h="406005">
                <a:tc>
                  <a:txBody>
                    <a:bodyPr/>
                    <a:lstStyle/>
                    <a:p>
                      <a:pPr algn="ctr"/>
                      <a:r>
                        <a:rPr lang="en-US" b="1" dirty="0"/>
                        <a:t>2023 Q4</a:t>
                      </a:r>
                    </a:p>
                  </a:txBody>
                  <a:tcPr anchor="ctr">
                    <a:solidFill>
                      <a:schemeClr val="bg1">
                        <a:lumMod val="95000"/>
                      </a:schemeClr>
                    </a:solidFill>
                  </a:tcPr>
                </a:tc>
                <a:tc>
                  <a:txBody>
                    <a:bodyPr/>
                    <a:lstStyle/>
                    <a:p>
                      <a:pPr algn="ctr"/>
                      <a:r>
                        <a:rPr lang="en-US" dirty="0"/>
                        <a:t>6.70%</a:t>
                      </a:r>
                    </a:p>
                  </a:txBody>
                  <a:tcPr anchor="ctr">
                    <a:solidFill>
                      <a:schemeClr val="bg1">
                        <a:lumMod val="95000"/>
                      </a:schemeClr>
                    </a:solidFill>
                  </a:tcPr>
                </a:tc>
                <a:tc>
                  <a:txBody>
                    <a:bodyPr/>
                    <a:lstStyle/>
                    <a:p>
                      <a:pPr algn="ctr"/>
                      <a:r>
                        <a:rPr lang="en-US" dirty="0"/>
                        <a:t>6.20%</a:t>
                      </a:r>
                    </a:p>
                  </a:txBody>
                  <a:tcPr anchor="ctr">
                    <a:solidFill>
                      <a:schemeClr val="bg1">
                        <a:lumMod val="95000"/>
                      </a:schemeClr>
                    </a:solidFill>
                  </a:tcPr>
                </a:tc>
                <a:tc>
                  <a:txBody>
                    <a:bodyPr/>
                    <a:lstStyle/>
                    <a:p>
                      <a:pPr algn="ctr"/>
                      <a:r>
                        <a:rPr lang="en-US" dirty="0"/>
                        <a:t>6.30%</a:t>
                      </a:r>
                    </a:p>
                  </a:txBody>
                  <a:tcPr anchor="ctr">
                    <a:solidFill>
                      <a:schemeClr val="bg1">
                        <a:lumMod val="95000"/>
                      </a:schemeClr>
                    </a:solidFill>
                  </a:tcPr>
                </a:tc>
                <a:tc>
                  <a:txBody>
                    <a:bodyPr/>
                    <a:lstStyle/>
                    <a:p>
                      <a:pPr algn="ctr"/>
                      <a:r>
                        <a:rPr lang="en-US" b="1" dirty="0"/>
                        <a:t>6.40%</a:t>
                      </a:r>
                    </a:p>
                  </a:txBody>
                  <a:tcPr anchor="ctr">
                    <a:solidFill>
                      <a:schemeClr val="bg1">
                        <a:lumMod val="95000"/>
                      </a:schemeClr>
                    </a:solidFill>
                  </a:tcPr>
                </a:tc>
                <a:extLst>
                  <a:ext uri="{0D108BD9-81ED-4DB2-BD59-A6C34878D82A}">
                    <a16:rowId xmlns:a16="http://schemas.microsoft.com/office/drawing/2014/main" val="3847154431"/>
                  </a:ext>
                </a:extLst>
              </a:tr>
              <a:tr h="406005">
                <a:tc>
                  <a:txBody>
                    <a:bodyPr/>
                    <a:lstStyle/>
                    <a:p>
                      <a:pPr algn="ctr"/>
                      <a:r>
                        <a:rPr lang="en-US" b="1" dirty="0"/>
                        <a:t>2024 Q1</a:t>
                      </a:r>
                    </a:p>
                  </a:txBody>
                  <a:tcPr anchor="ctr">
                    <a:solidFill>
                      <a:schemeClr val="bg1">
                        <a:lumMod val="85000"/>
                      </a:schemeClr>
                    </a:solidFill>
                  </a:tcPr>
                </a:tc>
                <a:tc>
                  <a:txBody>
                    <a:bodyPr/>
                    <a:lstStyle/>
                    <a:p>
                      <a:pPr algn="ctr"/>
                      <a:r>
                        <a:rPr lang="en-US" dirty="0"/>
                        <a:t>6.50%</a:t>
                      </a:r>
                    </a:p>
                  </a:txBody>
                  <a:tcPr anchor="ctr">
                    <a:solidFill>
                      <a:schemeClr val="bg1">
                        <a:lumMod val="85000"/>
                      </a:schemeClr>
                    </a:solidFill>
                  </a:tcPr>
                </a:tc>
                <a:tc>
                  <a:txBody>
                    <a:bodyPr/>
                    <a:lstStyle/>
                    <a:p>
                      <a:pPr algn="ctr"/>
                      <a:r>
                        <a:rPr lang="en-US" dirty="0"/>
                        <a:t>5.90%</a:t>
                      </a:r>
                    </a:p>
                  </a:txBody>
                  <a:tcPr anchor="ctr">
                    <a:solidFill>
                      <a:schemeClr val="bg1">
                        <a:lumMod val="85000"/>
                      </a:schemeClr>
                    </a:solidFill>
                  </a:tcPr>
                </a:tc>
                <a:tc>
                  <a:txBody>
                    <a:bodyPr/>
                    <a:lstStyle/>
                    <a:p>
                      <a:pPr algn="ctr"/>
                      <a:r>
                        <a:rPr lang="en-US" dirty="0"/>
                        <a:t>6.10%</a:t>
                      </a:r>
                    </a:p>
                  </a:txBody>
                  <a:tcPr anchor="ctr">
                    <a:solidFill>
                      <a:schemeClr val="bg1">
                        <a:lumMod val="85000"/>
                      </a:schemeClr>
                    </a:solidFill>
                  </a:tcPr>
                </a:tc>
                <a:tc>
                  <a:txBody>
                    <a:bodyPr/>
                    <a:lstStyle/>
                    <a:p>
                      <a:pPr algn="ctr"/>
                      <a:r>
                        <a:rPr lang="en-US" b="1" dirty="0"/>
                        <a:t>6.17%</a:t>
                      </a:r>
                    </a:p>
                  </a:txBody>
                  <a:tcPr anchor="ctr">
                    <a:solidFill>
                      <a:schemeClr val="bg1">
                        <a:lumMod val="85000"/>
                      </a:schemeClr>
                    </a:solidFill>
                  </a:tcPr>
                </a:tc>
                <a:extLst>
                  <a:ext uri="{0D108BD9-81ED-4DB2-BD59-A6C34878D82A}">
                    <a16:rowId xmlns:a16="http://schemas.microsoft.com/office/drawing/2014/main" val="3735973809"/>
                  </a:ext>
                </a:extLst>
              </a:tr>
              <a:tr h="406005">
                <a:tc>
                  <a:txBody>
                    <a:bodyPr/>
                    <a:lstStyle/>
                    <a:p>
                      <a:pPr algn="ctr"/>
                      <a:r>
                        <a:rPr lang="en-US" b="1" dirty="0"/>
                        <a:t>2024 Q2</a:t>
                      </a:r>
                    </a:p>
                  </a:txBody>
                  <a:tcPr anchor="ctr">
                    <a:solidFill>
                      <a:schemeClr val="bg1">
                        <a:lumMod val="95000"/>
                      </a:schemeClr>
                    </a:solidFill>
                  </a:tcPr>
                </a:tc>
                <a:tc>
                  <a:txBody>
                    <a:bodyPr/>
                    <a:lstStyle/>
                    <a:p>
                      <a:pPr algn="ctr"/>
                      <a:r>
                        <a:rPr lang="en-US" dirty="0"/>
                        <a:t>6.30%</a:t>
                      </a:r>
                    </a:p>
                  </a:txBody>
                  <a:tcPr anchor="ctr">
                    <a:solidFill>
                      <a:schemeClr val="bg1">
                        <a:lumMod val="95000"/>
                      </a:schemeClr>
                    </a:solidFill>
                  </a:tcPr>
                </a:tc>
                <a:tc>
                  <a:txBody>
                    <a:bodyPr/>
                    <a:lstStyle/>
                    <a:p>
                      <a:pPr algn="ctr"/>
                      <a:r>
                        <a:rPr lang="en-US" dirty="0"/>
                        <a:t>5.60%</a:t>
                      </a:r>
                    </a:p>
                  </a:txBody>
                  <a:tcPr anchor="ctr">
                    <a:solidFill>
                      <a:schemeClr val="bg1">
                        <a:lumMod val="95000"/>
                      </a:schemeClr>
                    </a:solidFill>
                  </a:tcPr>
                </a:tc>
                <a:tc>
                  <a:txBody>
                    <a:bodyPr/>
                    <a:lstStyle/>
                    <a:p>
                      <a:pPr algn="ctr"/>
                      <a:r>
                        <a:rPr lang="en-US" dirty="0"/>
                        <a:t>6.00%</a:t>
                      </a:r>
                    </a:p>
                  </a:txBody>
                  <a:tcPr anchor="ctr">
                    <a:solidFill>
                      <a:schemeClr val="bg1">
                        <a:lumMod val="95000"/>
                      </a:schemeClr>
                    </a:solidFill>
                  </a:tcPr>
                </a:tc>
                <a:tc>
                  <a:txBody>
                    <a:bodyPr/>
                    <a:lstStyle/>
                    <a:p>
                      <a:pPr algn="ctr"/>
                      <a:r>
                        <a:rPr lang="en-US" b="1" dirty="0"/>
                        <a:t>5.97%</a:t>
                      </a:r>
                    </a:p>
                  </a:txBody>
                  <a:tcPr anchor="ctr">
                    <a:solidFill>
                      <a:schemeClr val="bg1">
                        <a:lumMod val="95000"/>
                      </a:schemeClr>
                    </a:solidFill>
                  </a:tcPr>
                </a:tc>
                <a:extLst>
                  <a:ext uri="{0D108BD9-81ED-4DB2-BD59-A6C34878D82A}">
                    <a16:rowId xmlns:a16="http://schemas.microsoft.com/office/drawing/2014/main" val="3085578334"/>
                  </a:ext>
                </a:extLst>
              </a:tr>
              <a:tr h="406005">
                <a:tc>
                  <a:txBody>
                    <a:bodyPr/>
                    <a:lstStyle/>
                    <a:p>
                      <a:pPr algn="ctr"/>
                      <a:r>
                        <a:rPr lang="en-US" b="1" dirty="0"/>
                        <a:t>2024 Q3</a:t>
                      </a:r>
                    </a:p>
                  </a:txBody>
                  <a:tcPr anchor="ctr">
                    <a:solidFill>
                      <a:schemeClr val="bg1">
                        <a:lumMod val="85000"/>
                      </a:schemeClr>
                    </a:solidFill>
                  </a:tcPr>
                </a:tc>
                <a:tc>
                  <a:txBody>
                    <a:bodyPr/>
                    <a:lstStyle/>
                    <a:p>
                      <a:pPr algn="ctr"/>
                      <a:r>
                        <a:rPr lang="en-US" dirty="0"/>
                        <a:t>6.20%</a:t>
                      </a:r>
                    </a:p>
                  </a:txBody>
                  <a:tcPr anchor="ctr">
                    <a:solidFill>
                      <a:schemeClr val="bg1">
                        <a:lumMod val="85000"/>
                      </a:schemeClr>
                    </a:solidFill>
                  </a:tcPr>
                </a:tc>
                <a:tc>
                  <a:txBody>
                    <a:bodyPr/>
                    <a:lstStyle/>
                    <a:p>
                      <a:pPr algn="ctr"/>
                      <a:r>
                        <a:rPr lang="en-US" dirty="0"/>
                        <a:t>5.30%</a:t>
                      </a:r>
                    </a:p>
                  </a:txBody>
                  <a:tcPr anchor="ctr">
                    <a:solidFill>
                      <a:schemeClr val="bg1">
                        <a:lumMod val="85000"/>
                      </a:schemeClr>
                    </a:solidFill>
                  </a:tcPr>
                </a:tc>
                <a:tc>
                  <a:txBody>
                    <a:bodyPr/>
                    <a:lstStyle/>
                    <a:p>
                      <a:pPr algn="ctr"/>
                      <a:r>
                        <a:rPr lang="en-US" dirty="0"/>
                        <a:t>6.00%</a:t>
                      </a:r>
                    </a:p>
                  </a:txBody>
                  <a:tcPr anchor="ctr">
                    <a:solidFill>
                      <a:schemeClr val="bg1">
                        <a:lumMod val="85000"/>
                      </a:schemeClr>
                    </a:solidFill>
                  </a:tcPr>
                </a:tc>
                <a:tc>
                  <a:txBody>
                    <a:bodyPr/>
                    <a:lstStyle/>
                    <a:p>
                      <a:pPr algn="ctr"/>
                      <a:r>
                        <a:rPr lang="en-US" b="1" dirty="0"/>
                        <a:t>5.83%</a:t>
                      </a:r>
                    </a:p>
                  </a:txBody>
                  <a:tcPr anchor="ctr">
                    <a:solidFill>
                      <a:schemeClr val="bg1">
                        <a:lumMod val="85000"/>
                      </a:schemeClr>
                    </a:solidFill>
                  </a:tcPr>
                </a:tc>
                <a:extLst>
                  <a:ext uri="{0D108BD9-81ED-4DB2-BD59-A6C34878D82A}">
                    <a16:rowId xmlns:a16="http://schemas.microsoft.com/office/drawing/2014/main" val="2428518449"/>
                  </a:ext>
                </a:extLst>
              </a:tr>
              <a:tr h="406005">
                <a:tc gridSpan="5">
                  <a:txBody>
                    <a:bodyPr/>
                    <a:lstStyle/>
                    <a:p>
                      <a:pPr algn="ctr"/>
                      <a:endParaRPr lang="en-US" dirty="0"/>
                    </a:p>
                  </a:txBody>
                  <a:tcPr anchor="ctr">
                    <a:solidFill>
                      <a:schemeClr val="tx2"/>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573697004"/>
                  </a:ext>
                </a:extLst>
              </a:tr>
            </a:tbl>
          </a:graphicData>
        </a:graphic>
      </p:graphicFrame>
    </p:spTree>
    <p:extLst>
      <p:ext uri="{BB962C8B-B14F-4D97-AF65-F5344CB8AC3E}">
        <p14:creationId xmlns:p14="http://schemas.microsoft.com/office/powerpoint/2010/main" val="227989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0629EE-C05A-AC2F-DF8B-4A1CD9E4F28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399" cy="10058399"/>
          </a:xfrm>
          <a:prstGeom prst="rect">
            <a:avLst/>
          </a:prstGeom>
        </p:spPr>
      </p:pic>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9</a:t>
            </a:fld>
            <a:endParaRPr lang="es-US" dirty="0"/>
          </a:p>
        </p:txBody>
      </p:sp>
    </p:spTree>
    <p:extLst>
      <p:ext uri="{BB962C8B-B14F-4D97-AF65-F5344CB8AC3E}">
        <p14:creationId xmlns:p14="http://schemas.microsoft.com/office/powerpoint/2010/main" val="1724639706"/>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71127</TotalTime>
  <Words>3581</Words>
  <Application>Microsoft Macintosh PowerPoint</Application>
  <PresentationFormat>Custom</PresentationFormat>
  <Paragraphs>273</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Georgia</vt:lpstr>
      <vt:lpstr>Helvetica</vt:lpstr>
      <vt:lpstr>Open Sans</vt:lpstr>
      <vt:lpstr>Segoe UI</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Caety Cox</cp:lastModifiedBy>
  <cp:revision>1728</cp:revision>
  <dcterms:created xsi:type="dcterms:W3CDTF">2021-07-16T16:38:04Z</dcterms:created>
  <dcterms:modified xsi:type="dcterms:W3CDTF">2023-09-01T12:47:37Z</dcterms:modified>
</cp:coreProperties>
</file>