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xlsm" ContentType="application/vnd.ms-excel.sheet.macroEnabled.12"/>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80" r:id="rId3"/>
    <p:sldId id="258" r:id="rId4"/>
    <p:sldId id="259" r:id="rId5"/>
    <p:sldId id="272" r:id="rId6"/>
    <p:sldId id="281" r:id="rId7"/>
    <p:sldId id="263" r:id="rId8"/>
    <p:sldId id="262" r:id="rId9"/>
    <p:sldId id="282" r:id="rId10"/>
    <p:sldId id="265" r:id="rId11"/>
    <p:sldId id="266" r:id="rId12"/>
    <p:sldId id="267" r:id="rId13"/>
    <p:sldId id="294" r:id="rId14"/>
    <p:sldId id="295" r:id="rId15"/>
    <p:sldId id="277" r:id="rId16"/>
    <p:sldId id="270" r:id="rId17"/>
    <p:sldId id="290" r:id="rId18"/>
    <p:sldId id="291" r:id="rId19"/>
    <p:sldId id="285" r:id="rId20"/>
    <p:sldId id="292" r:id="rId21"/>
    <p:sldId id="293" r:id="rId22"/>
    <p:sldId id="279" r:id="rId23"/>
  </p:sldIdLst>
  <p:sldSz cx="7772400" cy="10058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84"/>
    <p:restoredTop sz="95166"/>
  </p:normalViewPr>
  <p:slideViewPr>
    <p:cSldViewPr>
      <p:cViewPr>
        <p:scale>
          <a:sx n="95" d="100"/>
          <a:sy n="95" d="100"/>
        </p:scale>
        <p:origin x="1840" y="-6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1.xlsm"/></Relationships>
</file>

<file path=ppt/charts/_rels/chart2.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70C0"/>
            </a:solidFill>
            <a:ln w="25401">
              <a:noFill/>
            </a:ln>
          </c:spPr>
          <c:invertIfNegative val="0"/>
          <c:dPt>
            <c:idx val="0"/>
            <c:invertIfNegative val="0"/>
            <c:bubble3D val="0"/>
          </c:dPt>
          <c:dPt>
            <c:idx val="1"/>
            <c:invertIfNegative val="0"/>
            <c:bubble3D val="0"/>
          </c:dPt>
          <c:dPt>
            <c:idx val="2"/>
            <c:invertIfNegative val="0"/>
            <c:bubble3D val="0"/>
            <c:spPr>
              <a:solidFill>
                <a:srgbClr val="0070C0"/>
              </a:solidFill>
              <a:ln w="12700">
                <a:noFill/>
                <a:prstDash val="solid"/>
              </a:ln>
            </c:spPr>
          </c:dPt>
          <c:dPt>
            <c:idx val="3"/>
            <c:invertIfNegative val="0"/>
            <c:bubble3D val="0"/>
          </c:dPt>
          <c:dPt>
            <c:idx val="4"/>
            <c:invertIfNegative val="0"/>
            <c:bubble3D val="0"/>
          </c:dPt>
          <c:dPt>
            <c:idx val="5"/>
            <c:invertIfNegative val="0"/>
            <c:bubble3D val="0"/>
          </c:dPt>
          <c:dPt>
            <c:idx val="6"/>
            <c:invertIfNegative val="0"/>
            <c:bubble3D val="0"/>
          </c:dPt>
          <c:dLbls>
            <c:dLbl>
              <c:idx val="0"/>
              <c:tx>
                <c:rich>
                  <a:bodyPr/>
                  <a:lstStyle/>
                  <a:p>
                    <a:r>
                      <a:rPr lang="mr-IN" sz="1200" dirty="0" smtClean="0">
                        <a:solidFill>
                          <a:schemeClr val="tx1">
                            <a:lumMod val="65000"/>
                            <a:lumOff val="35000"/>
                          </a:schemeClr>
                        </a:solidFill>
                      </a:rPr>
                      <a:t>10%</a:t>
                    </a:r>
                    <a:endParaRPr lang="mr-IN" sz="1200" dirty="0">
                      <a:solidFill>
                        <a:schemeClr val="tx1">
                          <a:lumMod val="65000"/>
                          <a:lumOff val="35000"/>
                        </a:schemeClr>
                      </a:solidFill>
                    </a:endParaRPr>
                  </a:p>
                </c:rich>
              </c:tx>
              <c:dLblPos val="outEnd"/>
              <c:showLegendKey val="0"/>
              <c:showVal val="0"/>
              <c:showCatName val="0"/>
              <c:showSerName val="0"/>
              <c:showPercent val="0"/>
              <c:showBubbleSize val="0"/>
              <c:extLst>
                <c:ext xmlns:c15="http://schemas.microsoft.com/office/drawing/2012/chart" uri="{CE6537A1-D6FC-4f65-9D91-7224C49458BB}"/>
              </c:extLst>
            </c:dLbl>
            <c:dLbl>
              <c:idx val="1"/>
              <c:tx>
                <c:rich>
                  <a:bodyPr/>
                  <a:lstStyle/>
                  <a:p>
                    <a:r>
                      <a:rPr lang="mr-IN" sz="1200" smtClean="0">
                        <a:solidFill>
                          <a:schemeClr val="tx1">
                            <a:lumMod val="65000"/>
                            <a:lumOff val="35000"/>
                          </a:schemeClr>
                        </a:solidFill>
                      </a:rPr>
                      <a:t>26%</a:t>
                    </a:r>
                    <a:endParaRPr lang="mr-IN" sz="1200" dirty="0">
                      <a:solidFill>
                        <a:schemeClr val="tx1">
                          <a:lumMod val="65000"/>
                          <a:lumOff val="35000"/>
                        </a:schemeClr>
                      </a:solidFill>
                    </a:endParaRPr>
                  </a:p>
                </c:rich>
              </c:tx>
              <c:dLblPos val="outEnd"/>
              <c:showLegendKey val="0"/>
              <c:showVal val="0"/>
              <c:showCatName val="0"/>
              <c:showSerName val="0"/>
              <c:showPercent val="0"/>
              <c:showBubbleSize val="0"/>
              <c:extLst>
                <c:ext xmlns:c15="http://schemas.microsoft.com/office/drawing/2012/chart" uri="{CE6537A1-D6FC-4f65-9D91-7224C49458BB}"/>
              </c:extLst>
            </c:dLbl>
            <c:spPr>
              <a:noFill/>
              <a:ln w="25401">
                <a:noFill/>
              </a:ln>
            </c:spPr>
            <c:txPr>
              <a:bodyPr/>
              <a:lstStyle/>
              <a:p>
                <a:pPr>
                  <a:defRPr sz="1200">
                    <a:solidFill>
                      <a:schemeClr val="tx1">
                        <a:lumMod val="65000"/>
                        <a:lumOff val="35000"/>
                      </a:schemeClr>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0%</c:v>
                </c:pt>
                <c:pt idx="1">
                  <c:v>1-5%</c:v>
                </c:pt>
                <c:pt idx="2">
                  <c:v>6-9%</c:v>
                </c:pt>
                <c:pt idx="3">
                  <c:v>10-19%</c:v>
                </c:pt>
                <c:pt idx="4">
                  <c:v>20-29%</c:v>
                </c:pt>
                <c:pt idx="5">
                  <c:v>More than 30%</c:v>
                </c:pt>
                <c:pt idx="6">
                  <c:v>Unsure</c:v>
                </c:pt>
              </c:strCache>
            </c:strRef>
          </c:cat>
          <c:val>
            <c:numRef>
              <c:f>Sheet1!$B$2:$B$8</c:f>
              <c:numCache>
                <c:formatCode>0.0%</c:formatCode>
                <c:ptCount val="7"/>
                <c:pt idx="0">
                  <c:v>0.1</c:v>
                </c:pt>
                <c:pt idx="1">
                  <c:v>0.26</c:v>
                </c:pt>
                <c:pt idx="2">
                  <c:v>0.078</c:v>
                </c:pt>
                <c:pt idx="3">
                  <c:v>0.204</c:v>
                </c:pt>
                <c:pt idx="4">
                  <c:v>0.226</c:v>
                </c:pt>
                <c:pt idx="5">
                  <c:v>0.063</c:v>
                </c:pt>
                <c:pt idx="6">
                  <c:v>0.069</c:v>
                </c:pt>
              </c:numCache>
            </c:numRef>
          </c:val>
        </c:ser>
        <c:dLbls>
          <c:showLegendKey val="0"/>
          <c:showVal val="0"/>
          <c:showCatName val="0"/>
          <c:showSerName val="0"/>
          <c:showPercent val="0"/>
          <c:showBubbleSize val="0"/>
        </c:dLbls>
        <c:gapWidth val="20"/>
        <c:axId val="1367222368"/>
        <c:axId val="1461133504"/>
      </c:barChart>
      <c:catAx>
        <c:axId val="1367222368"/>
        <c:scaling>
          <c:orientation val="minMax"/>
        </c:scaling>
        <c:delete val="0"/>
        <c:axPos val="b"/>
        <c:numFmt formatCode="General" sourceLinked="1"/>
        <c:majorTickMark val="out"/>
        <c:minorTickMark val="none"/>
        <c:tickLblPos val="nextTo"/>
        <c:spPr>
          <a:ln w="3175">
            <a:solidFill>
              <a:srgbClr val="808080"/>
            </a:solidFill>
            <a:prstDash val="solid"/>
          </a:ln>
        </c:spPr>
        <c:txPr>
          <a:bodyPr/>
          <a:lstStyle/>
          <a:p>
            <a:pPr>
              <a:defRPr sz="800">
                <a:latin typeface="Arial" charset="0"/>
                <a:ea typeface="Arial" charset="0"/>
                <a:cs typeface="Arial" charset="0"/>
              </a:defRPr>
            </a:pPr>
            <a:endParaRPr lang="en-US"/>
          </a:p>
        </c:txPr>
        <c:crossAx val="1461133504"/>
        <c:crosses val="autoZero"/>
        <c:auto val="1"/>
        <c:lblAlgn val="ctr"/>
        <c:lblOffset val="100"/>
        <c:noMultiLvlLbl val="0"/>
      </c:catAx>
      <c:valAx>
        <c:axId val="1461133504"/>
        <c:scaling>
          <c:orientation val="minMax"/>
        </c:scaling>
        <c:delete val="1"/>
        <c:axPos val="l"/>
        <c:numFmt formatCode="0.0%" sourceLinked="0"/>
        <c:majorTickMark val="out"/>
        <c:minorTickMark val="none"/>
        <c:tickLblPos val="nextTo"/>
        <c:crossAx val="1367222368"/>
        <c:crosses val="autoZero"/>
        <c:crossBetween val="between"/>
      </c:valAx>
      <c:spPr>
        <a:noFill/>
        <a:ln w="25401">
          <a:noFill/>
        </a:ln>
      </c:spPr>
    </c:plotArea>
    <c:plotVisOnly val="1"/>
    <c:dispBlanksAs val="gap"/>
    <c:showDLblsOverMax val="0"/>
  </c:chart>
  <c:spPr>
    <a:noFill/>
    <a:ln>
      <a:noFill/>
    </a:ln>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70C0"/>
            </a:solidFill>
            <a:ln>
              <a:noFill/>
            </a:ln>
            <a:effectLst/>
          </c:spPr>
          <c:invertIfNegative val="0"/>
          <c:dLbls>
            <c:dLbl>
              <c:idx val="0"/>
              <c:tx>
                <c:rich>
                  <a:bodyPr/>
                  <a:lstStyle/>
                  <a:p>
                    <a:r>
                      <a:rPr lang="mr-IN" smtClean="0"/>
                      <a:t>0.02%</a:t>
                    </a:r>
                    <a:endParaRPr lang="mr-IN"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mr-IN" dirty="0" smtClean="0"/>
                      <a:t>0.43%</a:t>
                    </a:r>
                    <a:endParaRPr lang="mr-IN"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mr-IN" dirty="0" smtClean="0"/>
                      <a:t>8.7%</a:t>
                    </a:r>
                    <a:endParaRPr lang="mr-IN"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mr-IN" dirty="0" smtClean="0"/>
                      <a:t>21.5%</a:t>
                    </a:r>
                    <a:endParaRPr lang="mr-IN"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mr-IN" dirty="0" smtClean="0"/>
                      <a:t>24.5%</a:t>
                    </a:r>
                    <a:endParaRPr lang="mr-IN" dirty="0"/>
                  </a:p>
                </c:rich>
              </c:tx>
              <c:dLblPos val="outEnd"/>
              <c:showLegendKey val="0"/>
              <c:showVal val="1"/>
              <c:showCatName val="0"/>
              <c:showSerName val="0"/>
              <c:showPercent val="0"/>
              <c:showBubbleSize val="0"/>
              <c:extLst>
                <c:ext xmlns:c15="http://schemas.microsoft.com/office/drawing/2012/chart" uri="{CE6537A1-D6FC-4f65-9D91-7224C49458BB}"/>
              </c:extLst>
            </c:dLbl>
            <c:dLbl>
              <c:idx val="5"/>
              <c:tx>
                <c:rich>
                  <a:bodyPr/>
                  <a:lstStyle/>
                  <a:p>
                    <a:r>
                      <a:rPr lang="mr-IN" smtClean="0"/>
                      <a:t>32.2%</a:t>
                    </a:r>
                    <a:endParaRPr lang="mr-IN"/>
                  </a:p>
                </c:rich>
              </c:tx>
              <c:dLblPos val="outEnd"/>
              <c:showLegendKey val="0"/>
              <c:showVal val="1"/>
              <c:showCatName val="0"/>
              <c:showSerName val="0"/>
              <c:showPercent val="0"/>
              <c:showBubbleSize val="0"/>
              <c:extLst>
                <c:ext xmlns:c15="http://schemas.microsoft.com/office/drawing/2012/chart" uri="{CE6537A1-D6FC-4f65-9D91-7224C49458BB}"/>
              </c:extLst>
            </c:dLbl>
            <c:dLbl>
              <c:idx val="6"/>
              <c:tx>
                <c:rich>
                  <a:bodyPr/>
                  <a:lstStyle/>
                  <a:p>
                    <a:r>
                      <a:rPr lang="mr-IN" dirty="0" smtClean="0"/>
                      <a:t>12.7%</a:t>
                    </a:r>
                    <a:endParaRPr lang="mr-IN" dirty="0"/>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65000"/>
                        <a:lumOff val="35000"/>
                      </a:schemeClr>
                    </a:solidFill>
                    <a:latin typeface="Arial" charset="0"/>
                    <a:ea typeface="Arial" charset="0"/>
                    <a:cs typeface="Arial"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500-549</c:v>
                </c:pt>
                <c:pt idx="1">
                  <c:v>550-599</c:v>
                </c:pt>
                <c:pt idx="2">
                  <c:v>600-649</c:v>
                </c:pt>
                <c:pt idx="3">
                  <c:v>650-699</c:v>
                </c:pt>
                <c:pt idx="4">
                  <c:v>700-749</c:v>
                </c:pt>
                <c:pt idx="5">
                  <c:v>750-799</c:v>
                </c:pt>
                <c:pt idx="6">
                  <c:v>800+</c:v>
                </c:pt>
              </c:strCache>
            </c:strRef>
          </c:cat>
          <c:val>
            <c:numRef>
              <c:f>Sheet1!$B$2:$B$8</c:f>
              <c:numCache>
                <c:formatCode>0%</c:formatCode>
                <c:ptCount val="7"/>
                <c:pt idx="0">
                  <c:v>0.0002</c:v>
                </c:pt>
                <c:pt idx="1">
                  <c:v>0.0043</c:v>
                </c:pt>
                <c:pt idx="2">
                  <c:v>0.0872</c:v>
                </c:pt>
                <c:pt idx="3">
                  <c:v>0.2145</c:v>
                </c:pt>
                <c:pt idx="4">
                  <c:v>0.2451</c:v>
                </c:pt>
                <c:pt idx="5">
                  <c:v>0.3222</c:v>
                </c:pt>
                <c:pt idx="6">
                  <c:v>0.1264</c:v>
                </c:pt>
              </c:numCache>
            </c:numRef>
          </c:val>
        </c:ser>
        <c:dLbls>
          <c:showLegendKey val="0"/>
          <c:showVal val="0"/>
          <c:showCatName val="0"/>
          <c:showSerName val="0"/>
          <c:showPercent val="0"/>
          <c:showBubbleSize val="0"/>
        </c:dLbls>
        <c:gapWidth val="20"/>
        <c:axId val="1459959600"/>
        <c:axId val="1467633488"/>
      </c:barChart>
      <c:catAx>
        <c:axId val="1459959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1467633488"/>
        <c:crosses val="autoZero"/>
        <c:auto val="1"/>
        <c:lblAlgn val="ctr"/>
        <c:lblOffset val="100"/>
        <c:noMultiLvlLbl val="0"/>
      </c:catAx>
      <c:valAx>
        <c:axId val="1467633488"/>
        <c:scaling>
          <c:orientation val="minMax"/>
          <c:max val="0.4"/>
        </c:scaling>
        <c:delete val="1"/>
        <c:axPos val="l"/>
        <c:numFmt formatCode="General" sourceLinked="1"/>
        <c:majorTickMark val="none"/>
        <c:minorTickMark val="none"/>
        <c:tickLblPos val="nextTo"/>
        <c:crossAx val="1459959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4F23FE-C6D8-7041-819A-7CBF4E99A318}" type="datetimeFigureOut">
              <a:rPr lang="en-US" smtClean="0"/>
              <a:t>3/13/17</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C671B0-BABB-7A40-BE7A-E88CCDD5B85D}" type="slidenum">
              <a:rPr lang="en-US" smtClean="0"/>
              <a:t>‹#›</a:t>
            </a:fld>
            <a:endParaRPr lang="en-US"/>
          </a:p>
        </p:txBody>
      </p:sp>
    </p:spTree>
    <p:extLst>
      <p:ext uri="{BB962C8B-B14F-4D97-AF65-F5344CB8AC3E}">
        <p14:creationId xmlns:p14="http://schemas.microsoft.com/office/powerpoint/2010/main" val="655695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C671B0-BABB-7A40-BE7A-E88CCDD5B85D}" type="slidenum">
              <a:rPr lang="en-US" smtClean="0"/>
              <a:t>11</a:t>
            </a:fld>
            <a:endParaRPr lang="en-US"/>
          </a:p>
        </p:txBody>
      </p:sp>
    </p:spTree>
    <p:extLst>
      <p:ext uri="{BB962C8B-B14F-4D97-AF65-F5344CB8AC3E}">
        <p14:creationId xmlns:p14="http://schemas.microsoft.com/office/powerpoint/2010/main" val="1854084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17FAF0AD-D7F5-4C49-B513-AA6B665A4BD3}" type="slidenum">
              <a:rPr lang="en-US" altLang="en-US"/>
              <a:pPr fontAlgn="base">
                <a:spcBef>
                  <a:spcPct val="0"/>
                </a:spcBef>
                <a:spcAft>
                  <a:spcPct val="0"/>
                </a:spcAft>
              </a:pPr>
              <a:t>15</a:t>
            </a:fld>
            <a:endParaRPr lang="en-US" altLang="en-US"/>
          </a:p>
        </p:txBody>
      </p:sp>
    </p:spTree>
    <p:extLst>
      <p:ext uri="{BB962C8B-B14F-4D97-AF65-F5344CB8AC3E}">
        <p14:creationId xmlns:p14="http://schemas.microsoft.com/office/powerpoint/2010/main" val="2123245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3075" y="3114055"/>
            <a:ext cx="6482743" cy="2152123"/>
          </a:xfrm>
        </p:spPr>
        <p:txBody>
          <a:bodyPr/>
          <a:lstStyle/>
          <a:p>
            <a:r>
              <a:t>Click to edit Master title style</a:t>
            </a:r>
          </a:p>
        </p:txBody>
      </p:sp>
      <p:sp>
        <p:nvSpPr>
          <p:cNvPr id="3" name="Subtitle 2"/>
          <p:cNvSpPr>
            <a:spLocks noGrp="1"/>
          </p:cNvSpPr>
          <p:nvPr>
            <p:ph type="subTitle" idx="1"/>
          </p:nvPr>
        </p:nvSpPr>
        <p:spPr>
          <a:xfrm>
            <a:off x="1163532" y="5715000"/>
            <a:ext cx="5423247" cy="2529590"/>
          </a:xfrm>
        </p:spPr>
        <p:txBody>
          <a:bodyPr/>
          <a:lstStyle>
            <a:lvl1pPr marL="0" indent="0" algn="ctr">
              <a:buNone/>
              <a:defRPr>
                <a:solidFill>
                  <a:schemeClr val="tx1">
                    <a:tint val="75000"/>
                  </a:schemeClr>
                </a:solidFill>
              </a:defRPr>
            </a:lvl1pPr>
            <a:lvl2pPr marL="388620" indent="0" algn="ctr">
              <a:buNone/>
              <a:defRPr>
                <a:solidFill>
                  <a:schemeClr val="tx1">
                    <a:tint val="75000"/>
                  </a:schemeClr>
                </a:solidFill>
              </a:defRPr>
            </a:lvl2pPr>
            <a:lvl3pPr marL="777240" indent="0" algn="ctr">
              <a:buNone/>
              <a:defRPr>
                <a:solidFill>
                  <a:schemeClr val="tx1">
                    <a:tint val="75000"/>
                  </a:schemeClr>
                </a:solidFill>
              </a:defRPr>
            </a:lvl3pPr>
            <a:lvl4pPr marL="1165277" indent="0" algn="ctr">
              <a:buNone/>
              <a:defRPr>
                <a:solidFill>
                  <a:schemeClr val="tx1">
                    <a:tint val="75000"/>
                  </a:schemeClr>
                </a:solidFill>
              </a:defRPr>
            </a:lvl4pPr>
            <a:lvl5pPr marL="1554480" indent="0" algn="ctr">
              <a:buNone/>
              <a:defRPr>
                <a:solidFill>
                  <a:schemeClr val="tx1">
                    <a:tint val="75000"/>
                  </a:schemeClr>
                </a:solidFill>
              </a:defRPr>
            </a:lvl5pPr>
            <a:lvl6pPr marL="1943100" indent="0" algn="ctr">
              <a:buNone/>
              <a:defRPr>
                <a:solidFill>
                  <a:schemeClr val="tx1">
                    <a:tint val="75000"/>
                  </a:schemeClr>
                </a:solidFill>
              </a:defRPr>
            </a:lvl6pPr>
            <a:lvl7pPr marL="2334054" indent="0" algn="ctr">
              <a:buNone/>
              <a:defRPr>
                <a:solidFill>
                  <a:schemeClr val="tx1">
                    <a:tint val="75000"/>
                  </a:schemeClr>
                </a:solidFill>
              </a:defRPr>
            </a:lvl7pPr>
            <a:lvl8pPr marL="2717622" indent="0" algn="ctr">
              <a:buNone/>
              <a:defRPr>
                <a:solidFill>
                  <a:schemeClr val="tx1">
                    <a:tint val="75000"/>
                  </a:schemeClr>
                </a:solidFill>
              </a:defRPr>
            </a:lvl8pPr>
            <a:lvl9pPr marL="3108960" indent="0" algn="ctr">
              <a:buNone/>
              <a:defRPr>
                <a:solidFill>
                  <a:schemeClr val="tx1">
                    <a:tint val="75000"/>
                  </a:schemeClr>
                </a:solidFill>
              </a:defRPr>
            </a:lvl9pPr>
          </a:lstStyle>
          <a:p>
            <a:r>
              <a:t>Click to edit Master subtitle style</a:t>
            </a:r>
          </a:p>
        </p:txBody>
      </p:sp>
      <p:sp>
        <p:nvSpPr>
          <p:cNvPr id="4" name="Date Placeholder 3"/>
          <p:cNvSpPr>
            <a:spLocks noGrp="1"/>
          </p:cNvSpPr>
          <p:nvPr>
            <p:ph type="dt" sz="half" idx="10"/>
          </p:nvPr>
        </p:nvSpPr>
        <p:spPr/>
        <p:txBody>
          <a:bodyPr/>
          <a:lstStyle/>
          <a:p>
            <a:fld id="{BA0D1E47-BEAD-C47D-52D3-53C395769A0C}" type="datetimeFigureOut">
              <a:t>3/13/17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8EBBB66-A396-54AE-D0E0-2B09D1818575}"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Vertical Title 2"/>
          <p:cNvSpPr>
            <a:spLocks noGrp="1"/>
          </p:cNvSpPr>
          <p:nvPr>
            <p:ph type="body" orient="vert" idx="1"/>
          </p:nvPr>
        </p:nvSpPr>
        <p:spPr/>
        <p:txBody>
          <a:bodyPr vert="eaVert" anchor="t"/>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D4D4B9BE-BC48-10A2-748E-0E7992426D25}" type="datetimeFigureOut">
              <a:t>3/13/17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2BCDC48-1C16-4977-2646-EE72A7D86BE5}"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402336"/>
            <a:ext cx="1748790" cy="8549640"/>
          </a:xfrm>
        </p:spPr>
        <p:txBody>
          <a:bodyPr vert="eaVert" anchor="t"/>
          <a:lstStyle/>
          <a:p>
            <a:r>
              <a:t>Click to edit Master title style</a:t>
            </a:r>
          </a:p>
        </p:txBody>
      </p:sp>
      <p:sp>
        <p:nvSpPr>
          <p:cNvPr id="3" name="Vertical Title 2"/>
          <p:cNvSpPr>
            <a:spLocks noGrp="1"/>
          </p:cNvSpPr>
          <p:nvPr>
            <p:ph type="body" orient="vert" idx="1"/>
          </p:nvPr>
        </p:nvSpPr>
        <p:spPr>
          <a:xfrm>
            <a:off x="388620" y="402336"/>
            <a:ext cx="5114239" cy="8549640"/>
          </a:xfrm>
        </p:spPr>
        <p:txBody>
          <a:bodyPr vert="eaVert" anchor="t"/>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5EC111BB-5523-01AA-8D88-804533CE4209}" type="datetimeFigureOut">
              <a:t>3/13/17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985DD12-7E18-6152-6A37-B232997105BD}"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p>
            <a:pPr lvl="0"/>
            <a:r>
              <a:t>Click to edit Master text style</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68EA8045-8841-5C32-9717-171365ED56CE}" type="datetimeFigureOut">
              <a:t>3/13/17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88277A1-2553-C3DB-348A-75C60DE8E68C}"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33" y="6447692"/>
            <a:ext cx="6609487" cy="2076375"/>
          </a:xfrm>
        </p:spPr>
        <p:txBody>
          <a:bodyPr anchor="t"/>
          <a:lstStyle>
            <a:lvl1pPr algn="l">
              <a:buNone/>
              <a:defRPr sz="3400" b="1" cap="all"/>
            </a:lvl1pPr>
          </a:lstStyle>
          <a:p>
            <a:r>
              <a:t>Click to edit Master title style</a:t>
            </a:r>
          </a:p>
        </p:txBody>
      </p:sp>
      <p:sp>
        <p:nvSpPr>
          <p:cNvPr id="3" name="Text Placeholder 2"/>
          <p:cNvSpPr>
            <a:spLocks noGrp="1"/>
          </p:cNvSpPr>
          <p:nvPr>
            <p:ph type="body" idx="1"/>
          </p:nvPr>
        </p:nvSpPr>
        <p:spPr>
          <a:xfrm>
            <a:off x="613933" y="4224528"/>
            <a:ext cx="6609487" cy="2212848"/>
          </a:xfrm>
        </p:spPr>
        <p:txBody>
          <a:bodyPr anchor="t"/>
          <a:lstStyle>
            <a:lvl1pPr marL="0" indent="0">
              <a:buNone/>
              <a:defRPr sz="3400">
                <a:solidFill>
                  <a:schemeClr val="tx1">
                    <a:tint val="75000"/>
                  </a:schemeClr>
                </a:solidFill>
              </a:defRPr>
            </a:lvl1pPr>
            <a:lvl2pPr marL="388620" indent="0">
              <a:buNone/>
              <a:defRPr sz="3060">
                <a:solidFill>
                  <a:schemeClr val="tx1">
                    <a:tint val="75000"/>
                  </a:schemeClr>
                </a:solidFill>
              </a:defRPr>
            </a:lvl2pPr>
            <a:lvl3pPr marL="777240" indent="0">
              <a:buNone/>
              <a:defRPr sz="2720">
                <a:solidFill>
                  <a:schemeClr val="tx1">
                    <a:tint val="75000"/>
                  </a:schemeClr>
                </a:solidFill>
              </a:defRPr>
            </a:lvl3pPr>
            <a:lvl4pPr marL="1165277" indent="0">
              <a:buNone/>
              <a:defRPr sz="2379">
                <a:solidFill>
                  <a:schemeClr val="tx1">
                    <a:tint val="75000"/>
                  </a:schemeClr>
                </a:solidFill>
              </a:defRPr>
            </a:lvl4pPr>
            <a:lvl5pPr marL="1554480" indent="0">
              <a:buNone/>
              <a:defRPr sz="2039">
                <a:solidFill>
                  <a:schemeClr val="tx1">
                    <a:tint val="75000"/>
                  </a:schemeClr>
                </a:solidFill>
              </a:defRPr>
            </a:lvl5pPr>
            <a:lvl6pPr marL="1943100" indent="0">
              <a:buNone/>
              <a:defRPr sz="3400">
                <a:solidFill>
                  <a:schemeClr val="tx1">
                    <a:tint val="75000"/>
                  </a:schemeClr>
                </a:solidFill>
              </a:defRPr>
            </a:lvl6pPr>
            <a:lvl7pPr marL="2334054" indent="0">
              <a:buNone/>
              <a:defRPr sz="3400">
                <a:solidFill>
                  <a:schemeClr val="tx1">
                    <a:tint val="75000"/>
                  </a:schemeClr>
                </a:solidFill>
              </a:defRPr>
            </a:lvl7pPr>
            <a:lvl8pPr marL="2717622" indent="0">
              <a:buNone/>
              <a:defRPr sz="3400">
                <a:solidFill>
                  <a:schemeClr val="tx1">
                    <a:tint val="75000"/>
                  </a:schemeClr>
                </a:solidFill>
              </a:defRPr>
            </a:lvl8pPr>
            <a:lvl9pPr marL="3108960" indent="0">
              <a:buNone/>
              <a:defRPr sz="3400">
                <a:solidFill>
                  <a:schemeClr val="tx1">
                    <a:tint val="75000"/>
                  </a:schemeClr>
                </a:solidFill>
              </a:defRPr>
            </a:lvl9pPr>
          </a:lstStyle>
          <a:p>
            <a:pPr lvl="0"/>
            <a:r>
              <a:t>Click to edit Master text style</a:t>
            </a:r>
          </a:p>
        </p:txBody>
      </p:sp>
      <p:sp>
        <p:nvSpPr>
          <p:cNvPr id="4" name="Date Placeholder 3"/>
          <p:cNvSpPr>
            <a:spLocks noGrp="1"/>
          </p:cNvSpPr>
          <p:nvPr>
            <p:ph type="dt" sz="half" idx="10"/>
          </p:nvPr>
        </p:nvSpPr>
        <p:spPr/>
        <p:txBody>
          <a:bodyPr/>
          <a:lstStyle/>
          <a:p>
            <a:fld id="{60818EA3-C44E-8471-A833-42BDB123B75D}" type="datetimeFigureOut">
              <a:t>3/13/17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8BEECBA-9B58-C7AC-487D-360918AAB9E4}"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a:xfrm>
            <a:off x="388620" y="2313432"/>
            <a:ext cx="3427628" cy="6638544"/>
          </a:xfrm>
        </p:spPr>
        <p:txBody>
          <a:bodyPr/>
          <a:lstStyle/>
          <a:p>
            <a:pPr lvl="0"/>
            <a:r>
              <a:t>Click to edit Master text style</a:t>
            </a:r>
          </a:p>
          <a:p>
            <a:pPr lvl="1"/>
            <a:r>
              <a:t>Second Level</a:t>
            </a:r>
          </a:p>
          <a:p>
            <a:pPr lvl="2"/>
            <a:r>
              <a:t>Third Level</a:t>
            </a:r>
          </a:p>
          <a:p>
            <a:pPr lvl="3"/>
            <a:r>
              <a:t>Fourth Level</a:t>
            </a:r>
          </a:p>
          <a:p>
            <a:pPr lvl="4"/>
            <a:r>
              <a:t>Fifth Level</a:t>
            </a:r>
          </a:p>
        </p:txBody>
      </p:sp>
      <p:sp>
        <p:nvSpPr>
          <p:cNvPr id="4" name="Content Placeholder 3"/>
          <p:cNvSpPr>
            <a:spLocks noGrp="1"/>
          </p:cNvSpPr>
          <p:nvPr>
            <p:ph idx="2"/>
          </p:nvPr>
        </p:nvSpPr>
        <p:spPr>
          <a:xfrm>
            <a:off x="3886200" y="2313432"/>
            <a:ext cx="3497580" cy="6638544"/>
          </a:xfrm>
        </p:spPr>
        <p:txBody>
          <a:bodyPr/>
          <a:lstStyle/>
          <a:p>
            <a:pPr lvl="0"/>
            <a:r>
              <a:t>Click to edit Master text style</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p>
            <a:fld id="{B010D3B3-B47D-D3BA-737D-EED235BBB669}" type="datetimeFigureOut">
              <a:t>3/13/17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9BC4B21B-16C9-6EB5-C031-0ECD7BE63615}"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Text Placeholder 2"/>
          <p:cNvSpPr>
            <a:spLocks noGrp="1"/>
          </p:cNvSpPr>
          <p:nvPr>
            <p:ph type="body" idx="1"/>
          </p:nvPr>
        </p:nvSpPr>
        <p:spPr>
          <a:xfrm>
            <a:off x="388620" y="2049901"/>
            <a:ext cx="3433846" cy="1139617"/>
          </a:xfrm>
        </p:spPr>
        <p:txBody>
          <a:bodyPr anchor="b"/>
          <a:lstStyle>
            <a:lvl1pPr>
              <a:buNone/>
              <a:defRPr sz="2325" b="1"/>
            </a:lvl1pPr>
            <a:lvl2pPr marL="415">
              <a:buNone/>
              <a:defRPr sz="1836" b="1"/>
            </a:lvl2pPr>
            <a:lvl3pPr marL="207">
              <a:buNone/>
              <a:defRPr sz="1652" b="1"/>
            </a:lvl3pPr>
            <a:lvl4pPr marL="138">
              <a:buNone/>
              <a:defRPr sz="1530" b="1"/>
            </a:lvl4pPr>
            <a:lvl5pPr marL="103">
              <a:buNone/>
              <a:defRPr sz="1530" b="1"/>
            </a:lvl5pPr>
            <a:lvl6pPr marL="83">
              <a:buNone/>
              <a:defRPr sz="1530" b="1"/>
            </a:lvl6pPr>
            <a:lvl7pPr marL="69">
              <a:buNone/>
              <a:defRPr sz="1530" b="1"/>
            </a:lvl7pPr>
            <a:lvl8pPr marL="59">
              <a:buNone/>
              <a:defRPr sz="1530" b="1"/>
            </a:lvl8pPr>
            <a:lvl9pPr marL="51">
              <a:buNone/>
              <a:defRPr sz="1530" b="1"/>
            </a:lvl9pPr>
          </a:lstStyle>
          <a:p>
            <a:pPr lvl="0"/>
            <a:r>
              <a:t>Click to edit Master text style</a:t>
            </a:r>
          </a:p>
        </p:txBody>
      </p:sp>
      <p:sp>
        <p:nvSpPr>
          <p:cNvPr id="4" name="Text Placeholder 3"/>
          <p:cNvSpPr>
            <a:spLocks noGrp="1"/>
          </p:cNvSpPr>
          <p:nvPr>
            <p:ph type="body" idx="2"/>
          </p:nvPr>
        </p:nvSpPr>
        <p:spPr>
          <a:xfrm>
            <a:off x="3947601" y="2049901"/>
            <a:ext cx="3436179" cy="1139617"/>
          </a:xfrm>
        </p:spPr>
        <p:txBody>
          <a:bodyPr anchor="b"/>
          <a:lstStyle>
            <a:lvl1pPr>
              <a:buNone/>
              <a:defRPr sz="2325" b="1"/>
            </a:lvl1pPr>
            <a:lvl2pPr marL="415">
              <a:buNone/>
              <a:defRPr sz="1836" b="1"/>
            </a:lvl2pPr>
            <a:lvl3pPr marL="207">
              <a:buNone/>
              <a:defRPr sz="1652" b="1"/>
            </a:lvl3pPr>
            <a:lvl4pPr marL="138">
              <a:buNone/>
              <a:defRPr sz="1530" b="1"/>
            </a:lvl4pPr>
            <a:lvl5pPr marL="103">
              <a:buNone/>
              <a:defRPr sz="1530" b="1"/>
            </a:lvl5pPr>
            <a:lvl6pPr marL="83">
              <a:buNone/>
              <a:defRPr sz="1530" b="1"/>
            </a:lvl6pPr>
            <a:lvl7pPr marL="69">
              <a:buNone/>
              <a:defRPr sz="1530" b="1"/>
            </a:lvl7pPr>
            <a:lvl8pPr marL="59">
              <a:buNone/>
              <a:defRPr sz="1530" b="1"/>
            </a:lvl8pPr>
            <a:lvl9pPr marL="51">
              <a:buNone/>
              <a:defRPr sz="1530" b="1"/>
            </a:lvl9pPr>
          </a:lstStyle>
          <a:p>
            <a:pPr lvl="0"/>
            <a:r>
              <a:t>Click to edit Master text style</a:t>
            </a:r>
          </a:p>
        </p:txBody>
      </p:sp>
      <p:sp>
        <p:nvSpPr>
          <p:cNvPr id="5" name="Content Placeholder 4"/>
          <p:cNvSpPr>
            <a:spLocks noGrp="1"/>
          </p:cNvSpPr>
          <p:nvPr>
            <p:ph idx="3"/>
          </p:nvPr>
        </p:nvSpPr>
        <p:spPr>
          <a:xfrm>
            <a:off x="388620" y="3189518"/>
            <a:ext cx="3433846" cy="5794644"/>
          </a:xfrm>
        </p:spPr>
        <p:txBody>
          <a:bodyPr/>
          <a:lstStyle>
            <a:lvl1pPr>
              <a:defRPr sz="2325"/>
            </a:lvl1pPr>
            <a:lvl2pPr>
              <a:defRPr sz="1836"/>
            </a:lvl2pPr>
            <a:lvl3pPr>
              <a:defRPr sz="1652"/>
            </a:lvl3pPr>
            <a:lvl4pPr>
              <a:defRPr sz="1530"/>
            </a:lvl4pPr>
            <a:lvl5pPr>
              <a:defRPr sz="1530"/>
            </a:lvl5pPr>
            <a:lvl6pPr>
              <a:defRPr sz="1530"/>
            </a:lvl6pPr>
            <a:lvl7pPr>
              <a:defRPr sz="1530"/>
            </a:lvl7pPr>
            <a:lvl8pPr>
              <a:defRPr sz="1530"/>
            </a:lvl8pPr>
            <a:lvl9pPr>
              <a:defRPr sz="1530"/>
            </a:lvl9pPr>
          </a:lstStyle>
          <a:p>
            <a:pPr lvl="0"/>
            <a:r>
              <a:t>Click to edit Master text style</a:t>
            </a:r>
          </a:p>
          <a:p>
            <a:pPr lvl="1"/>
            <a:r>
              <a:t>Second Level</a:t>
            </a:r>
          </a:p>
          <a:p>
            <a:pPr lvl="2"/>
            <a:r>
              <a:t>Third Level</a:t>
            </a:r>
          </a:p>
          <a:p>
            <a:pPr lvl="3"/>
            <a:r>
              <a:t>Fourth Level</a:t>
            </a:r>
          </a:p>
          <a:p>
            <a:pPr lvl="4"/>
            <a:r>
              <a:t>Fifth Level</a:t>
            </a:r>
          </a:p>
        </p:txBody>
      </p:sp>
      <p:sp>
        <p:nvSpPr>
          <p:cNvPr id="6" name="Content Placeholder 5"/>
          <p:cNvSpPr>
            <a:spLocks noGrp="1"/>
          </p:cNvSpPr>
          <p:nvPr>
            <p:ph idx="4"/>
          </p:nvPr>
        </p:nvSpPr>
        <p:spPr>
          <a:xfrm>
            <a:off x="3947601" y="3189518"/>
            <a:ext cx="3436179" cy="5794644"/>
          </a:xfrm>
        </p:spPr>
        <p:txBody>
          <a:bodyPr/>
          <a:lstStyle>
            <a:lvl1pPr>
              <a:defRPr sz="2325"/>
            </a:lvl1pPr>
            <a:lvl2pPr>
              <a:defRPr sz="1836"/>
            </a:lvl2pPr>
            <a:lvl3pPr>
              <a:defRPr sz="1652"/>
            </a:lvl3pPr>
            <a:lvl4pPr>
              <a:defRPr sz="1530"/>
            </a:lvl4pPr>
            <a:lvl5pPr>
              <a:defRPr sz="1530"/>
            </a:lvl5pPr>
            <a:lvl6pPr>
              <a:defRPr sz="1530"/>
            </a:lvl6pPr>
            <a:lvl7pPr>
              <a:defRPr sz="1530"/>
            </a:lvl7pPr>
            <a:lvl8pPr>
              <a:defRPr sz="1530"/>
            </a:lvl8pPr>
            <a:lvl9pPr>
              <a:defRPr sz="1530"/>
            </a:lvl9pPr>
          </a:lstStyle>
          <a:p>
            <a:pPr lvl="0"/>
            <a:r>
              <a:t>Click to edit Master text style</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p>
            <a:fld id="{135CDEC6-A668-AEB0-1DA4-6A32A8A1D33A}" type="datetimeFigureOut">
              <a:t>3/13/17</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BEAB230C-364A-0996-A068-96034958B1B0}"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t>Click to edit Master title style</a:t>
            </a:r>
          </a:p>
        </p:txBody>
      </p:sp>
      <p:sp>
        <p:nvSpPr>
          <p:cNvPr id="3" name="Date Placeholder 2"/>
          <p:cNvSpPr>
            <a:spLocks noGrp="1"/>
          </p:cNvSpPr>
          <p:nvPr>
            <p:ph type="dt" sz="half" idx="10"/>
          </p:nvPr>
        </p:nvSpPr>
        <p:spPr/>
        <p:txBody>
          <a:bodyPr/>
          <a:lstStyle/>
          <a:p>
            <a:fld id="{27C55CB4-ADD6-875A-323C-6D90B7E5A2D4}" type="datetimeFigureOut">
              <a:t>3/13/17</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A24D08EC-3089-1485-0B04-545E9A5278AA}"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B2406C-888E-1767-82A7-80DB7662A0A2}" type="datetimeFigureOut">
              <a:t>3/13/17</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3EBC449C-6605-73BA-5716-081A987A7AEA}"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24"/>
            <a:ext cx="2557119" cy="1701781"/>
          </a:xfrm>
        </p:spPr>
        <p:txBody>
          <a:bodyPr anchor="b"/>
          <a:lstStyle>
            <a:lvl1pPr algn="l">
              <a:defRPr sz="1652" b="1"/>
            </a:lvl1pPr>
          </a:lstStyle>
          <a:p>
            <a:r>
              <a:t>Click to edit Master title style</a:t>
            </a:r>
          </a:p>
        </p:txBody>
      </p:sp>
      <p:sp>
        <p:nvSpPr>
          <p:cNvPr id="3" name="Content Placeholder 2"/>
          <p:cNvSpPr>
            <a:spLocks noGrp="1"/>
          </p:cNvSpPr>
          <p:nvPr>
            <p:ph idx="1"/>
          </p:nvPr>
        </p:nvSpPr>
        <p:spPr>
          <a:xfrm>
            <a:off x="3038231" y="400424"/>
            <a:ext cx="4345549" cy="8551552"/>
          </a:xfrm>
        </p:spPr>
        <p:txBody>
          <a:bodyPr/>
          <a:lstStyle>
            <a:lvl1pPr>
              <a:defRPr sz="2692"/>
            </a:lvl1pPr>
            <a:lvl2pPr>
              <a:defRPr sz="2325"/>
            </a:lvl2pPr>
            <a:lvl3pPr>
              <a:defRPr sz="2019"/>
            </a:lvl3pPr>
            <a:lvl4pPr>
              <a:defRPr sz="1652"/>
            </a:lvl4pPr>
            <a:lvl5pPr>
              <a:defRPr sz="1652"/>
            </a:lvl5pPr>
            <a:lvl6pPr>
              <a:defRPr sz="1652"/>
            </a:lvl6pPr>
            <a:lvl7pPr>
              <a:defRPr sz="1652"/>
            </a:lvl7pPr>
            <a:lvl8pPr>
              <a:defRPr sz="1652"/>
            </a:lvl8pPr>
            <a:lvl9pPr>
              <a:defRPr sz="1652"/>
            </a:lvl9pPr>
          </a:lstStyle>
          <a:p>
            <a:pPr lvl="0"/>
            <a:r>
              <a:t>Click to edit Master text style</a:t>
            </a:r>
          </a:p>
          <a:p>
            <a:pPr lvl="1"/>
            <a:r>
              <a:t>Second Level</a:t>
            </a:r>
          </a:p>
          <a:p>
            <a:pPr lvl="2"/>
            <a:r>
              <a:t>Third Level</a:t>
            </a:r>
          </a:p>
          <a:p>
            <a:pPr lvl="3"/>
            <a:r>
              <a:t>Fourth Level</a:t>
            </a:r>
          </a:p>
          <a:p>
            <a:pPr lvl="4"/>
            <a:r>
              <a:t>Fifth Level</a:t>
            </a:r>
          </a:p>
        </p:txBody>
      </p:sp>
      <p:sp>
        <p:nvSpPr>
          <p:cNvPr id="4" name="Text Placeholder 3"/>
          <p:cNvSpPr>
            <a:spLocks noGrp="1"/>
          </p:cNvSpPr>
          <p:nvPr>
            <p:ph type="body" idx="2"/>
          </p:nvPr>
        </p:nvSpPr>
        <p:spPr>
          <a:xfrm>
            <a:off x="388620" y="2102205"/>
            <a:ext cx="2556342" cy="6849771"/>
          </a:xfrm>
        </p:spPr>
        <p:txBody>
          <a:bodyPr/>
          <a:lstStyle>
            <a:lvl1pPr marL="0" indent="0">
              <a:buNone/>
              <a:defRPr sz="1162"/>
            </a:lvl1pPr>
            <a:lvl2pPr marL="388620" indent="0">
              <a:buNone/>
              <a:defRPr sz="979"/>
            </a:lvl2pPr>
            <a:lvl3pPr marL="777240" indent="0">
              <a:buNone/>
              <a:defRPr sz="844"/>
            </a:lvl3pPr>
            <a:lvl4pPr marL="1165277" indent="0">
              <a:buNone/>
              <a:defRPr sz="765"/>
            </a:lvl4pPr>
            <a:lvl5pPr marL="1554480" indent="0">
              <a:buNone/>
              <a:defRPr sz="765"/>
            </a:lvl5pPr>
            <a:lvl6pPr marL="1943100" indent="0">
              <a:buNone/>
              <a:defRPr sz="765"/>
            </a:lvl6pPr>
            <a:lvl7pPr marL="2334054" indent="0">
              <a:buNone/>
              <a:defRPr sz="765"/>
            </a:lvl7pPr>
            <a:lvl8pPr marL="2717622" indent="0">
              <a:buNone/>
              <a:defRPr sz="765"/>
            </a:lvl8pPr>
            <a:lvl9pPr marL="3108960" indent="0">
              <a:buNone/>
              <a:defRPr sz="765"/>
            </a:lvl9pPr>
          </a:lstStyle>
          <a:p>
            <a:pPr lvl="0"/>
            <a:r>
              <a:t>Click to edit Master text style</a:t>
            </a:r>
          </a:p>
        </p:txBody>
      </p:sp>
      <p:sp>
        <p:nvSpPr>
          <p:cNvPr id="5" name="Date Placeholder 4"/>
          <p:cNvSpPr>
            <a:spLocks noGrp="1"/>
          </p:cNvSpPr>
          <p:nvPr>
            <p:ph type="dt" sz="half" idx="10"/>
          </p:nvPr>
        </p:nvSpPr>
        <p:spPr/>
        <p:txBody>
          <a:bodyPr/>
          <a:lstStyle/>
          <a:p>
            <a:fld id="{E59274AA-7C26-07D5-A285-60C2DCC0E4B1}" type="datetimeFigureOut">
              <a:t>3/13/17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B0B9089-4849-BBA1-4018-393D158C59B0}"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390" y="7040880"/>
            <a:ext cx="4663440" cy="804672"/>
          </a:xfrm>
        </p:spPr>
        <p:txBody>
          <a:bodyPr anchor="b"/>
          <a:lstStyle>
            <a:lvl1pPr algn="l">
              <a:defRPr sz="1652" b="1"/>
            </a:lvl1pPr>
          </a:lstStyle>
          <a:p>
            <a:r>
              <a:t>Click to edit Master title style</a:t>
            </a:r>
          </a:p>
        </p:txBody>
      </p:sp>
      <p:sp>
        <p:nvSpPr>
          <p:cNvPr id="3" name="Vertical Title 2"/>
          <p:cNvSpPr>
            <a:spLocks noGrp="1"/>
          </p:cNvSpPr>
          <p:nvPr>
            <p:ph type="pic" idx="1"/>
          </p:nvPr>
        </p:nvSpPr>
        <p:spPr>
          <a:xfrm>
            <a:off x="1523390" y="895197"/>
            <a:ext cx="4663440" cy="6038058"/>
          </a:xfrm>
        </p:spPr>
        <p:txBody>
          <a:bodyPr/>
          <a:lstStyle/>
          <a:p>
            <a:endParaRPr/>
          </a:p>
        </p:txBody>
      </p:sp>
      <p:sp>
        <p:nvSpPr>
          <p:cNvPr id="4" name="Text Placeholder 3"/>
          <p:cNvSpPr>
            <a:spLocks noGrp="1"/>
          </p:cNvSpPr>
          <p:nvPr>
            <p:ph type="body" idx="2"/>
          </p:nvPr>
        </p:nvSpPr>
        <p:spPr>
          <a:xfrm>
            <a:off x="1523390" y="7845552"/>
            <a:ext cx="4663440" cy="1106424"/>
          </a:xfrm>
        </p:spPr>
        <p:txBody>
          <a:bodyPr/>
          <a:lstStyle>
            <a:lvl1pPr marL="0" indent="0">
              <a:buNone/>
              <a:defRPr sz="1162"/>
            </a:lvl1pPr>
            <a:lvl2pPr marL="388620" indent="0">
              <a:buNone/>
              <a:defRPr sz="979"/>
            </a:lvl2pPr>
            <a:lvl3pPr marL="777240" indent="0">
              <a:buNone/>
              <a:defRPr sz="844"/>
            </a:lvl3pPr>
            <a:lvl4pPr marL="1165277" indent="0">
              <a:buNone/>
              <a:defRPr sz="765"/>
            </a:lvl4pPr>
            <a:lvl5pPr marL="1554480" indent="0">
              <a:buNone/>
              <a:defRPr sz="765"/>
            </a:lvl5pPr>
            <a:lvl6pPr marL="1943100" indent="0">
              <a:buNone/>
              <a:defRPr sz="765"/>
            </a:lvl6pPr>
            <a:lvl7pPr marL="2334054" indent="0">
              <a:buNone/>
              <a:defRPr sz="765"/>
            </a:lvl7pPr>
            <a:lvl8pPr marL="2717622" indent="0">
              <a:buNone/>
              <a:defRPr sz="765"/>
            </a:lvl8pPr>
            <a:lvl9pPr marL="3108960" indent="0">
              <a:buNone/>
              <a:defRPr sz="765"/>
            </a:lvl9pPr>
          </a:lstStyle>
          <a:p>
            <a:pPr lvl="0"/>
            <a:r>
              <a:t>Click to edit Master text style</a:t>
            </a:r>
          </a:p>
        </p:txBody>
      </p:sp>
      <p:sp>
        <p:nvSpPr>
          <p:cNvPr id="5" name="Date Placeholder 4"/>
          <p:cNvSpPr>
            <a:spLocks noGrp="1"/>
          </p:cNvSpPr>
          <p:nvPr>
            <p:ph type="dt" sz="half" idx="10"/>
          </p:nvPr>
        </p:nvSpPr>
        <p:spPr/>
        <p:txBody>
          <a:bodyPr/>
          <a:lstStyle/>
          <a:p>
            <a:fld id="{E8E4C372-A01B-03A2-5440-393D0B4952B3}" type="datetimeFigureOut">
              <a:t>3/13/17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047EE8D-D024-7C38-29D7-252A10534855}"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336"/>
            <a:ext cx="6995160" cy="167683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3607"/>
            <a:ext cx="6995160" cy="660836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9253728"/>
            <a:ext cx="1810969" cy="603504"/>
          </a:xfrm>
          <a:prstGeom prst="rect">
            <a:avLst/>
          </a:prstGeom>
        </p:spPr>
        <p:txBody>
          <a:bodyPr vert="horz" lIns="91440" tIns="45720" rIns="91440" bIns="45720" rtlCol="0" anchor="ctr"/>
          <a:lstStyle>
            <a:lvl1pPr algn="l">
              <a:defRPr sz="1200">
                <a:solidFill>
                  <a:schemeClr val="tx1">
                    <a:tint val="75000"/>
                  </a:schemeClr>
                </a:solidFill>
              </a:defRPr>
            </a:lvl1pPr>
          </a:lstStyle>
          <a:p>
            <a:fld id="{70647F91-6D1D-487A-93DD-6AB167742E74}" type="datetimeFigureOut">
              <a:rPr lang="en-US" smtClean="0"/>
              <a:t>3/13/17</a:t>
            </a:fld>
            <a:endParaRPr lang="en-US"/>
          </a:p>
        </p:txBody>
      </p:sp>
      <p:sp>
        <p:nvSpPr>
          <p:cNvPr id="5" name="Footer Placeholder 4"/>
          <p:cNvSpPr>
            <a:spLocks noGrp="1"/>
          </p:cNvSpPr>
          <p:nvPr>
            <p:ph type="ftr" sz="quarter" idx="3"/>
          </p:nvPr>
        </p:nvSpPr>
        <p:spPr>
          <a:xfrm>
            <a:off x="2650388" y="9253728"/>
            <a:ext cx="2463851" cy="60350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65038" y="9253728"/>
            <a:ext cx="1818742" cy="603504"/>
          </a:xfrm>
          <a:prstGeom prst="rect">
            <a:avLst/>
          </a:prstGeom>
        </p:spPr>
        <p:txBody>
          <a:bodyPr vert="horz" lIns="91440" tIns="45720" rIns="91440" bIns="45720" rtlCol="0" anchor="ctr"/>
          <a:lstStyle>
            <a:lvl1pPr algn="r">
              <a:defRPr sz="1200">
                <a:solidFill>
                  <a:schemeClr val="tx1">
                    <a:tint val="75000"/>
                  </a:schemeClr>
                </a:solidFill>
              </a:defRPr>
            </a:lvl1pPr>
          </a:lstStyle>
          <a:p>
            <a:fld id="{B298140F-E0CD-4C7C-B2BC-248C8D938E0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chart" Target="../charts/chart1.xml"/><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chart" Target="../charts/chart2.xml"/><Relationship Id="rId5"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 Id="rId3" Type="http://schemas.openxmlformats.org/officeDocument/2006/relationships/image" Target="../media/image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 Id="rId3" Type="http://schemas.openxmlformats.org/officeDocument/2006/relationships/image" Target="../media/image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emf"/><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 Id="rId3" Type="http://schemas.openxmlformats.org/officeDocument/2006/relationships/image" Target="../media/image3.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 Id="rId3" Type="http://schemas.openxmlformats.org/officeDocument/2006/relationships/image" Target="../media/image3.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emf"/><Relationship Id="rId3"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 Id="rId3" Type="http://schemas.openxmlformats.org/officeDocument/2006/relationships/image" Target="../media/image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 Id="rId3"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 Id="rId3" Type="http://schemas.openxmlformats.org/officeDocument/2006/relationships/image" Target="../media/image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g"/><Relationship Id="rId3" Type="http://schemas.openxmlformats.org/officeDocument/2006/relationships/image" Target="../media/image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076872"/>
            <a:ext cx="7772400" cy="7981528"/>
          </a:xfrm>
          <a:prstGeom prst="rect">
            <a:avLst/>
          </a:prstGeom>
        </p:spPr>
      </p:pic>
      <p:sp>
        <p:nvSpPr>
          <p:cNvPr id="11" name="Rounded Rectangle 10"/>
          <p:cNvSpPr>
            <a:spLocks noChangeArrowheads="1"/>
          </p:cNvSpPr>
          <p:nvPr/>
        </p:nvSpPr>
        <p:spPr bwMode="auto">
          <a:xfrm>
            <a:off x="304800" y="9067800"/>
            <a:ext cx="1752600" cy="762000"/>
          </a:xfrm>
          <a:prstGeom prst="roundRect">
            <a:avLst>
              <a:gd name="adj" fmla="val 16667"/>
            </a:avLst>
          </a:prstGeom>
          <a:solidFill>
            <a:srgbClr val="00B0F0">
              <a:alpha val="67058"/>
            </a:srgbClr>
          </a:solidFill>
          <a:ln>
            <a:noFill/>
          </a:ln>
          <a:effectLst>
            <a:outerShdw blurRad="63500" dist="23000" dir="5400000" rotWithShape="0">
              <a:srgbClr val="000000">
                <a:alpha val="34998"/>
              </a:srgbClr>
            </a:outerShdw>
          </a:effectLst>
        </p:spPr>
        <p:txBody>
          <a:bodyPr anchor="ct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7" name="TextBox 4"/>
          <p:cNvSpPr txBox="1"/>
          <p:nvPr/>
        </p:nvSpPr>
        <p:spPr>
          <a:xfrm>
            <a:off x="391741" y="9118476"/>
            <a:ext cx="1674366" cy="303212"/>
          </a:xfrm>
          <a:prstGeom prst="rect">
            <a:avLst/>
          </a:prstGeom>
          <a:noFill/>
          <a:ln>
            <a:noFill/>
          </a:ln>
        </p:spPr>
        <p:txBody>
          <a:bodyPr lIns="0" tIns="0" rIns="0" bIns="0"/>
          <a:lstStyle/>
          <a:p>
            <a:pPr algn="just" eaLnBrk="1" fontAlgn="auto" hangingPunct="1">
              <a:spcBef>
                <a:spcPts val="0"/>
              </a:spcBef>
              <a:spcAft>
                <a:spcPts val="0"/>
              </a:spcAft>
              <a:defRPr lang="en-US"/>
            </a:pPr>
            <a:r>
              <a:rPr lang="en-US" sz="2000" b="1" cap="all" dirty="0" smtClean="0">
                <a:solidFill>
                  <a:srgbClr val="FFFFFF"/>
                </a:solidFill>
                <a:latin typeface="Trebuchet MS" charset="0"/>
                <a:ea typeface="Trebuchet MS" charset="0"/>
                <a:cs typeface="Trebuchet MS" charset="0"/>
              </a:rPr>
              <a:t>Spring 2017</a:t>
            </a:r>
            <a:endParaRPr lang="en-US" sz="2000" b="1" cap="all" dirty="0">
              <a:solidFill>
                <a:srgbClr val="FFFFFF"/>
              </a:solidFill>
              <a:latin typeface="Trebuchet MS" charset="0"/>
              <a:ea typeface="Trebuchet MS" charset="0"/>
              <a:cs typeface="Trebuchet MS" charset="0"/>
            </a:endParaRPr>
          </a:p>
        </p:txBody>
      </p:sp>
      <p:sp>
        <p:nvSpPr>
          <p:cNvPr id="8" name="TextBox 5"/>
          <p:cNvSpPr txBox="1">
            <a:spLocks noChangeArrowheads="1"/>
          </p:cNvSpPr>
          <p:nvPr/>
        </p:nvSpPr>
        <p:spPr bwMode="auto">
          <a:xfrm>
            <a:off x="1149350" y="1284288"/>
            <a:ext cx="63166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r" eaLnBrk="1" hangingPunct="1">
              <a:lnSpc>
                <a:spcPts val="3100"/>
              </a:lnSpc>
              <a:spcBef>
                <a:spcPct val="0"/>
              </a:spcBef>
              <a:buFontTx/>
              <a:buNone/>
            </a:pPr>
            <a:r>
              <a:rPr lang="en-US" altLang="en-US" sz="4800" b="1">
                <a:solidFill>
                  <a:srgbClr val="00B0F0"/>
                </a:solidFill>
                <a:latin typeface="Trebuchet MS" charset="0"/>
                <a:ea typeface="Trebuchet MS" charset="0"/>
                <a:cs typeface="Trebuchet MS" charset="0"/>
              </a:rPr>
              <a:t>BUYING</a:t>
            </a:r>
            <a:r>
              <a:rPr lang="en-US" altLang="en-US" sz="4800" b="1">
                <a:latin typeface="Trebuchet MS" charset="0"/>
                <a:ea typeface="Trebuchet MS" charset="0"/>
                <a:cs typeface="Trebuchet MS" charset="0"/>
              </a:rPr>
              <a:t> A HOME</a:t>
            </a:r>
          </a:p>
        </p:txBody>
      </p:sp>
      <p:sp>
        <p:nvSpPr>
          <p:cNvPr id="9" name="TextBox 5"/>
          <p:cNvSpPr txBox="1">
            <a:spLocks noChangeArrowheads="1"/>
          </p:cNvSpPr>
          <p:nvPr/>
        </p:nvSpPr>
        <p:spPr bwMode="auto">
          <a:xfrm>
            <a:off x="3829050" y="690563"/>
            <a:ext cx="3786188"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r" eaLnBrk="1" hangingPunct="1">
              <a:lnSpc>
                <a:spcPts val="3100"/>
              </a:lnSpc>
              <a:spcBef>
                <a:spcPct val="0"/>
              </a:spcBef>
              <a:buFontTx/>
              <a:buNone/>
            </a:pPr>
            <a:r>
              <a:rPr lang="en-US" altLang="en-US" sz="2200" dirty="0">
                <a:latin typeface="Trebuchet MS" charset="0"/>
                <a:ea typeface="Trebuchet MS" charset="0"/>
                <a:cs typeface="Trebuchet MS" charset="0"/>
              </a:rPr>
              <a:t>THINGS TO CONSIDER WHEN </a:t>
            </a:r>
          </a:p>
        </p:txBody>
      </p:sp>
      <p:cxnSp>
        <p:nvCxnSpPr>
          <p:cNvPr id="10" name="Straight Connector 9"/>
          <p:cNvCxnSpPr>
            <a:cxnSpLocks/>
          </p:cNvCxnSpPr>
          <p:nvPr/>
        </p:nvCxnSpPr>
        <p:spPr bwMode="auto">
          <a:xfrm>
            <a:off x="0" y="2043113"/>
            <a:ext cx="7772400" cy="0"/>
          </a:xfrm>
          <a:prstGeom prst="line">
            <a:avLst/>
          </a:prstGeom>
          <a:noFill/>
          <a:ln w="127000">
            <a:solidFill>
              <a:srgbClr val="00B0F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 name="TextBox 2"/>
          <p:cNvSpPr txBox="1"/>
          <p:nvPr/>
        </p:nvSpPr>
        <p:spPr>
          <a:xfrm>
            <a:off x="304800" y="9279413"/>
            <a:ext cx="1752600" cy="646331"/>
          </a:xfrm>
          <a:prstGeom prst="rect">
            <a:avLst/>
          </a:prstGeom>
          <a:noFill/>
        </p:spPr>
        <p:txBody>
          <a:bodyPr wrap="square" rtlCol="0">
            <a:spAutoFit/>
          </a:bodyPr>
          <a:lstStyle/>
          <a:p>
            <a:pPr algn="just"/>
            <a:r>
              <a:rPr lang="en-US" sz="3600" dirty="0" smtClean="0">
                <a:solidFill>
                  <a:schemeClr val="bg1"/>
                </a:solidFill>
              </a:rPr>
              <a:t>EDITION</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7772400" cy="3319663"/>
          </a:xfrm>
          <a:prstGeom prst="rect">
            <a:avLst/>
          </a:prstGeom>
        </p:spPr>
      </p:pic>
      <p:sp>
        <p:nvSpPr>
          <p:cNvPr id="21" name="TextBox 5"/>
          <p:cNvSpPr txBox="1">
            <a:spLocks noChangeArrowheads="1"/>
          </p:cNvSpPr>
          <p:nvPr/>
        </p:nvSpPr>
        <p:spPr bwMode="auto">
          <a:xfrm>
            <a:off x="457200" y="5522575"/>
            <a:ext cx="685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buNone/>
            </a:pPr>
            <a:r>
              <a:rPr lang="en-US" sz="1300" i="1" dirty="0">
                <a:latin typeface="Trebuchet MS" charset="0"/>
                <a:ea typeface="Trebuchet MS" charset="0"/>
                <a:cs typeface="Trebuchet MS" charset="0"/>
              </a:rPr>
              <a:t>Fannie Mae’s</a:t>
            </a:r>
            <a:r>
              <a:rPr lang="en-US" sz="1300" dirty="0">
                <a:latin typeface="Trebuchet MS" charset="0"/>
                <a:ea typeface="Trebuchet MS" charset="0"/>
                <a:cs typeface="Trebuchet MS" charset="0"/>
              </a:rPr>
              <a:t> survey revealed that consumers overestimate the down payment funds needed to qualify for a home loan. According to the report, 76% of Americans either don’t know (40%) or are misinformed (36%) about the minimum down payment required.</a:t>
            </a:r>
          </a:p>
        </p:txBody>
      </p:sp>
      <p:sp>
        <p:nvSpPr>
          <p:cNvPr id="8" name="TextBox 8"/>
          <p:cNvSpPr txBox="1"/>
          <p:nvPr/>
        </p:nvSpPr>
        <p:spPr>
          <a:xfrm>
            <a:off x="7239000" y="9791700"/>
            <a:ext cx="213359" cy="190500"/>
          </a:xfrm>
          <a:prstGeom prst="rect">
            <a:avLst/>
          </a:prstGeom>
          <a:noFill/>
          <a:ln>
            <a:noFill/>
          </a:ln>
        </p:spPr>
        <p:txBody>
          <a:bodyPr wrap="square" lIns="0" tIns="0" rIns="0" bIns="0" anchor="t"/>
          <a:lstStyle/>
          <a:p>
            <a:pPr algn="ctr">
              <a:defRPr lang="en-US"/>
            </a:pPr>
            <a:r>
              <a:rPr lang="is-IS" sz="1200" dirty="0" smtClean="0">
                <a:solidFill>
                  <a:srgbClr val="6D6E70"/>
                </a:solidFill>
                <a:latin typeface="MyriadPro-Regular" charset="77"/>
                <a:ea typeface="MyriadPro-Regular" charset="77"/>
                <a:cs typeface="MyriadPro-Regular" charset="77"/>
              </a:rPr>
              <a:t>10</a:t>
            </a:r>
            <a:endParaRPr sz="1200" dirty="0">
              <a:solidFill>
                <a:srgbClr val="6D6E70"/>
              </a:solidFill>
              <a:latin typeface="MyriadPro-Regular" charset="77"/>
              <a:ea typeface="MyriadPro-Regular" charset="77"/>
              <a:cs typeface="MyriadPro-Regular" charset="77"/>
            </a:endParaRPr>
          </a:p>
        </p:txBody>
      </p:sp>
      <p:sp>
        <p:nvSpPr>
          <p:cNvPr id="10" name="TextBox 4"/>
          <p:cNvSpPr txBox="1">
            <a:spLocks noChangeArrowheads="1"/>
          </p:cNvSpPr>
          <p:nvPr/>
        </p:nvSpPr>
        <p:spPr bwMode="auto">
          <a:xfrm>
            <a:off x="457200" y="3565410"/>
            <a:ext cx="6858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buNone/>
            </a:pPr>
            <a:r>
              <a:rPr lang="en-US" sz="2400" b="1" dirty="0" smtClean="0">
                <a:solidFill>
                  <a:srgbClr val="00B0F0"/>
                </a:solidFill>
                <a:latin typeface="Trebuchet MS" charset="0"/>
                <a:ea typeface="Trebuchet MS" charset="0"/>
                <a:cs typeface="Trebuchet MS" charset="0"/>
              </a:rPr>
              <a:t>2 </a:t>
            </a:r>
            <a:r>
              <a:rPr lang="en-US" sz="2400" b="1" dirty="0">
                <a:solidFill>
                  <a:srgbClr val="00B0F0"/>
                </a:solidFill>
                <a:latin typeface="Trebuchet MS" charset="0"/>
                <a:ea typeface="Trebuchet MS" charset="0"/>
                <a:cs typeface="Trebuchet MS" charset="0"/>
              </a:rPr>
              <a:t>MYTHS </a:t>
            </a:r>
            <a:r>
              <a:rPr lang="en-US" sz="2400" b="1" dirty="0">
                <a:latin typeface="Trebuchet MS" charset="0"/>
                <a:ea typeface="Trebuchet MS" charset="0"/>
                <a:cs typeface="Trebuchet MS" charset="0"/>
              </a:rPr>
              <a:t>THAT MAY BE </a:t>
            </a:r>
            <a:r>
              <a:rPr lang="en-US" sz="2400" b="1" dirty="0">
                <a:solidFill>
                  <a:srgbClr val="00B0F0"/>
                </a:solidFill>
                <a:latin typeface="Trebuchet MS" charset="0"/>
                <a:ea typeface="Trebuchet MS" charset="0"/>
                <a:cs typeface="Trebuchet MS" charset="0"/>
              </a:rPr>
              <a:t>HOLDING YOU BACK FROM BUYING</a:t>
            </a:r>
            <a:endParaRPr lang="en-US" sz="1800" b="1" dirty="0">
              <a:latin typeface="Trebuchet MS" charset="0"/>
              <a:ea typeface="Trebuchet MS" charset="0"/>
              <a:cs typeface="Trebuchet MS" charset="0"/>
            </a:endParaRPr>
          </a:p>
        </p:txBody>
      </p:sp>
      <p:sp>
        <p:nvSpPr>
          <p:cNvPr id="11" name="TextBox 5"/>
          <p:cNvSpPr txBox="1">
            <a:spLocks noChangeArrowheads="1"/>
          </p:cNvSpPr>
          <p:nvPr/>
        </p:nvSpPr>
        <p:spPr bwMode="auto">
          <a:xfrm>
            <a:off x="457200" y="4377582"/>
            <a:ext cx="68580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buNone/>
            </a:pPr>
            <a:r>
              <a:rPr lang="en-US" sz="1300" i="1" dirty="0">
                <a:latin typeface="Trebuchet MS" charset="0"/>
                <a:ea typeface="Trebuchet MS" charset="0"/>
                <a:cs typeface="Trebuchet MS" charset="0"/>
              </a:rPr>
              <a:t>Fannie Mae’s </a:t>
            </a:r>
            <a:r>
              <a:rPr lang="en-US" sz="1300" dirty="0">
                <a:latin typeface="Trebuchet MS" charset="0"/>
                <a:ea typeface="Trebuchet MS" charset="0"/>
                <a:cs typeface="Trebuchet MS" charset="0"/>
              </a:rPr>
              <a:t>article, </a:t>
            </a:r>
            <a:r>
              <a:rPr lang="en-US" sz="1300" i="1" dirty="0">
                <a:latin typeface="Trebuchet MS" charset="0"/>
                <a:ea typeface="Trebuchet MS" charset="0"/>
                <a:cs typeface="Trebuchet MS" charset="0"/>
              </a:rPr>
              <a:t>“What Consumers (Don’t) Know About Mortgage Qualification Criteria,” </a:t>
            </a:r>
            <a:r>
              <a:rPr lang="en-US" sz="1300" dirty="0">
                <a:latin typeface="Trebuchet MS" charset="0"/>
                <a:ea typeface="Trebuchet MS" charset="0"/>
                <a:cs typeface="Trebuchet MS" charset="0"/>
              </a:rPr>
              <a:t>revealed that </a:t>
            </a:r>
            <a:r>
              <a:rPr lang="en-US" sz="1300" i="1" dirty="0">
                <a:latin typeface="Trebuchet MS" charset="0"/>
                <a:ea typeface="Trebuchet MS" charset="0"/>
                <a:cs typeface="Trebuchet MS" charset="0"/>
              </a:rPr>
              <a:t>“only 5 to 16 percent of respondents know the correct ranges for key mortgage qualification criteria</a:t>
            </a:r>
            <a:r>
              <a:rPr lang="en-US" sz="1300" i="1" dirty="0" smtClean="0">
                <a:latin typeface="Trebuchet MS" charset="0"/>
                <a:ea typeface="Trebuchet MS" charset="0"/>
                <a:cs typeface="Trebuchet MS" charset="0"/>
              </a:rPr>
              <a:t>.”</a:t>
            </a:r>
            <a:endParaRPr lang="en-US" sz="1300" dirty="0">
              <a:latin typeface="Trebuchet MS" charset="0"/>
              <a:ea typeface="Trebuchet MS" charset="0"/>
              <a:cs typeface="Trebuchet MS" charset="0"/>
            </a:endParaRPr>
          </a:p>
        </p:txBody>
      </p:sp>
      <p:sp>
        <p:nvSpPr>
          <p:cNvPr id="12" name="TextBox 6"/>
          <p:cNvSpPr txBox="1">
            <a:spLocks noChangeArrowheads="1"/>
          </p:cNvSpPr>
          <p:nvPr/>
        </p:nvSpPr>
        <p:spPr bwMode="auto">
          <a:xfrm>
            <a:off x="457200" y="6281074"/>
            <a:ext cx="2420888" cy="295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buNone/>
            </a:pPr>
            <a:r>
              <a:rPr lang="en-US" sz="1300" dirty="0">
                <a:latin typeface="Trebuchet MS" charset="0"/>
                <a:ea typeface="Trebuchet MS" charset="0"/>
                <a:cs typeface="Trebuchet MS" charset="0"/>
              </a:rPr>
              <a:t>Many believe that they need at least 20% down to buy their dream home, but many programs actually let buyers put down as little as 3</a:t>
            </a:r>
            <a:r>
              <a:rPr lang="en-US" sz="1300" dirty="0" smtClean="0">
                <a:latin typeface="Trebuchet MS" charset="0"/>
                <a:ea typeface="Trebuchet MS" charset="0"/>
                <a:cs typeface="Trebuchet MS" charset="0"/>
              </a:rPr>
              <a:t>%.</a:t>
            </a:r>
            <a:r>
              <a:rPr lang="en-US" sz="1300" dirty="0">
                <a:latin typeface="Trebuchet MS" charset="0"/>
                <a:ea typeface="Trebuchet MS" charset="0"/>
                <a:cs typeface="Trebuchet MS" charset="0"/>
              </a:rPr>
              <a:t/>
            </a:r>
            <a:br>
              <a:rPr lang="en-US" sz="1300" dirty="0">
                <a:latin typeface="Trebuchet MS" charset="0"/>
                <a:ea typeface="Trebuchet MS" charset="0"/>
                <a:cs typeface="Trebuchet MS" charset="0"/>
              </a:rPr>
            </a:br>
            <a:endParaRPr lang="en-US" sz="1000" dirty="0">
              <a:latin typeface="Trebuchet MS" charset="0"/>
              <a:ea typeface="Trebuchet MS" charset="0"/>
              <a:cs typeface="Trebuchet MS" charset="0"/>
            </a:endParaRPr>
          </a:p>
          <a:p>
            <a:pPr>
              <a:buNone/>
            </a:pPr>
            <a:r>
              <a:rPr lang="en-US" sz="1300" dirty="0">
                <a:latin typeface="Trebuchet MS" charset="0"/>
                <a:ea typeface="Trebuchet MS" charset="0"/>
                <a:cs typeface="Trebuchet MS" charset="0"/>
              </a:rPr>
              <a:t>On the right are the results of a </a:t>
            </a:r>
            <a:r>
              <a:rPr lang="en-US" sz="1300" i="1" dirty="0">
                <a:latin typeface="Trebuchet MS" charset="0"/>
                <a:ea typeface="Trebuchet MS" charset="0"/>
                <a:cs typeface="Trebuchet MS" charset="0"/>
              </a:rPr>
              <a:t>Digital Risk</a:t>
            </a:r>
            <a:r>
              <a:rPr lang="en-US" sz="1300" dirty="0">
                <a:latin typeface="Trebuchet MS" charset="0"/>
                <a:ea typeface="Trebuchet MS" charset="0"/>
                <a:cs typeface="Trebuchet MS" charset="0"/>
              </a:rPr>
              <a:t> survey of Millennials who recently purchased a home</a:t>
            </a:r>
            <a:r>
              <a:rPr lang="en-US" sz="1300" dirty="0" smtClean="0">
                <a:latin typeface="Trebuchet MS" charset="0"/>
                <a:ea typeface="Trebuchet MS" charset="0"/>
                <a:cs typeface="Trebuchet MS" charset="0"/>
              </a:rPr>
              <a:t>.</a:t>
            </a:r>
          </a:p>
          <a:p>
            <a:pPr>
              <a:buNone/>
            </a:pPr>
            <a:r>
              <a:rPr lang="en-US" sz="1000" dirty="0">
                <a:latin typeface="Trebuchet MS" charset="0"/>
                <a:ea typeface="Trebuchet MS" charset="0"/>
                <a:cs typeface="Trebuchet MS" charset="0"/>
              </a:rPr>
              <a:t/>
            </a:r>
            <a:br>
              <a:rPr lang="en-US" sz="1000" dirty="0">
                <a:latin typeface="Trebuchet MS" charset="0"/>
                <a:ea typeface="Trebuchet MS" charset="0"/>
                <a:cs typeface="Trebuchet MS" charset="0"/>
              </a:rPr>
            </a:br>
            <a:r>
              <a:rPr lang="en-US" sz="1300" dirty="0">
                <a:latin typeface="Trebuchet MS" charset="0"/>
                <a:ea typeface="Trebuchet MS" charset="0"/>
                <a:cs typeface="Trebuchet MS" charset="0"/>
              </a:rPr>
              <a:t>As you can see, 64.2% were able to purchase their home by putting down less than 20%, with 43.8% putting down less than 10</a:t>
            </a:r>
            <a:r>
              <a:rPr lang="en-US" sz="1300" dirty="0" smtClean="0">
                <a:latin typeface="Trebuchet MS" charset="0"/>
                <a:ea typeface="Trebuchet MS" charset="0"/>
                <a:cs typeface="Trebuchet MS" charset="0"/>
              </a:rPr>
              <a:t>%!</a:t>
            </a:r>
          </a:p>
        </p:txBody>
      </p:sp>
      <p:sp>
        <p:nvSpPr>
          <p:cNvPr id="13" name="TextBox 7"/>
          <p:cNvSpPr txBox="1">
            <a:spLocks noChangeArrowheads="1"/>
          </p:cNvSpPr>
          <p:nvPr/>
        </p:nvSpPr>
        <p:spPr bwMode="auto">
          <a:xfrm>
            <a:off x="457200" y="5085743"/>
            <a:ext cx="65246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2000" b="1" dirty="0" smtClean="0">
                <a:solidFill>
                  <a:srgbClr val="00ADEF"/>
                </a:solidFill>
                <a:latin typeface="Trebuchet MS Bold" charset="0"/>
                <a:ea typeface="Trebuchet MS Bold" charset="0"/>
                <a:cs typeface="Trebuchet MS Bold" charset="0"/>
              </a:rPr>
              <a:t>Myth #1: “I Need a 20% Down Payment”</a:t>
            </a:r>
            <a:endParaRPr lang="en-US" altLang="en-US" sz="2000" b="1" dirty="0">
              <a:solidFill>
                <a:srgbClr val="00ADEF"/>
              </a:solidFill>
              <a:latin typeface="Trebuchet MS Bold" charset="0"/>
              <a:ea typeface="Trebuchet MS Bold" charset="0"/>
              <a:cs typeface="Trebuchet MS Bold" charset="0"/>
            </a:endParaRPr>
          </a:p>
        </p:txBody>
      </p:sp>
      <p:pic>
        <p:nvPicPr>
          <p:cNvPr id="14"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671050"/>
            <a:ext cx="7772400"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a:cxnSpLocks/>
          </p:cNvCxnSpPr>
          <p:nvPr/>
        </p:nvCxnSpPr>
        <p:spPr bwMode="auto">
          <a:xfrm>
            <a:off x="0" y="3340258"/>
            <a:ext cx="7772400" cy="0"/>
          </a:xfrm>
          <a:prstGeom prst="line">
            <a:avLst/>
          </a:prstGeom>
          <a:noFill/>
          <a:ln w="63500">
            <a:solidFill>
              <a:srgbClr val="00B0F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2" name="TextBox 31"/>
          <p:cNvSpPr txBox="1"/>
          <p:nvPr/>
        </p:nvSpPr>
        <p:spPr>
          <a:xfrm>
            <a:off x="5661293" y="8827040"/>
            <a:ext cx="1998462" cy="523220"/>
          </a:xfrm>
          <a:prstGeom prst="rect">
            <a:avLst/>
          </a:prstGeom>
          <a:noFill/>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x-none" dirty="0" smtClean="0">
                <a:solidFill>
                  <a:srgbClr val="E46C0A"/>
                </a:solidFill>
              </a:rPr>
              <a:t>MILLENNIALS</a:t>
            </a:r>
          </a:p>
          <a:p>
            <a:pPr algn="ctr"/>
            <a:r>
              <a:rPr lang="en-US" sz="1000" i="1" dirty="0">
                <a:solidFill>
                  <a:srgbClr val="E46C0A"/>
                </a:solidFill>
              </a:rPr>
              <a:t>between the ages of 18 and </a:t>
            </a:r>
            <a:r>
              <a:rPr lang="en-US" sz="1000" i="1" dirty="0" smtClean="0">
                <a:solidFill>
                  <a:srgbClr val="E46C0A"/>
                </a:solidFill>
              </a:rPr>
              <a:t>34</a:t>
            </a:r>
            <a:endParaRPr lang="en-US" sz="1000" i="1" dirty="0">
              <a:solidFill>
                <a:srgbClr val="E46C0A"/>
              </a:solidFill>
            </a:endParaRPr>
          </a:p>
        </p:txBody>
      </p:sp>
      <p:graphicFrame>
        <p:nvGraphicFramePr>
          <p:cNvPr id="34" name="Chart 33"/>
          <p:cNvGraphicFramePr>
            <a:graphicFrameLocks/>
          </p:cNvGraphicFramePr>
          <p:nvPr>
            <p:extLst>
              <p:ext uri="{D42A27DB-BD31-4B8C-83A1-F6EECF244321}">
                <p14:modId xmlns:p14="http://schemas.microsoft.com/office/powerpoint/2010/main" val="958564576"/>
              </p:ext>
            </p:extLst>
          </p:nvPr>
        </p:nvGraphicFramePr>
        <p:xfrm>
          <a:off x="2950096" y="5956900"/>
          <a:ext cx="4628697" cy="2710690"/>
        </p:xfrm>
        <a:graphic>
          <a:graphicData uri="http://schemas.openxmlformats.org/drawingml/2006/chart">
            <c:chart xmlns:c="http://schemas.openxmlformats.org/drawingml/2006/chart" xmlns:r="http://schemas.openxmlformats.org/officeDocument/2006/relationships" r:id="rId4"/>
          </a:graphicData>
        </a:graphic>
      </p:graphicFrame>
      <p:sp>
        <p:nvSpPr>
          <p:cNvPr id="35" name="TextBox 34"/>
          <p:cNvSpPr txBox="1"/>
          <p:nvPr/>
        </p:nvSpPr>
        <p:spPr>
          <a:xfrm>
            <a:off x="3601888" y="7939584"/>
            <a:ext cx="3308648" cy="276999"/>
          </a:xfrm>
          <a:prstGeom prst="rect">
            <a:avLst/>
          </a:prstGeom>
          <a:solidFill>
            <a:schemeClr val="accent6">
              <a:lumMod val="75000"/>
            </a:schemeClr>
          </a:solidFill>
          <a:ln>
            <a:noFill/>
          </a:ln>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x-none" sz="1200" dirty="0">
                <a:solidFill>
                  <a:schemeClr val="bg1"/>
                </a:solidFill>
              </a:rPr>
              <a:t>How much was your down payment?</a:t>
            </a:r>
            <a:endParaRPr lang="en-US" altLang="x-none" sz="1200" i="1" dirty="0">
              <a:solidFill>
                <a:schemeClr val="bg1"/>
              </a:solidFill>
            </a:endParaRPr>
          </a:p>
        </p:txBody>
      </p:sp>
      <p:sp>
        <p:nvSpPr>
          <p:cNvPr id="37" name="TextBox 5"/>
          <p:cNvSpPr txBox="1">
            <a:spLocks noChangeArrowheads="1"/>
          </p:cNvSpPr>
          <p:nvPr/>
        </p:nvSpPr>
        <p:spPr bwMode="auto">
          <a:xfrm>
            <a:off x="3454152" y="8602227"/>
            <a:ext cx="14157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800" b="1" dirty="0" smtClean="0">
                <a:solidFill>
                  <a:schemeClr val="tx1">
                    <a:lumMod val="65000"/>
                    <a:lumOff val="35000"/>
                  </a:schemeClr>
                </a:solidFill>
                <a:latin typeface="Arial" charset="0"/>
              </a:rPr>
              <a:t>36% put 5% or less down</a:t>
            </a:r>
            <a:endParaRPr lang="en-US" altLang="en-US" sz="800" b="1" dirty="0">
              <a:solidFill>
                <a:schemeClr val="tx1">
                  <a:lumMod val="65000"/>
                  <a:lumOff val="35000"/>
                </a:schemeClr>
              </a:solidFill>
              <a:latin typeface="Arial" charset="0"/>
            </a:endParaRPr>
          </a:p>
        </p:txBody>
      </p:sp>
      <p:sp>
        <p:nvSpPr>
          <p:cNvPr id="39" name="TextBox 5"/>
          <p:cNvSpPr txBox="1">
            <a:spLocks noChangeArrowheads="1"/>
          </p:cNvSpPr>
          <p:nvPr/>
        </p:nvSpPr>
        <p:spPr bwMode="auto">
          <a:xfrm>
            <a:off x="3742184" y="8955775"/>
            <a:ext cx="12859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800" b="1" dirty="0" smtClean="0">
                <a:solidFill>
                  <a:schemeClr val="tx1">
                    <a:lumMod val="65000"/>
                    <a:lumOff val="35000"/>
                  </a:schemeClr>
                </a:solidFill>
                <a:latin typeface="Arial" charset="0"/>
              </a:rPr>
              <a:t>43.8% put &lt; 10% down</a:t>
            </a:r>
            <a:endParaRPr lang="en-US" altLang="en-US" sz="800" b="1" dirty="0">
              <a:solidFill>
                <a:schemeClr val="tx1">
                  <a:lumMod val="65000"/>
                  <a:lumOff val="35000"/>
                </a:schemeClr>
              </a:solidFill>
              <a:latin typeface="Arial" charset="0"/>
            </a:endParaRPr>
          </a:p>
        </p:txBody>
      </p:sp>
      <p:sp>
        <p:nvSpPr>
          <p:cNvPr id="41" name="TextBox 5"/>
          <p:cNvSpPr txBox="1">
            <a:spLocks noChangeArrowheads="1"/>
          </p:cNvSpPr>
          <p:nvPr/>
        </p:nvSpPr>
        <p:spPr bwMode="auto">
          <a:xfrm>
            <a:off x="4040431" y="9350260"/>
            <a:ext cx="12859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FontTx/>
              <a:buNone/>
            </a:pPr>
            <a:r>
              <a:rPr lang="en-US" altLang="en-US" sz="800" b="1" dirty="0" smtClean="0">
                <a:solidFill>
                  <a:schemeClr val="tx1">
                    <a:lumMod val="65000"/>
                    <a:lumOff val="35000"/>
                  </a:schemeClr>
                </a:solidFill>
                <a:latin typeface="Arial" charset="0"/>
              </a:rPr>
              <a:t>64.2% put &lt; 20% down</a:t>
            </a:r>
            <a:endParaRPr lang="en-US" altLang="en-US" sz="800" b="1" dirty="0">
              <a:solidFill>
                <a:schemeClr val="tx1">
                  <a:lumMod val="65000"/>
                  <a:lumOff val="35000"/>
                </a:schemeClr>
              </a:solidFill>
              <a:latin typeface="Arial" charset="0"/>
            </a:endParaRPr>
          </a:p>
        </p:txBody>
      </p:sp>
      <p:sp>
        <p:nvSpPr>
          <p:cNvPr id="42" name="Left Brace 41"/>
          <p:cNvSpPr/>
          <p:nvPr/>
        </p:nvSpPr>
        <p:spPr>
          <a:xfrm rot="16200000">
            <a:off x="3501889" y="7916683"/>
            <a:ext cx="465584" cy="1249837"/>
          </a:xfrm>
          <a:prstGeom prst="leftBrace">
            <a:avLst>
              <a:gd name="adj1" fmla="val 8333"/>
              <a:gd name="adj2" fmla="val 25677"/>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endParaRPr lang="x-none" altLang="x-none">
              <a:latin typeface="Calibri" charset="0"/>
            </a:endParaRPr>
          </a:p>
        </p:txBody>
      </p:sp>
      <p:sp>
        <p:nvSpPr>
          <p:cNvPr id="43" name="Left Brace 42"/>
          <p:cNvSpPr/>
          <p:nvPr/>
        </p:nvSpPr>
        <p:spPr>
          <a:xfrm rot="16200000">
            <a:off x="3816395" y="7979499"/>
            <a:ext cx="479776" cy="1823287"/>
          </a:xfrm>
          <a:prstGeom prst="leftBrace">
            <a:avLst>
              <a:gd name="adj1" fmla="val 8333"/>
              <a:gd name="adj2" fmla="val 301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endParaRPr lang="x-none" altLang="x-none">
              <a:latin typeface="Calibri" charset="0"/>
            </a:endParaRPr>
          </a:p>
        </p:txBody>
      </p:sp>
      <p:sp>
        <p:nvSpPr>
          <p:cNvPr id="44" name="Left Brace 43"/>
          <p:cNvSpPr/>
          <p:nvPr/>
        </p:nvSpPr>
        <p:spPr>
          <a:xfrm rot="16200000">
            <a:off x="4090899" y="8073883"/>
            <a:ext cx="512804" cy="2405321"/>
          </a:xfrm>
          <a:prstGeom prst="leftBrace">
            <a:avLst>
              <a:gd name="adj1" fmla="val 8333"/>
              <a:gd name="adj2" fmla="val 34914"/>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endParaRPr lang="x-none" altLang="x-none">
              <a:latin typeface="Calibri"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20059" r="-110"/>
          <a:stretch/>
        </p:blipFill>
        <p:spPr>
          <a:xfrm>
            <a:off x="0" y="4306602"/>
            <a:ext cx="7772400" cy="5187094"/>
          </a:xfrm>
          <a:prstGeom prst="rect">
            <a:avLst/>
          </a:prstGeom>
        </p:spPr>
      </p:pic>
      <p:graphicFrame>
        <p:nvGraphicFramePr>
          <p:cNvPr id="24" name="Chart 23"/>
          <p:cNvGraphicFramePr/>
          <p:nvPr>
            <p:extLst>
              <p:ext uri="{D42A27DB-BD31-4B8C-83A1-F6EECF244321}">
                <p14:modId xmlns:p14="http://schemas.microsoft.com/office/powerpoint/2010/main" val="1369484736"/>
              </p:ext>
            </p:extLst>
          </p:nvPr>
        </p:nvGraphicFramePr>
        <p:xfrm>
          <a:off x="3054122" y="987926"/>
          <a:ext cx="4252545" cy="3117156"/>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6"/>
          <p:cNvSpPr txBox="1"/>
          <p:nvPr/>
        </p:nvSpPr>
        <p:spPr>
          <a:xfrm>
            <a:off x="7239000" y="9791700"/>
            <a:ext cx="213359" cy="190500"/>
          </a:xfrm>
          <a:prstGeom prst="rect">
            <a:avLst/>
          </a:prstGeom>
          <a:noFill/>
          <a:ln>
            <a:noFill/>
          </a:ln>
        </p:spPr>
        <p:txBody>
          <a:bodyPr wrap="square" lIns="0" tIns="0" rIns="0" bIns="0" anchor="t"/>
          <a:lstStyle/>
          <a:p>
            <a:pPr algn="ctr">
              <a:defRPr lang="en-US"/>
            </a:pPr>
            <a:r>
              <a:rPr lang="is-IS" sz="1200" dirty="0" smtClean="0">
                <a:solidFill>
                  <a:srgbClr val="6D6E70"/>
                </a:solidFill>
                <a:latin typeface="MyriadPro-Regular" charset="77"/>
                <a:ea typeface="MyriadPro-Regular" charset="77"/>
                <a:cs typeface="MyriadPro-Regular" charset="77"/>
              </a:rPr>
              <a:t>11</a:t>
            </a:r>
            <a:endParaRPr sz="1200" dirty="0">
              <a:solidFill>
                <a:srgbClr val="6D6E70"/>
              </a:solidFill>
              <a:latin typeface="MyriadPro-Regular" charset="77"/>
              <a:ea typeface="MyriadPro-Regular" charset="77"/>
              <a:cs typeface="MyriadPro-Regular" charset="77"/>
            </a:endParaRPr>
          </a:p>
        </p:txBody>
      </p:sp>
      <p:sp>
        <p:nvSpPr>
          <p:cNvPr id="8" name="TextBox 4"/>
          <p:cNvSpPr txBox="1">
            <a:spLocks noChangeArrowheads="1"/>
          </p:cNvSpPr>
          <p:nvPr/>
        </p:nvSpPr>
        <p:spPr bwMode="auto">
          <a:xfrm>
            <a:off x="448667" y="4244322"/>
            <a:ext cx="6858000" cy="70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1400" b="1" dirty="0">
                <a:solidFill>
                  <a:srgbClr val="00B0F0"/>
                </a:solidFill>
                <a:latin typeface="Trebuchet MS" charset="0"/>
                <a:ea typeface="Trebuchet MS" charset="0"/>
                <a:cs typeface="Trebuchet MS" charset="0"/>
              </a:rPr>
              <a:t>Bottom Line</a:t>
            </a:r>
          </a:p>
          <a:p>
            <a:pPr eaLnBrk="1" hangingPunct="1">
              <a:lnSpc>
                <a:spcPts val="1000"/>
              </a:lnSpc>
              <a:spcBef>
                <a:spcPct val="0"/>
              </a:spcBef>
              <a:buFontTx/>
              <a:buNone/>
            </a:pPr>
            <a:endParaRPr lang="en-US" altLang="en-US" sz="1000" dirty="0">
              <a:latin typeface="Trebuchet MS" charset="0"/>
              <a:ea typeface="Trebuchet MS" charset="0"/>
              <a:cs typeface="Trebuchet MS" charset="0"/>
            </a:endParaRPr>
          </a:p>
          <a:p>
            <a:pPr eaLnBrk="1" hangingPunct="1">
              <a:spcBef>
                <a:spcPct val="0"/>
              </a:spcBef>
              <a:buFontTx/>
              <a:buNone/>
            </a:pPr>
            <a:r>
              <a:rPr lang="en-US" altLang="en-US" sz="1300" dirty="0">
                <a:latin typeface="Trebuchet MS" charset="0"/>
                <a:ea typeface="Trebuchet MS" charset="0"/>
                <a:cs typeface="Trebuchet MS" charset="0"/>
              </a:rPr>
              <a:t>Whether buying your first home or moving up to your dream home, knowing your options will </a:t>
            </a:r>
            <a:r>
              <a:rPr lang="en-US" altLang="en-US" sz="1300" dirty="0" smtClean="0">
                <a:latin typeface="Trebuchet MS" charset="0"/>
                <a:ea typeface="Trebuchet MS" charset="0"/>
                <a:cs typeface="Trebuchet MS" charset="0"/>
              </a:rPr>
              <a:t>make </a:t>
            </a:r>
            <a:r>
              <a:rPr lang="en-US" altLang="en-US" sz="1300" dirty="0">
                <a:latin typeface="Trebuchet MS" charset="0"/>
                <a:ea typeface="Trebuchet MS" charset="0"/>
                <a:cs typeface="Trebuchet MS" charset="0"/>
              </a:rPr>
              <a:t>the mortgage process easier. Your dream home may already be within your reach.</a:t>
            </a:r>
          </a:p>
        </p:txBody>
      </p:sp>
      <p:sp>
        <p:nvSpPr>
          <p:cNvPr id="9" name="TextBox 5"/>
          <p:cNvSpPr txBox="1">
            <a:spLocks noChangeArrowheads="1"/>
          </p:cNvSpPr>
          <p:nvPr/>
        </p:nvSpPr>
        <p:spPr bwMode="auto">
          <a:xfrm>
            <a:off x="457200" y="1344244"/>
            <a:ext cx="2276872" cy="275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buNone/>
            </a:pPr>
            <a:r>
              <a:rPr lang="en-US" sz="1300" dirty="0">
                <a:latin typeface="Trebuchet MS" charset="0"/>
                <a:ea typeface="Trebuchet MS" charset="0"/>
                <a:cs typeface="Trebuchet MS" charset="0"/>
              </a:rPr>
              <a:t>Many Americans believe a ‘good’ credit score is 780 </a:t>
            </a:r>
            <a:r>
              <a:rPr lang="en-US" sz="1300" dirty="0" smtClean="0">
                <a:latin typeface="Trebuchet MS" charset="0"/>
                <a:ea typeface="Trebuchet MS" charset="0"/>
                <a:cs typeface="Trebuchet MS" charset="0"/>
              </a:rPr>
              <a:t/>
            </a:r>
            <a:br>
              <a:rPr lang="en-US" sz="1300" dirty="0" smtClean="0">
                <a:latin typeface="Trebuchet MS" charset="0"/>
                <a:ea typeface="Trebuchet MS" charset="0"/>
                <a:cs typeface="Trebuchet MS" charset="0"/>
              </a:rPr>
            </a:br>
            <a:r>
              <a:rPr lang="en-US" sz="1300" dirty="0" smtClean="0">
                <a:latin typeface="Trebuchet MS" charset="0"/>
                <a:ea typeface="Trebuchet MS" charset="0"/>
                <a:cs typeface="Trebuchet MS" charset="0"/>
              </a:rPr>
              <a:t>or </a:t>
            </a:r>
            <a:r>
              <a:rPr lang="en-US" sz="1300" dirty="0">
                <a:latin typeface="Trebuchet MS" charset="0"/>
                <a:ea typeface="Trebuchet MS" charset="0"/>
                <a:cs typeface="Trebuchet MS" charset="0"/>
              </a:rPr>
              <a:t>higher</a:t>
            </a:r>
            <a:r>
              <a:rPr lang="en-US" sz="1300" dirty="0" smtClean="0">
                <a:latin typeface="Trebuchet MS" charset="0"/>
                <a:ea typeface="Trebuchet MS" charset="0"/>
                <a:cs typeface="Trebuchet MS" charset="0"/>
              </a:rPr>
              <a:t>.</a:t>
            </a:r>
            <a:r>
              <a:rPr lang="en-US" sz="1300" dirty="0">
                <a:latin typeface="Trebuchet MS" charset="0"/>
                <a:ea typeface="Trebuchet MS" charset="0"/>
                <a:cs typeface="Trebuchet MS" charset="0"/>
              </a:rPr>
              <a:t/>
            </a:r>
            <a:br>
              <a:rPr lang="en-US" sz="1300" dirty="0">
                <a:latin typeface="Trebuchet MS" charset="0"/>
                <a:ea typeface="Trebuchet MS" charset="0"/>
                <a:cs typeface="Trebuchet MS" charset="0"/>
              </a:rPr>
            </a:br>
            <a:endParaRPr lang="en-US" sz="1000" dirty="0">
              <a:latin typeface="Trebuchet MS" charset="0"/>
              <a:ea typeface="Trebuchet MS" charset="0"/>
              <a:cs typeface="Trebuchet MS" charset="0"/>
            </a:endParaRPr>
          </a:p>
          <a:p>
            <a:pPr>
              <a:buNone/>
            </a:pPr>
            <a:r>
              <a:rPr lang="en-US" sz="1300" dirty="0">
                <a:latin typeface="Trebuchet MS" charset="0"/>
                <a:ea typeface="Trebuchet MS" charset="0"/>
                <a:cs typeface="Trebuchet MS" charset="0"/>
              </a:rPr>
              <a:t>To help debunk this myth, let’s take a look at </a:t>
            </a:r>
            <a:r>
              <a:rPr lang="en-US" sz="1300" i="1" dirty="0">
                <a:latin typeface="Trebuchet MS" charset="0"/>
                <a:ea typeface="Trebuchet MS" charset="0"/>
                <a:cs typeface="Trebuchet MS" charset="0"/>
              </a:rPr>
              <a:t>Ellie </a:t>
            </a:r>
            <a:r>
              <a:rPr lang="en-US" sz="1300" i="1" dirty="0" smtClean="0">
                <a:latin typeface="Trebuchet MS" charset="0"/>
                <a:ea typeface="Trebuchet MS" charset="0"/>
                <a:cs typeface="Trebuchet MS" charset="0"/>
              </a:rPr>
              <a:t/>
            </a:r>
            <a:br>
              <a:rPr lang="en-US" sz="1300" i="1" dirty="0" smtClean="0">
                <a:latin typeface="Trebuchet MS" charset="0"/>
                <a:ea typeface="Trebuchet MS" charset="0"/>
                <a:cs typeface="Trebuchet MS" charset="0"/>
              </a:rPr>
            </a:br>
            <a:r>
              <a:rPr lang="en-US" sz="1300" i="1" dirty="0" smtClean="0">
                <a:latin typeface="Trebuchet MS" charset="0"/>
                <a:ea typeface="Trebuchet MS" charset="0"/>
                <a:cs typeface="Trebuchet MS" charset="0"/>
              </a:rPr>
              <a:t>Mae’s </a:t>
            </a:r>
            <a:r>
              <a:rPr lang="en-US" sz="1300" dirty="0">
                <a:latin typeface="Trebuchet MS" charset="0"/>
                <a:ea typeface="Trebuchet MS" charset="0"/>
                <a:cs typeface="Trebuchet MS" charset="0"/>
              </a:rPr>
              <a:t>latest</a:t>
            </a:r>
            <a:r>
              <a:rPr lang="en-US" sz="1300" i="1" dirty="0">
                <a:latin typeface="Trebuchet MS" charset="0"/>
                <a:ea typeface="Trebuchet MS" charset="0"/>
                <a:cs typeface="Trebuchet MS" charset="0"/>
              </a:rPr>
              <a:t> Origination Insight Report,</a:t>
            </a:r>
            <a:r>
              <a:rPr lang="en-US" sz="1300" dirty="0">
                <a:latin typeface="Trebuchet MS" charset="0"/>
                <a:ea typeface="Trebuchet MS" charset="0"/>
                <a:cs typeface="Trebuchet MS" charset="0"/>
              </a:rPr>
              <a:t> which </a:t>
            </a:r>
            <a:r>
              <a:rPr lang="en-US" sz="1300" dirty="0" smtClean="0">
                <a:latin typeface="Trebuchet MS" charset="0"/>
                <a:ea typeface="Trebuchet MS" charset="0"/>
                <a:cs typeface="Trebuchet MS" charset="0"/>
              </a:rPr>
              <a:t/>
            </a:r>
            <a:br>
              <a:rPr lang="en-US" sz="1300" dirty="0" smtClean="0">
                <a:latin typeface="Trebuchet MS" charset="0"/>
                <a:ea typeface="Trebuchet MS" charset="0"/>
                <a:cs typeface="Trebuchet MS" charset="0"/>
              </a:rPr>
            </a:br>
            <a:r>
              <a:rPr lang="en-US" sz="1300" dirty="0" smtClean="0">
                <a:latin typeface="Trebuchet MS" charset="0"/>
                <a:ea typeface="Trebuchet MS" charset="0"/>
                <a:cs typeface="Trebuchet MS" charset="0"/>
              </a:rPr>
              <a:t>focuses </a:t>
            </a:r>
            <a:r>
              <a:rPr lang="en-US" sz="1300" dirty="0">
                <a:latin typeface="Trebuchet MS" charset="0"/>
                <a:ea typeface="Trebuchet MS" charset="0"/>
                <a:cs typeface="Trebuchet MS" charset="0"/>
              </a:rPr>
              <a:t>on recently closed (approved) loans. </a:t>
            </a:r>
            <a:br>
              <a:rPr lang="en-US" sz="1300" dirty="0">
                <a:latin typeface="Trebuchet MS" charset="0"/>
                <a:ea typeface="Trebuchet MS" charset="0"/>
                <a:cs typeface="Trebuchet MS" charset="0"/>
              </a:rPr>
            </a:br>
            <a:endParaRPr lang="en-US" sz="1000" dirty="0">
              <a:latin typeface="Trebuchet MS" charset="0"/>
              <a:ea typeface="Trebuchet MS" charset="0"/>
              <a:cs typeface="Trebuchet MS" charset="0"/>
            </a:endParaRPr>
          </a:p>
          <a:p>
            <a:pPr>
              <a:buNone/>
            </a:pPr>
            <a:r>
              <a:rPr lang="en-US" sz="1300" dirty="0">
                <a:latin typeface="Trebuchet MS" charset="0"/>
                <a:ea typeface="Trebuchet MS" charset="0"/>
                <a:cs typeface="Trebuchet MS" charset="0"/>
              </a:rPr>
              <a:t>As you can see on the right, 54.7% of approved mortgages had a credit score of 600-749</a:t>
            </a:r>
            <a:r>
              <a:rPr lang="en-US" sz="1300" dirty="0" smtClean="0">
                <a:latin typeface="Trebuchet MS" charset="0"/>
                <a:ea typeface="Trebuchet MS" charset="0"/>
                <a:cs typeface="Trebuchet MS" charset="0"/>
              </a:rPr>
              <a:t>.</a:t>
            </a:r>
            <a:endParaRPr lang="en-US" sz="1300" dirty="0">
              <a:latin typeface="Trebuchet MS" charset="0"/>
              <a:ea typeface="Trebuchet MS" charset="0"/>
              <a:cs typeface="Trebuchet MS" charset="0"/>
            </a:endParaRPr>
          </a:p>
        </p:txBody>
      </p:sp>
      <p:pic>
        <p:nvPicPr>
          <p:cNvPr id="10" name="Picture 7"/>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9671050"/>
            <a:ext cx="7772400"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a:cxnSpLocks/>
          </p:cNvCxnSpPr>
          <p:nvPr/>
        </p:nvCxnSpPr>
        <p:spPr bwMode="auto">
          <a:xfrm>
            <a:off x="0" y="5173216"/>
            <a:ext cx="7772400" cy="0"/>
          </a:xfrm>
          <a:prstGeom prst="line">
            <a:avLst/>
          </a:prstGeom>
          <a:noFill/>
          <a:ln w="63500">
            <a:solidFill>
              <a:srgbClr val="00B0F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2" name="Straight Connector 11"/>
          <p:cNvCxnSpPr>
            <a:cxnSpLocks/>
          </p:cNvCxnSpPr>
          <p:nvPr/>
        </p:nvCxnSpPr>
        <p:spPr bwMode="auto">
          <a:xfrm>
            <a:off x="0" y="9493696"/>
            <a:ext cx="7772400" cy="0"/>
          </a:xfrm>
          <a:prstGeom prst="line">
            <a:avLst/>
          </a:prstGeom>
          <a:noFill/>
          <a:ln w="63500">
            <a:solidFill>
              <a:srgbClr val="00B0F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7" name="TextBox 7"/>
          <p:cNvSpPr txBox="1">
            <a:spLocks noChangeArrowheads="1"/>
          </p:cNvSpPr>
          <p:nvPr/>
        </p:nvSpPr>
        <p:spPr bwMode="auto">
          <a:xfrm>
            <a:off x="457200" y="341438"/>
            <a:ext cx="652462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spcBef>
                <a:spcPct val="0"/>
              </a:spcBef>
              <a:buNone/>
            </a:pPr>
            <a:r>
              <a:rPr lang="en-US" altLang="en-US" sz="2000" b="1" dirty="0" smtClean="0">
                <a:solidFill>
                  <a:srgbClr val="00ADEF"/>
                </a:solidFill>
                <a:latin typeface="Trebuchet MS Bold" charset="0"/>
                <a:ea typeface="Trebuchet MS Bold" charset="0"/>
                <a:cs typeface="Trebuchet MS Bold" charset="0"/>
              </a:rPr>
              <a:t>Myth #2: “I Need a 780 FICO</a:t>
            </a:r>
            <a:r>
              <a:rPr lang="en-US" sz="2000" b="1" dirty="0" smtClean="0">
                <a:solidFill>
                  <a:srgbClr val="00B0F0"/>
                </a:solidFill>
              </a:rPr>
              <a:t>®</a:t>
            </a:r>
            <a:r>
              <a:rPr lang="en-US" altLang="en-US" sz="2000" b="1" dirty="0" smtClean="0">
                <a:solidFill>
                  <a:srgbClr val="00ADEF"/>
                </a:solidFill>
                <a:latin typeface="Trebuchet MS Bold" charset="0"/>
                <a:ea typeface="Trebuchet MS Bold" charset="0"/>
                <a:cs typeface="Trebuchet MS Bold" charset="0"/>
              </a:rPr>
              <a:t> Score or Higher to Buy”</a:t>
            </a:r>
            <a:endParaRPr lang="en-US" altLang="en-US" sz="2000" b="1" dirty="0">
              <a:solidFill>
                <a:srgbClr val="00ADEF"/>
              </a:solidFill>
              <a:latin typeface="Trebuchet MS Bold" charset="0"/>
              <a:ea typeface="Trebuchet MS Bold" charset="0"/>
              <a:cs typeface="Trebuchet MS Bold" charset="0"/>
            </a:endParaRPr>
          </a:p>
        </p:txBody>
      </p:sp>
      <p:sp>
        <p:nvSpPr>
          <p:cNvPr id="18" name="TextBox 4"/>
          <p:cNvSpPr txBox="1">
            <a:spLocks noChangeArrowheads="1"/>
          </p:cNvSpPr>
          <p:nvPr/>
        </p:nvSpPr>
        <p:spPr bwMode="auto">
          <a:xfrm>
            <a:off x="457200" y="770063"/>
            <a:ext cx="6858000" cy="43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buNone/>
            </a:pPr>
            <a:r>
              <a:rPr lang="en-US" sz="1300" dirty="0">
                <a:latin typeface="Trebuchet MS" charset="0"/>
                <a:ea typeface="Trebuchet MS" charset="0"/>
                <a:cs typeface="Trebuchet MS" charset="0"/>
              </a:rPr>
              <a:t>The survey revealed that 59% of Americans either don’t know (54%) or are misinformed (5%) about what FICO® score is necessary to qualify.</a:t>
            </a:r>
          </a:p>
        </p:txBody>
      </p:sp>
      <p:sp>
        <p:nvSpPr>
          <p:cNvPr id="20" name="Rectangle 19"/>
          <p:cNvSpPr/>
          <p:nvPr/>
        </p:nvSpPr>
        <p:spPr>
          <a:xfrm>
            <a:off x="3054122" y="1268224"/>
            <a:ext cx="2044149" cy="769441"/>
          </a:xfrm>
          <a:prstGeom prst="rect">
            <a:avLst/>
          </a:prstGeom>
        </p:spPr>
        <p:txBody>
          <a:bodyPr wrap="none">
            <a:spAutoFit/>
          </a:bodyPr>
          <a:lstStyle/>
          <a:p>
            <a:pPr>
              <a:defRPr/>
            </a:pPr>
            <a:r>
              <a:rPr lang="en-US" sz="2400" dirty="0" smtClean="0">
                <a:solidFill>
                  <a:srgbClr val="E46C0A"/>
                </a:solidFill>
                <a:latin typeface="Arial" charset="0"/>
              </a:rPr>
              <a:t>FICO</a:t>
            </a:r>
            <a:r>
              <a:rPr lang="en-US" altLang="en-US" sz="2400" baseline="30000" dirty="0" smtClean="0">
                <a:solidFill>
                  <a:srgbClr val="E46C0A"/>
                </a:solidFill>
                <a:latin typeface="Arial" charset="0"/>
              </a:rPr>
              <a:t>®</a:t>
            </a:r>
            <a:r>
              <a:rPr lang="en-US" sz="2400" dirty="0" smtClean="0">
                <a:solidFill>
                  <a:srgbClr val="E46C0A"/>
                </a:solidFill>
                <a:latin typeface="Arial" charset="0"/>
              </a:rPr>
              <a:t> </a:t>
            </a:r>
            <a:r>
              <a:rPr lang="en-US" sz="2400" dirty="0">
                <a:solidFill>
                  <a:srgbClr val="E46C0A"/>
                </a:solidFill>
                <a:latin typeface="Arial" charset="0"/>
              </a:rPr>
              <a:t>Score </a:t>
            </a:r>
          </a:p>
          <a:p>
            <a:pPr>
              <a:defRPr/>
            </a:pPr>
            <a:r>
              <a:rPr lang="en-US" sz="2000" dirty="0">
                <a:solidFill>
                  <a:srgbClr val="E46C0A"/>
                </a:solidFill>
                <a:latin typeface="Arial" charset="0"/>
              </a:rPr>
              <a:t>Distribution</a:t>
            </a:r>
          </a:p>
        </p:txBody>
      </p:sp>
      <p:sp>
        <p:nvSpPr>
          <p:cNvPr id="21" name="Right Brace 20"/>
          <p:cNvSpPr/>
          <p:nvPr/>
        </p:nvSpPr>
        <p:spPr>
          <a:xfrm rot="5400000">
            <a:off x="4930167" y="3194263"/>
            <a:ext cx="500454" cy="1699884"/>
          </a:xfrm>
          <a:prstGeom prst="rightBrace">
            <a:avLst/>
          </a:prstGeom>
          <a:noFill/>
          <a:ln w="38100">
            <a:solidFill>
              <a:srgbClr val="E46C0A"/>
            </a:solidFill>
          </a:ln>
        </p:spPr>
        <p:style>
          <a:lnRef idx="1">
            <a:schemeClr val="accent1"/>
          </a:lnRef>
          <a:fillRef idx="0">
            <a:schemeClr val="accent1"/>
          </a:fillRef>
          <a:effectRef idx="0">
            <a:schemeClr val="accent1"/>
          </a:effectRef>
          <a:fontRef idx="minor">
            <a:schemeClr val="tx1"/>
          </a:fontRef>
        </p:style>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FontTx/>
              <a:buNone/>
            </a:pPr>
            <a:endParaRPr lang="en-US" altLang="en-US" sz="1600">
              <a:latin typeface="Arial" charset="0"/>
              <a:ea typeface="Arial" charset="0"/>
              <a:cs typeface="Arial" charset="0"/>
            </a:endParaRPr>
          </a:p>
        </p:txBody>
      </p:sp>
      <p:sp>
        <p:nvSpPr>
          <p:cNvPr id="22" name="TextBox 21"/>
          <p:cNvSpPr txBox="1"/>
          <p:nvPr/>
        </p:nvSpPr>
        <p:spPr>
          <a:xfrm>
            <a:off x="4892636" y="4294432"/>
            <a:ext cx="619080" cy="276999"/>
          </a:xfrm>
          <a:prstGeom prst="rect">
            <a:avLst/>
          </a:prstGeom>
          <a:noFill/>
        </p:spPr>
        <p:txBody>
          <a:bodyPr wrap="none">
            <a:spAutoFit/>
          </a:bodyPr>
          <a:lstStyle/>
          <a:p>
            <a:pPr>
              <a:defRPr/>
            </a:pPr>
            <a:r>
              <a:rPr lang="en-US" sz="1200" b="1" dirty="0" smtClean="0">
                <a:solidFill>
                  <a:srgbClr val="E46C0A"/>
                </a:solidFill>
                <a:latin typeface="Arial" charset="0"/>
              </a:rPr>
              <a:t>54.7%</a:t>
            </a:r>
            <a:endParaRPr lang="en-US" sz="1200" b="1" dirty="0">
              <a:solidFill>
                <a:srgbClr val="E46C0A"/>
              </a:solidFill>
              <a:latin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7772400" cy="3293640"/>
          </a:xfrm>
          <a:prstGeom prst="rect">
            <a:avLst/>
          </a:prstGeom>
        </p:spPr>
      </p:pic>
      <p:sp>
        <p:nvSpPr>
          <p:cNvPr id="3" name="TextBox 3"/>
          <p:cNvSpPr txBox="1"/>
          <p:nvPr/>
        </p:nvSpPr>
        <p:spPr>
          <a:xfrm>
            <a:off x="7239000" y="9791700"/>
            <a:ext cx="213359" cy="215900"/>
          </a:xfrm>
          <a:prstGeom prst="rect">
            <a:avLst/>
          </a:prstGeom>
          <a:noFill/>
          <a:ln>
            <a:noFill/>
          </a:ln>
        </p:spPr>
        <p:txBody>
          <a:bodyPr wrap="square" lIns="0" tIns="0" rIns="0" bIns="0" anchor="t"/>
          <a:lstStyle/>
          <a:p>
            <a:pPr algn="ctr">
              <a:defRPr lang="en-US"/>
            </a:pPr>
            <a:r>
              <a:rPr lang="is-IS" sz="1200" dirty="0" smtClean="0">
                <a:solidFill>
                  <a:srgbClr val="6D6E70"/>
                </a:solidFill>
                <a:latin typeface="MyriadPro-Regular" charset="77"/>
                <a:ea typeface="MyriadPro-Regular" charset="77"/>
                <a:cs typeface="MyriadPro-Regular" charset="77"/>
              </a:rPr>
              <a:t>12</a:t>
            </a:r>
            <a:endParaRPr lang="is-IS" sz="1200" dirty="0">
              <a:solidFill>
                <a:srgbClr val="6D6E70"/>
              </a:solidFill>
              <a:latin typeface="MyriadPro-Regular" charset="77"/>
              <a:ea typeface="MyriadPro-Regular" charset="77"/>
              <a:cs typeface="MyriadPro-Regular" charset="77"/>
            </a:endParaRPr>
          </a:p>
        </p:txBody>
      </p:sp>
      <p:pic>
        <p:nvPicPr>
          <p:cNvPr id="9"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671050"/>
            <a:ext cx="7772400"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a:cxnSpLocks/>
          </p:cNvCxnSpPr>
          <p:nvPr/>
        </p:nvCxnSpPr>
        <p:spPr bwMode="auto">
          <a:xfrm>
            <a:off x="0" y="3290574"/>
            <a:ext cx="7772400" cy="0"/>
          </a:xfrm>
          <a:prstGeom prst="line">
            <a:avLst/>
          </a:prstGeom>
          <a:noFill/>
          <a:ln w="63500">
            <a:solidFill>
              <a:srgbClr val="00B0F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 name="TextBox 1"/>
          <p:cNvSpPr txBox="1"/>
          <p:nvPr/>
        </p:nvSpPr>
        <p:spPr>
          <a:xfrm>
            <a:off x="213792" y="3373016"/>
            <a:ext cx="7353873" cy="461665"/>
          </a:xfrm>
          <a:prstGeom prst="rect">
            <a:avLst/>
          </a:prstGeom>
          <a:noFill/>
        </p:spPr>
        <p:txBody>
          <a:bodyPr wrap="none" rtlCol="0">
            <a:spAutoFit/>
          </a:bodyPr>
          <a:lstStyle/>
          <a:p>
            <a:r>
              <a:rPr lang="en-US" altLang="en-US" sz="2400" b="1" dirty="0">
                <a:latin typeface="Trebuchet MS Bold" charset="0"/>
                <a:ea typeface="Trebuchet MS Bold" charset="0"/>
                <a:cs typeface="Trebuchet MS Bold" charset="0"/>
              </a:rPr>
              <a:t>WHY </a:t>
            </a:r>
            <a:r>
              <a:rPr lang="en-US" altLang="en-US" sz="2400" b="1" dirty="0" smtClean="0">
                <a:solidFill>
                  <a:srgbClr val="00B0F0"/>
                </a:solidFill>
                <a:latin typeface="Trebuchet MS Bold" charset="0"/>
                <a:ea typeface="Trebuchet MS Bold" charset="0"/>
                <a:cs typeface="Trebuchet MS Bold" charset="0"/>
              </a:rPr>
              <a:t>PRE-APPROVAL </a:t>
            </a:r>
            <a:r>
              <a:rPr lang="en-US" altLang="en-US" sz="2400" b="1" dirty="0">
                <a:latin typeface="Trebuchet MS Bold" charset="0"/>
                <a:ea typeface="Trebuchet MS Bold" charset="0"/>
                <a:cs typeface="Trebuchet MS Bold" charset="0"/>
              </a:rPr>
              <a:t>SHOULD BE </a:t>
            </a:r>
            <a:r>
              <a:rPr lang="en-US" altLang="en-US" sz="2400" b="1" dirty="0" smtClean="0">
                <a:latin typeface="Trebuchet MS Bold" charset="0"/>
                <a:ea typeface="Trebuchet MS Bold" charset="0"/>
                <a:cs typeface="Trebuchet MS Bold" charset="0"/>
              </a:rPr>
              <a:t>YOUR </a:t>
            </a:r>
            <a:r>
              <a:rPr lang="en-US" altLang="en-US" sz="2400" b="1" dirty="0">
                <a:solidFill>
                  <a:srgbClr val="00B0F0"/>
                </a:solidFill>
                <a:latin typeface="Trebuchet MS Bold" charset="0"/>
                <a:ea typeface="Trebuchet MS Bold" charset="0"/>
                <a:cs typeface="Trebuchet MS Bold" charset="0"/>
              </a:rPr>
              <a:t>FIRST </a:t>
            </a:r>
            <a:r>
              <a:rPr lang="en-US" altLang="en-US" sz="2400" b="1" dirty="0" smtClean="0">
                <a:solidFill>
                  <a:srgbClr val="00B0F0"/>
                </a:solidFill>
                <a:latin typeface="Trebuchet MS Bold" charset="0"/>
                <a:ea typeface="Trebuchet MS Bold" charset="0"/>
                <a:cs typeface="Trebuchet MS Bold" charset="0"/>
              </a:rPr>
              <a:t>STEP</a:t>
            </a:r>
            <a:endParaRPr lang="en-US" altLang="en-US" sz="2400" b="1" dirty="0">
              <a:solidFill>
                <a:srgbClr val="00B0F0"/>
              </a:solidFill>
              <a:latin typeface="Trebuchet MS Bold" charset="0"/>
              <a:ea typeface="Trebuchet MS Bold" charset="0"/>
              <a:cs typeface="Trebuchet MS Bold" charset="0"/>
            </a:endParaRPr>
          </a:p>
        </p:txBody>
      </p:sp>
      <p:sp>
        <p:nvSpPr>
          <p:cNvPr id="4" name="TextBox 3"/>
          <p:cNvSpPr txBox="1"/>
          <p:nvPr/>
        </p:nvSpPr>
        <p:spPr>
          <a:xfrm>
            <a:off x="213792" y="3805064"/>
            <a:ext cx="7488832" cy="5760551"/>
          </a:xfrm>
          <a:prstGeom prst="rect">
            <a:avLst/>
          </a:prstGeom>
          <a:noFill/>
        </p:spPr>
        <p:txBody>
          <a:bodyPr wrap="square" rtlCol="0">
            <a:spAutoFit/>
          </a:bodyPr>
          <a:lstStyle/>
          <a:p>
            <a:pPr>
              <a:spcBef>
                <a:spcPct val="0"/>
              </a:spcBef>
            </a:pPr>
            <a:r>
              <a:rPr lang="en-US" altLang="en-US" sz="1200" dirty="0">
                <a:latin typeface="Trebuchet MS" charset="0"/>
                <a:ea typeface="Trebuchet MS" charset="0"/>
                <a:cs typeface="Trebuchet MS" charset="0"/>
              </a:rPr>
              <a:t>In many markets across the country, the amount of buyers searching for their dream home greatly outnumbers the amount of homes for sale. This has led to a competitive marketplace where buyers often need to stand out. One way to show you are serious about buying your dream home is to get pre-qualified or pre-approved for a mortgage before starting </a:t>
            </a:r>
            <a:r>
              <a:rPr lang="en-US" altLang="en-US" sz="1200" dirty="0" smtClean="0">
                <a:latin typeface="Trebuchet MS" charset="0"/>
                <a:ea typeface="Trebuchet MS" charset="0"/>
                <a:cs typeface="Trebuchet MS" charset="0"/>
              </a:rPr>
              <a:t>your search</a:t>
            </a:r>
            <a:r>
              <a:rPr lang="en-US" altLang="en-US" sz="1200" dirty="0">
                <a:latin typeface="Trebuchet MS" charset="0"/>
                <a:ea typeface="Trebuchet MS" charset="0"/>
                <a:cs typeface="Trebuchet MS" charset="0"/>
              </a:rPr>
              <a:t>.</a:t>
            </a:r>
          </a:p>
          <a:p>
            <a:pPr>
              <a:lnSpc>
                <a:spcPts val="1000"/>
              </a:lnSpc>
              <a:spcBef>
                <a:spcPct val="0"/>
              </a:spcBef>
            </a:pPr>
            <a:endParaRPr lang="en-US" altLang="en-US" sz="1300" dirty="0">
              <a:latin typeface="Trebuchet MS" charset="0"/>
              <a:ea typeface="Trebuchet MS" charset="0"/>
              <a:cs typeface="Trebuchet MS" charset="0"/>
            </a:endParaRPr>
          </a:p>
          <a:p>
            <a:pPr>
              <a:spcBef>
                <a:spcPct val="0"/>
              </a:spcBef>
            </a:pPr>
            <a:r>
              <a:rPr lang="en-US" altLang="en-US" sz="1200" dirty="0">
                <a:latin typeface="Trebuchet MS" charset="0"/>
                <a:ea typeface="Trebuchet MS" charset="0"/>
                <a:cs typeface="Trebuchet MS" charset="0"/>
              </a:rPr>
              <a:t>But even if you are in a market that is not as competitive, knowing your budget will give you the confidence to know if your dream home is within your reach.</a:t>
            </a:r>
          </a:p>
          <a:p>
            <a:pPr>
              <a:lnSpc>
                <a:spcPts val="1000"/>
              </a:lnSpc>
              <a:spcBef>
                <a:spcPct val="0"/>
              </a:spcBef>
            </a:pPr>
            <a:endParaRPr lang="en-US" altLang="en-US" sz="1300" dirty="0">
              <a:latin typeface="Trebuchet MS" charset="0"/>
              <a:ea typeface="Trebuchet MS" charset="0"/>
              <a:cs typeface="Trebuchet MS" charset="0"/>
            </a:endParaRPr>
          </a:p>
          <a:p>
            <a:pPr>
              <a:spcBef>
                <a:spcPct val="0"/>
              </a:spcBef>
            </a:pPr>
            <a:r>
              <a:rPr lang="en-US" altLang="en-US" sz="1200" i="1" dirty="0">
                <a:latin typeface="Trebuchet MS" charset="0"/>
                <a:ea typeface="Trebuchet MS" charset="0"/>
                <a:cs typeface="Trebuchet MS" charset="0"/>
              </a:rPr>
              <a:t>Freddie Mac </a:t>
            </a:r>
            <a:r>
              <a:rPr lang="en-US" altLang="en-US" sz="1200" dirty="0">
                <a:latin typeface="Trebuchet MS" charset="0"/>
                <a:ea typeface="Trebuchet MS" charset="0"/>
                <a:cs typeface="Trebuchet MS" charset="0"/>
              </a:rPr>
              <a:t>lays out the advantages of pre-approval in the </a:t>
            </a:r>
            <a:r>
              <a:rPr lang="en-US" altLang="en-US" sz="1200" dirty="0" smtClean="0">
                <a:latin typeface="Trebuchet MS" charset="0"/>
                <a:ea typeface="Trebuchet MS" charset="0"/>
                <a:cs typeface="Trebuchet MS" charset="0"/>
              </a:rPr>
              <a:t>‘My Home’ </a:t>
            </a:r>
            <a:r>
              <a:rPr lang="en-US" altLang="en-US" sz="1200" dirty="0">
                <a:latin typeface="Trebuchet MS" charset="0"/>
                <a:ea typeface="Trebuchet MS" charset="0"/>
                <a:cs typeface="Trebuchet MS" charset="0"/>
              </a:rPr>
              <a:t>section of their website.</a:t>
            </a:r>
          </a:p>
          <a:p>
            <a:pPr>
              <a:spcBef>
                <a:spcPct val="0"/>
              </a:spcBef>
            </a:pPr>
            <a:endParaRPr lang="en-US" altLang="en-US" sz="1000" dirty="0">
              <a:latin typeface="Trebuchet MS" charset="0"/>
              <a:ea typeface="Trebuchet MS" charset="0"/>
              <a:cs typeface="Trebuchet MS" charset="0"/>
            </a:endParaRPr>
          </a:p>
          <a:p>
            <a:pPr marL="458788">
              <a:spcBef>
                <a:spcPct val="0"/>
              </a:spcBef>
            </a:pPr>
            <a:r>
              <a:rPr lang="en-US" altLang="en-US" sz="1200" i="1" dirty="0" smtClean="0">
                <a:latin typeface="Trebuchet MS" charset="0"/>
                <a:ea typeface="Trebuchet MS" charset="0"/>
                <a:cs typeface="Trebuchet MS" charset="0"/>
              </a:rPr>
              <a:t>“It’s highly recommended that you work with your lender to get pre-approved before you begin house hunting. Pre-approval will tell you how much home you can afford and can help you move faster, and with greater confidence, in competitive markets.”</a:t>
            </a:r>
            <a:endParaRPr lang="en-US" altLang="en-US" sz="1200" i="1" dirty="0">
              <a:latin typeface="Trebuchet MS" charset="0"/>
              <a:ea typeface="Trebuchet MS" charset="0"/>
              <a:cs typeface="Trebuchet MS" charset="0"/>
            </a:endParaRPr>
          </a:p>
          <a:p>
            <a:pPr>
              <a:lnSpc>
                <a:spcPts val="1000"/>
              </a:lnSpc>
              <a:spcBef>
                <a:spcPct val="0"/>
              </a:spcBef>
            </a:pPr>
            <a:endParaRPr lang="en-US" altLang="en-US" sz="1300" dirty="0">
              <a:latin typeface="Trebuchet MS" charset="0"/>
              <a:ea typeface="Trebuchet MS" charset="0"/>
              <a:cs typeface="Trebuchet MS" charset="0"/>
            </a:endParaRPr>
          </a:p>
          <a:p>
            <a:pPr>
              <a:spcBef>
                <a:spcPct val="0"/>
              </a:spcBef>
            </a:pPr>
            <a:r>
              <a:rPr lang="en-US" altLang="en-US" sz="1200" dirty="0">
                <a:latin typeface="Trebuchet MS" charset="0"/>
                <a:ea typeface="Trebuchet MS" charset="0"/>
                <a:cs typeface="Trebuchet MS" charset="0"/>
              </a:rPr>
              <a:t>One of the many advantages of working with a local real estate professional is that many have relationships with lenders who will be able to help you with this process. Once you have selected a lender, you will need to fill out their loan application and provide them with important information regarding </a:t>
            </a:r>
            <a:r>
              <a:rPr lang="en-US" altLang="en-US" sz="1200" i="1" dirty="0">
                <a:latin typeface="Trebuchet MS" charset="0"/>
                <a:ea typeface="Trebuchet MS" charset="0"/>
                <a:cs typeface="Trebuchet MS" charset="0"/>
              </a:rPr>
              <a:t>“your credit, debt, work history, down payment and residential history.”</a:t>
            </a:r>
          </a:p>
          <a:p>
            <a:pPr>
              <a:lnSpc>
                <a:spcPts val="1000"/>
              </a:lnSpc>
              <a:spcBef>
                <a:spcPct val="0"/>
              </a:spcBef>
            </a:pPr>
            <a:endParaRPr lang="en-US" altLang="en-US" sz="1300" dirty="0">
              <a:latin typeface="Trebuchet MS" charset="0"/>
              <a:ea typeface="Trebuchet MS" charset="0"/>
              <a:cs typeface="Trebuchet MS" charset="0"/>
            </a:endParaRPr>
          </a:p>
          <a:p>
            <a:pPr>
              <a:spcBef>
                <a:spcPct val="0"/>
              </a:spcBef>
            </a:pPr>
            <a:r>
              <a:rPr lang="en-US" altLang="en-US" sz="1200" i="1" dirty="0">
                <a:latin typeface="Trebuchet MS" charset="0"/>
                <a:ea typeface="Trebuchet MS" charset="0"/>
                <a:cs typeface="Trebuchet MS" charset="0"/>
              </a:rPr>
              <a:t>Freddie Mac </a:t>
            </a:r>
            <a:r>
              <a:rPr lang="en-US" altLang="en-US" sz="1200" dirty="0">
                <a:latin typeface="Trebuchet MS" charset="0"/>
                <a:ea typeface="Trebuchet MS" charset="0"/>
                <a:cs typeface="Trebuchet MS" charset="0"/>
              </a:rPr>
              <a:t>describes the 4 Cs that help determine the amount you will be qualified to borrow:</a:t>
            </a:r>
          </a:p>
          <a:p>
            <a:pPr>
              <a:lnSpc>
                <a:spcPts val="1000"/>
              </a:lnSpc>
              <a:spcBef>
                <a:spcPct val="0"/>
              </a:spcBef>
            </a:pPr>
            <a:endParaRPr lang="en-US" altLang="en-US" sz="1300" dirty="0">
              <a:latin typeface="Trebuchet MS" charset="0"/>
              <a:ea typeface="Trebuchet MS" charset="0"/>
              <a:cs typeface="Trebuchet MS" charset="0"/>
            </a:endParaRPr>
          </a:p>
          <a:p>
            <a:pPr marL="119063" indent="-119063">
              <a:spcBef>
                <a:spcPct val="0"/>
              </a:spcBef>
              <a:buFont typeface="Arial" charset="0"/>
              <a:buChar char="•"/>
            </a:pPr>
            <a:r>
              <a:rPr lang="en-US" altLang="en-US" sz="1200" b="1" dirty="0" smtClean="0">
                <a:solidFill>
                  <a:srgbClr val="00B0F0"/>
                </a:solidFill>
                <a:latin typeface="Trebuchet MS" charset="0"/>
                <a:ea typeface="Trebuchet MS" charset="0"/>
                <a:cs typeface="Trebuchet MS" charset="0"/>
              </a:rPr>
              <a:t>Capacity</a:t>
            </a:r>
            <a:r>
              <a:rPr lang="en-US" altLang="en-US" sz="1200" b="1" dirty="0">
                <a:solidFill>
                  <a:srgbClr val="00B0F0"/>
                </a:solidFill>
                <a:latin typeface="Trebuchet MS" charset="0"/>
                <a:ea typeface="Trebuchet MS" charset="0"/>
                <a:cs typeface="Trebuchet MS" charset="0"/>
              </a:rPr>
              <a:t>: </a:t>
            </a:r>
            <a:r>
              <a:rPr lang="en-US" altLang="en-US" sz="1200" dirty="0">
                <a:latin typeface="Trebuchet MS" charset="0"/>
                <a:ea typeface="Trebuchet MS" charset="0"/>
                <a:cs typeface="Trebuchet MS" charset="0"/>
              </a:rPr>
              <a:t>Your current and future ability to make your </a:t>
            </a:r>
            <a:r>
              <a:rPr lang="en-US" altLang="en-US" sz="1200" dirty="0" smtClean="0">
                <a:latin typeface="Trebuchet MS" charset="0"/>
                <a:ea typeface="Trebuchet MS" charset="0"/>
                <a:cs typeface="Trebuchet MS" charset="0"/>
              </a:rPr>
              <a:t>payments</a:t>
            </a:r>
          </a:p>
          <a:p>
            <a:pPr marL="119063" indent="-119063">
              <a:spcBef>
                <a:spcPct val="0"/>
              </a:spcBef>
              <a:buFont typeface="Arial" charset="0"/>
              <a:buChar char="•"/>
            </a:pPr>
            <a:r>
              <a:rPr lang="en-US" altLang="en-US" sz="1200" b="1" dirty="0" smtClean="0">
                <a:solidFill>
                  <a:srgbClr val="00B0F0"/>
                </a:solidFill>
                <a:latin typeface="Trebuchet MS" charset="0"/>
                <a:ea typeface="Trebuchet MS" charset="0"/>
                <a:cs typeface="Trebuchet MS" charset="0"/>
              </a:rPr>
              <a:t>Capital </a:t>
            </a:r>
            <a:r>
              <a:rPr lang="en-US" altLang="en-US" sz="1200" b="1" dirty="0">
                <a:solidFill>
                  <a:srgbClr val="00B0F0"/>
                </a:solidFill>
                <a:latin typeface="Trebuchet MS" charset="0"/>
                <a:ea typeface="Trebuchet MS" charset="0"/>
                <a:cs typeface="Trebuchet MS" charset="0"/>
              </a:rPr>
              <a:t>or cash reserves: </a:t>
            </a:r>
            <a:r>
              <a:rPr lang="en-US" altLang="en-US" sz="1200" dirty="0">
                <a:latin typeface="Trebuchet MS" charset="0"/>
                <a:ea typeface="Trebuchet MS" charset="0"/>
                <a:cs typeface="Trebuchet MS" charset="0"/>
              </a:rPr>
              <a:t>The money, savings and investments you have that can be sold quickly for </a:t>
            </a:r>
            <a:r>
              <a:rPr lang="en-US" altLang="en-US" sz="1200" dirty="0" smtClean="0">
                <a:latin typeface="Trebuchet MS" charset="0"/>
                <a:ea typeface="Trebuchet MS" charset="0"/>
                <a:cs typeface="Trebuchet MS" charset="0"/>
              </a:rPr>
              <a:t>cash</a:t>
            </a:r>
          </a:p>
          <a:p>
            <a:pPr marL="119063" indent="-119063">
              <a:spcBef>
                <a:spcPct val="0"/>
              </a:spcBef>
              <a:buFont typeface="Arial" charset="0"/>
              <a:buChar char="•"/>
            </a:pPr>
            <a:r>
              <a:rPr lang="en-US" altLang="en-US" sz="1200" b="1" dirty="0" smtClean="0">
                <a:solidFill>
                  <a:srgbClr val="00B0F0"/>
                </a:solidFill>
                <a:latin typeface="Trebuchet MS" charset="0"/>
                <a:ea typeface="Trebuchet MS" charset="0"/>
                <a:cs typeface="Trebuchet MS" charset="0"/>
              </a:rPr>
              <a:t>Collateral</a:t>
            </a:r>
            <a:r>
              <a:rPr lang="en-US" altLang="en-US" sz="1200" b="1" dirty="0">
                <a:solidFill>
                  <a:srgbClr val="00B0F0"/>
                </a:solidFill>
                <a:latin typeface="Trebuchet MS" charset="0"/>
                <a:ea typeface="Trebuchet MS" charset="0"/>
                <a:cs typeface="Trebuchet MS" charset="0"/>
              </a:rPr>
              <a:t>: </a:t>
            </a:r>
            <a:r>
              <a:rPr lang="en-US" altLang="en-US" sz="1200" dirty="0">
                <a:latin typeface="Trebuchet MS" charset="0"/>
                <a:ea typeface="Trebuchet MS" charset="0"/>
                <a:cs typeface="Trebuchet MS" charset="0"/>
              </a:rPr>
              <a:t>The home, or type of home, that you would like to purchase</a:t>
            </a:r>
          </a:p>
          <a:p>
            <a:pPr marL="119063" indent="-119063">
              <a:spcBef>
                <a:spcPct val="0"/>
              </a:spcBef>
              <a:buFont typeface="Arial" charset="0"/>
              <a:buChar char="•"/>
            </a:pPr>
            <a:r>
              <a:rPr lang="en-US" altLang="en-US" sz="1200" b="1" dirty="0" smtClean="0">
                <a:solidFill>
                  <a:srgbClr val="00B0F0"/>
                </a:solidFill>
                <a:latin typeface="Trebuchet MS" charset="0"/>
                <a:ea typeface="Trebuchet MS" charset="0"/>
                <a:cs typeface="Trebuchet MS" charset="0"/>
              </a:rPr>
              <a:t>Credit</a:t>
            </a:r>
            <a:r>
              <a:rPr lang="en-US" altLang="en-US" sz="1200" dirty="0">
                <a:latin typeface="Trebuchet MS" charset="0"/>
                <a:ea typeface="Trebuchet MS" charset="0"/>
                <a:cs typeface="Trebuchet MS" charset="0"/>
              </a:rPr>
              <a:t>: Your history of paying bills and other debts on time</a:t>
            </a:r>
          </a:p>
          <a:p>
            <a:pPr>
              <a:lnSpc>
                <a:spcPts val="1000"/>
              </a:lnSpc>
              <a:spcBef>
                <a:spcPct val="0"/>
              </a:spcBef>
            </a:pPr>
            <a:endParaRPr lang="en-US" altLang="en-US" sz="1300" dirty="0">
              <a:latin typeface="Trebuchet MS" charset="0"/>
              <a:ea typeface="Trebuchet MS" charset="0"/>
              <a:cs typeface="Trebuchet MS" charset="0"/>
            </a:endParaRPr>
          </a:p>
          <a:p>
            <a:pPr>
              <a:spcBef>
                <a:spcPct val="0"/>
              </a:spcBef>
            </a:pPr>
            <a:r>
              <a:rPr lang="en-US" altLang="en-US" sz="1200" dirty="0">
                <a:latin typeface="Trebuchet MS" charset="0"/>
                <a:ea typeface="Trebuchet MS" charset="0"/>
                <a:cs typeface="Trebuchet MS" charset="0"/>
              </a:rPr>
              <a:t>Getting pre-approved is one of many steps that will show home sellers that you are serious about buying and it often helps speed up the process once your offer has been accepted.</a:t>
            </a:r>
          </a:p>
          <a:p>
            <a:pPr>
              <a:lnSpc>
                <a:spcPts val="1000"/>
              </a:lnSpc>
              <a:spcBef>
                <a:spcPct val="0"/>
              </a:spcBef>
            </a:pPr>
            <a:endParaRPr lang="en-US" altLang="en-US" sz="1300" dirty="0">
              <a:latin typeface="Trebuchet MS" charset="0"/>
              <a:ea typeface="Trebuchet MS" charset="0"/>
              <a:cs typeface="Trebuchet MS" charset="0"/>
            </a:endParaRPr>
          </a:p>
          <a:p>
            <a:pPr>
              <a:spcBef>
                <a:spcPct val="0"/>
              </a:spcBef>
            </a:pPr>
            <a:r>
              <a:rPr lang="en-US" altLang="en-US" sz="1200" b="1" dirty="0" smtClean="0">
                <a:solidFill>
                  <a:srgbClr val="00B0F0"/>
                </a:solidFill>
                <a:latin typeface="Trebuchet MS" charset="0"/>
                <a:ea typeface="Trebuchet MS" charset="0"/>
                <a:cs typeface="Trebuchet MS" charset="0"/>
              </a:rPr>
              <a:t>Bottom Line</a:t>
            </a:r>
            <a:endParaRPr lang="en-US" altLang="en-US" sz="1200" dirty="0" smtClean="0">
              <a:latin typeface="Trebuchet MS" charset="0"/>
              <a:ea typeface="Trebuchet MS" charset="0"/>
              <a:cs typeface="Trebuchet MS" charset="0"/>
            </a:endParaRPr>
          </a:p>
          <a:p>
            <a:pPr>
              <a:spcBef>
                <a:spcPct val="0"/>
              </a:spcBef>
            </a:pPr>
            <a:r>
              <a:rPr lang="en-US" altLang="en-US" sz="1200" dirty="0" smtClean="0">
                <a:latin typeface="Trebuchet MS" charset="0"/>
                <a:ea typeface="Trebuchet MS" charset="0"/>
                <a:cs typeface="Trebuchet MS" charset="0"/>
              </a:rPr>
              <a:t>Many potential home buyers overestimate the down payment and credit scores needed to qualify for a mortgage today. If you are ready and willing to buy, you may be pleasantly surprised at your ability to do so as well.</a:t>
            </a:r>
            <a:endParaRPr lang="en-US" altLang="en-US" sz="1200" dirty="0">
              <a:latin typeface="Trebuchet MS" charset="0"/>
              <a:ea typeface="Trebuchet MS" charset="0"/>
              <a:cs typeface="Trebuchet MS"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descr="House Price See Saw.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3792" y="6818942"/>
            <a:ext cx="3256462" cy="1703380"/>
          </a:xfrm>
          <a:prstGeom prst="rect">
            <a:avLst/>
          </a:prstGeom>
          <a:noFill/>
          <a:ln w="9525">
            <a:noFill/>
            <a:miter lim="800000"/>
            <a:headEnd/>
            <a:tailEnd/>
          </a:ln>
          <a:effectLst>
            <a:softEdge rad="317500"/>
          </a:effectLst>
        </p:spPr>
      </p:pic>
      <p:sp>
        <p:nvSpPr>
          <p:cNvPr id="3" name="TextBox 3"/>
          <p:cNvSpPr txBox="1"/>
          <p:nvPr/>
        </p:nvSpPr>
        <p:spPr>
          <a:xfrm>
            <a:off x="7239000" y="9791700"/>
            <a:ext cx="213359" cy="215900"/>
          </a:xfrm>
          <a:prstGeom prst="rect">
            <a:avLst/>
          </a:prstGeom>
          <a:noFill/>
          <a:ln>
            <a:noFill/>
          </a:ln>
        </p:spPr>
        <p:txBody>
          <a:bodyPr wrap="square" lIns="0" tIns="0" rIns="0" bIns="0" anchor="t"/>
          <a:lstStyle/>
          <a:p>
            <a:pPr algn="ctr">
              <a:defRPr lang="en-US"/>
            </a:pPr>
            <a:r>
              <a:rPr lang="is-IS" sz="1200" dirty="0" smtClean="0">
                <a:solidFill>
                  <a:srgbClr val="6D6E70"/>
                </a:solidFill>
                <a:latin typeface="MyriadPro-Regular" charset="77"/>
                <a:ea typeface="MyriadPro-Regular" charset="77"/>
                <a:cs typeface="MyriadPro-Regular" charset="77"/>
              </a:rPr>
              <a:t>13</a:t>
            </a:r>
            <a:endParaRPr lang="is-IS" sz="1200" dirty="0">
              <a:solidFill>
                <a:srgbClr val="6D6E70"/>
              </a:solidFill>
              <a:latin typeface="MyriadPro-Regular" charset="77"/>
              <a:ea typeface="MyriadPro-Regular" charset="77"/>
              <a:cs typeface="MyriadPro-Regular" charset="77"/>
            </a:endParaRPr>
          </a:p>
        </p:txBody>
      </p:sp>
      <p:pic>
        <p:nvPicPr>
          <p:cNvPr id="9"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671050"/>
            <a:ext cx="7772400"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13792" y="1107669"/>
            <a:ext cx="7344816" cy="2923877"/>
          </a:xfrm>
          <a:prstGeom prst="rect">
            <a:avLst/>
          </a:prstGeom>
          <a:noFill/>
        </p:spPr>
        <p:txBody>
          <a:bodyPr wrap="square" rtlCol="0">
            <a:spAutoFit/>
          </a:bodyPr>
          <a:lstStyle/>
          <a:p>
            <a:r>
              <a:rPr lang="en-US" sz="1400" dirty="0">
                <a:latin typeface="Trebuchet MS" charset="0"/>
                <a:ea typeface="Trebuchet MS" charset="0"/>
                <a:cs typeface="Trebuchet MS" charset="0"/>
              </a:rPr>
              <a:t>According to </a:t>
            </a:r>
            <a:r>
              <a:rPr lang="en-US" sz="1400" i="1" dirty="0">
                <a:latin typeface="Trebuchet MS" charset="0"/>
                <a:ea typeface="Trebuchet MS" charset="0"/>
                <a:cs typeface="Trebuchet MS" charset="0"/>
              </a:rPr>
              <a:t>Freddie Mac’s </a:t>
            </a:r>
            <a:r>
              <a:rPr lang="en-US" sz="1400" dirty="0">
                <a:latin typeface="Trebuchet MS" charset="0"/>
                <a:ea typeface="Trebuchet MS" charset="0"/>
                <a:cs typeface="Trebuchet MS" charset="0"/>
              </a:rPr>
              <a:t>latest</a:t>
            </a:r>
            <a:r>
              <a:rPr lang="en-US" sz="1400" i="1" dirty="0">
                <a:latin typeface="Trebuchet MS" charset="0"/>
                <a:ea typeface="Trebuchet MS" charset="0"/>
                <a:cs typeface="Trebuchet MS" charset="0"/>
              </a:rPr>
              <a:t> Primary Mortgage Market Survey</a:t>
            </a:r>
            <a:r>
              <a:rPr lang="en-US" sz="1400" dirty="0">
                <a:latin typeface="Trebuchet MS" charset="0"/>
                <a:ea typeface="Trebuchet MS" charset="0"/>
                <a:cs typeface="Trebuchet MS" charset="0"/>
              </a:rPr>
              <a:t>, interest rates for a 30-year fixed rate mortgage are currently around 4%, which is still very low in comparison to recent history!</a:t>
            </a:r>
          </a:p>
          <a:p>
            <a:endParaRPr lang="en-US" sz="1000" dirty="0">
              <a:latin typeface="Trebuchet MS" charset="0"/>
              <a:ea typeface="Trebuchet MS" charset="0"/>
              <a:cs typeface="Trebuchet MS" charset="0"/>
            </a:endParaRPr>
          </a:p>
          <a:p>
            <a:r>
              <a:rPr lang="en-US" sz="1400" dirty="0">
                <a:latin typeface="Trebuchet MS" charset="0"/>
                <a:ea typeface="Trebuchet MS" charset="0"/>
                <a:cs typeface="Trebuchet MS" charset="0"/>
              </a:rPr>
              <a:t>The interest rate you secure when buying a home not only greatly impacts your monthly housing costs, but also impacts your purchasing power</a:t>
            </a:r>
            <a:r>
              <a:rPr lang="en-US" sz="1400" dirty="0" smtClean="0">
                <a:latin typeface="Trebuchet MS" charset="0"/>
                <a:ea typeface="Trebuchet MS" charset="0"/>
                <a:cs typeface="Trebuchet MS" charset="0"/>
              </a:rPr>
              <a:t>.</a:t>
            </a:r>
            <a:r>
              <a:rPr lang="en-US" sz="1300" dirty="0">
                <a:latin typeface="Trebuchet MS" charset="0"/>
                <a:ea typeface="Trebuchet MS" charset="0"/>
                <a:cs typeface="Trebuchet MS" charset="0"/>
              </a:rPr>
              <a:t/>
            </a:r>
            <a:br>
              <a:rPr lang="en-US" sz="1300" dirty="0">
                <a:latin typeface="Trebuchet MS" charset="0"/>
                <a:ea typeface="Trebuchet MS" charset="0"/>
                <a:cs typeface="Trebuchet MS" charset="0"/>
              </a:rPr>
            </a:br>
            <a:endParaRPr lang="en-US" sz="1000" dirty="0">
              <a:latin typeface="Trebuchet MS" charset="0"/>
              <a:ea typeface="Trebuchet MS" charset="0"/>
              <a:cs typeface="Trebuchet MS" charset="0"/>
            </a:endParaRPr>
          </a:p>
          <a:p>
            <a:r>
              <a:rPr lang="en-US" sz="1400" dirty="0">
                <a:latin typeface="Trebuchet MS" charset="0"/>
                <a:ea typeface="Trebuchet MS" charset="0"/>
                <a:cs typeface="Trebuchet MS" charset="0"/>
              </a:rPr>
              <a:t>Purchasing power, simply put, is the amount of home you can afford to buy for the budget you have available to spend. As rates increase, the price of the house you can afford will decrease if you plan to stay within a certain monthly housing budget.</a:t>
            </a:r>
          </a:p>
          <a:p>
            <a:endParaRPr lang="en-US" sz="1000" dirty="0">
              <a:latin typeface="Trebuchet MS" charset="0"/>
              <a:ea typeface="Trebuchet MS" charset="0"/>
              <a:cs typeface="Trebuchet MS" charset="0"/>
            </a:endParaRPr>
          </a:p>
          <a:p>
            <a:r>
              <a:rPr lang="en-US" sz="1400" dirty="0">
                <a:latin typeface="Trebuchet MS" charset="0"/>
                <a:ea typeface="Trebuchet MS" charset="0"/>
                <a:cs typeface="Trebuchet MS" charset="0"/>
              </a:rPr>
              <a:t>The chart below shows what impact rising interest rates would have if you planned to purchase a home within the national median price range, and planned to keep your principal and interest payments at or about $1,100 a month</a:t>
            </a:r>
            <a:r>
              <a:rPr lang="en-US" sz="1400" dirty="0" smtClean="0">
                <a:latin typeface="Trebuchet MS" charset="0"/>
                <a:ea typeface="Trebuchet MS" charset="0"/>
                <a:cs typeface="Trebuchet MS" charset="0"/>
              </a:rPr>
              <a:t>.</a:t>
            </a:r>
            <a:endParaRPr lang="en-US" sz="1400" dirty="0">
              <a:latin typeface="Trebuchet MS" charset="0"/>
              <a:ea typeface="Trebuchet MS" charset="0"/>
              <a:cs typeface="Trebuchet MS" charset="0"/>
            </a:endParaRPr>
          </a:p>
        </p:txBody>
      </p:sp>
      <p:sp>
        <p:nvSpPr>
          <p:cNvPr id="7" name="TextBox 6"/>
          <p:cNvSpPr txBox="1"/>
          <p:nvPr/>
        </p:nvSpPr>
        <p:spPr>
          <a:xfrm>
            <a:off x="213792" y="276672"/>
            <a:ext cx="6398034" cy="830997"/>
          </a:xfrm>
          <a:prstGeom prst="rect">
            <a:avLst/>
          </a:prstGeom>
          <a:noFill/>
        </p:spPr>
        <p:txBody>
          <a:bodyPr wrap="none" rtlCol="0">
            <a:spAutoFit/>
          </a:bodyPr>
          <a:lstStyle/>
          <a:p>
            <a:r>
              <a:rPr lang="en-US" altLang="en-US" sz="2400" b="1" dirty="0" smtClean="0">
                <a:latin typeface="Trebuchet MS Bold" charset="0"/>
                <a:ea typeface="Trebuchet MS Bold" charset="0"/>
                <a:cs typeface="Trebuchet MS Bold" charset="0"/>
              </a:rPr>
              <a:t>HOW LOW INTEREST RATES </a:t>
            </a:r>
            <a:r>
              <a:rPr lang="en-US" altLang="en-US" sz="2400" b="1" dirty="0" smtClean="0">
                <a:solidFill>
                  <a:srgbClr val="00B0F0"/>
                </a:solidFill>
                <a:latin typeface="Trebuchet MS Bold" charset="0"/>
                <a:ea typeface="Trebuchet MS Bold" charset="0"/>
                <a:cs typeface="Trebuchet MS Bold" charset="0"/>
              </a:rPr>
              <a:t>INCREASE YOUR</a:t>
            </a:r>
            <a:br>
              <a:rPr lang="en-US" altLang="en-US" sz="2400" b="1" dirty="0" smtClean="0">
                <a:solidFill>
                  <a:srgbClr val="00B0F0"/>
                </a:solidFill>
                <a:latin typeface="Trebuchet MS Bold" charset="0"/>
                <a:ea typeface="Trebuchet MS Bold" charset="0"/>
                <a:cs typeface="Trebuchet MS Bold" charset="0"/>
              </a:rPr>
            </a:br>
            <a:r>
              <a:rPr lang="en-US" altLang="en-US" sz="2400" b="1" dirty="0" smtClean="0">
                <a:solidFill>
                  <a:srgbClr val="00B0F0"/>
                </a:solidFill>
                <a:latin typeface="Trebuchet MS Bold" charset="0"/>
                <a:ea typeface="Trebuchet MS Bold" charset="0"/>
                <a:cs typeface="Trebuchet MS Bold" charset="0"/>
              </a:rPr>
              <a:t>PURCHASING POWER</a:t>
            </a:r>
            <a:endParaRPr lang="en-US" altLang="en-US" sz="2400" b="1" dirty="0">
              <a:solidFill>
                <a:srgbClr val="00B0F0"/>
              </a:solidFill>
              <a:latin typeface="Trebuchet MS Bold" charset="0"/>
              <a:ea typeface="Trebuchet MS Bold" charset="0"/>
              <a:cs typeface="Trebuchet MS Bold" charset="0"/>
            </a:endParaRPr>
          </a:p>
        </p:txBody>
      </p:sp>
      <p:sp>
        <p:nvSpPr>
          <p:cNvPr id="10" name="TextBox 9"/>
          <p:cNvSpPr txBox="1"/>
          <p:nvPr/>
        </p:nvSpPr>
        <p:spPr>
          <a:xfrm>
            <a:off x="213792" y="8483679"/>
            <a:ext cx="7344816" cy="1107996"/>
          </a:xfrm>
          <a:prstGeom prst="rect">
            <a:avLst/>
          </a:prstGeom>
          <a:noFill/>
        </p:spPr>
        <p:txBody>
          <a:bodyPr wrap="square" rtlCol="0">
            <a:spAutoFit/>
          </a:bodyPr>
          <a:lstStyle/>
          <a:p>
            <a:r>
              <a:rPr lang="en-US" sz="1400" dirty="0">
                <a:latin typeface="Trebuchet MS" charset="0"/>
                <a:ea typeface="Trebuchet MS" charset="0"/>
                <a:cs typeface="Trebuchet MS" charset="0"/>
              </a:rPr>
              <a:t>With each quarter of a percent increase in interest rate, the value of the home you can afford decreases by 2.5%, (in this example, $6,250). Experts predict that mortgage rates will be closer to 5% by this time next year</a:t>
            </a:r>
            <a:r>
              <a:rPr lang="en-US" sz="1400" dirty="0" smtClean="0">
                <a:latin typeface="Trebuchet MS" charset="0"/>
                <a:ea typeface="Trebuchet MS" charset="0"/>
                <a:cs typeface="Trebuchet MS" charset="0"/>
              </a:rPr>
              <a:t>.</a:t>
            </a:r>
            <a:r>
              <a:rPr lang="en-US" sz="1400" dirty="0">
                <a:solidFill>
                  <a:srgbClr val="00FDFF"/>
                </a:solidFill>
                <a:latin typeface="Trebuchet MS" charset="0"/>
                <a:ea typeface="Trebuchet MS" charset="0"/>
                <a:cs typeface="Trebuchet MS" charset="0"/>
              </a:rPr>
              <a:t/>
            </a:r>
            <a:br>
              <a:rPr lang="en-US" sz="1400" dirty="0">
                <a:solidFill>
                  <a:srgbClr val="00FDFF"/>
                </a:solidFill>
                <a:latin typeface="Trebuchet MS" charset="0"/>
                <a:ea typeface="Trebuchet MS" charset="0"/>
                <a:cs typeface="Trebuchet MS" charset="0"/>
              </a:rPr>
            </a:br>
            <a:endParaRPr lang="en-US" sz="1000" dirty="0">
              <a:solidFill>
                <a:srgbClr val="00FDFF"/>
              </a:solidFill>
              <a:latin typeface="Trebuchet MS" charset="0"/>
              <a:ea typeface="Trebuchet MS" charset="0"/>
              <a:cs typeface="Trebuchet MS" charset="0"/>
            </a:endParaRPr>
          </a:p>
          <a:p>
            <a:r>
              <a:rPr lang="en-US" sz="1400" b="1" dirty="0">
                <a:solidFill>
                  <a:srgbClr val="00B0F0"/>
                </a:solidFill>
                <a:latin typeface="Trebuchet MS" charset="0"/>
                <a:ea typeface="Trebuchet MS" charset="0"/>
                <a:cs typeface="Trebuchet MS" charset="0"/>
              </a:rPr>
              <a:t>Act now to get the most house for your hard-earned money.</a:t>
            </a:r>
            <a:endParaRPr lang="en-US" sz="1400" dirty="0">
              <a:solidFill>
                <a:srgbClr val="00B0F0"/>
              </a:solidFill>
              <a:latin typeface="Trebuchet MS" charset="0"/>
              <a:ea typeface="Trebuchet MS" charset="0"/>
              <a:cs typeface="Trebuchet MS"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359478873"/>
              </p:ext>
            </p:extLst>
          </p:nvPr>
        </p:nvGraphicFramePr>
        <p:xfrm>
          <a:off x="789854" y="4574179"/>
          <a:ext cx="6192690" cy="2821302"/>
        </p:xfrm>
        <a:graphic>
          <a:graphicData uri="http://schemas.openxmlformats.org/drawingml/2006/table">
            <a:tbl>
              <a:tblPr/>
              <a:tblGrid>
                <a:gridCol w="581190"/>
                <a:gridCol w="1122300"/>
                <a:gridCol w="1122300"/>
                <a:gridCol w="1122300"/>
                <a:gridCol w="1122300"/>
                <a:gridCol w="1122300"/>
              </a:tblGrid>
              <a:tr h="246886">
                <a:tc>
                  <a:txBody>
                    <a:bodyPr/>
                    <a:lstStyle/>
                    <a:p>
                      <a:pPr algn="ctr" fontAlgn="b"/>
                      <a:r>
                        <a:rPr lang="en-US" sz="1500" b="1" i="0" u="none" strike="noStrike" dirty="0" smtClean="0">
                          <a:solidFill>
                            <a:schemeClr val="bg1"/>
                          </a:solidFill>
                          <a:latin typeface="Arial" pitchFamily="34" charset="0"/>
                          <a:cs typeface="Arial" pitchFamily="34" charset="0"/>
                        </a:rPr>
                        <a:t>4.75</a:t>
                      </a:r>
                      <a:endParaRPr lang="en-US" sz="1500" b="1" i="0" u="none" strike="noStrike" dirty="0">
                        <a:solidFill>
                          <a:schemeClr val="bg1"/>
                        </a:solidFill>
                        <a:latin typeface="Arial" pitchFamily="34" charset="0"/>
                        <a:cs typeface="Arial" pitchFamily="34" charset="0"/>
                      </a:endParaRPr>
                    </a:p>
                  </a:txBody>
                  <a:tcPr marL="7191" marR="7191" marT="719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a:noFill/>
                    </a:lnB>
                    <a:solidFill>
                      <a:srgbClr val="006600"/>
                    </a:solid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1,304 </a:t>
                      </a:r>
                      <a:endParaRPr lang="en-US" sz="1400" b="0" i="0" u="none" strike="noStrike" dirty="0">
                        <a:solidFill>
                          <a:schemeClr val="tx1"/>
                        </a:solidFill>
                        <a:latin typeface="Arial" pitchFamily="34" charset="0"/>
                        <a:cs typeface="Arial" pitchFamily="34" charset="0"/>
                      </a:endParaRPr>
                    </a:p>
                  </a:txBody>
                  <a:tcPr marL="7191" marR="7191" marT="7193" marB="0" anchor="ctr">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a:noFill/>
                    </a:lnB>
                    <a:no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1,272 </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a:noFill/>
                    </a:lnR>
                    <a:lnT w="12700" cap="flat" cmpd="sng" algn="ctr">
                      <a:solidFill>
                        <a:scrgbClr r="0" g="0" b="0"/>
                      </a:solidFill>
                      <a:prstDash val="solid"/>
                      <a:round/>
                      <a:headEnd type="none" w="med" len="med"/>
                      <a:tailEnd type="none" w="med" len="med"/>
                    </a:lnT>
                    <a:lnB>
                      <a:noFill/>
                    </a:lnB>
                    <a:no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1,239 </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a:noFill/>
                    </a:lnR>
                    <a:lnT w="12700" cap="flat" cmpd="sng" algn="ctr">
                      <a:solidFill>
                        <a:scrgbClr r="0" g="0" b="0"/>
                      </a:solidFill>
                      <a:prstDash val="solid"/>
                      <a:round/>
                      <a:headEnd type="none" w="med" len="med"/>
                      <a:tailEnd type="none" w="med" len="med"/>
                    </a:lnT>
                    <a:lnB>
                      <a:noFill/>
                    </a:lnB>
                    <a:no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1,206 </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a:noFill/>
                    </a:lnR>
                    <a:lnT w="12700" cap="flat" cmpd="sng" algn="ctr">
                      <a:solidFill>
                        <a:scrgbClr r="0" g="0" b="0"/>
                      </a:solidFill>
                      <a:prstDash val="solid"/>
                      <a:round/>
                      <a:headEnd type="none" w="med" len="med"/>
                      <a:tailEnd type="none" w="med" len="med"/>
                    </a:lnT>
                    <a:lnB>
                      <a:noFill/>
                    </a:lnB>
                    <a:no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1,174</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a:noFill/>
                    </a:lnB>
                    <a:noFill/>
                  </a:tcPr>
                </a:tc>
              </a:tr>
              <a:tr h="313953">
                <a:tc>
                  <a:txBody>
                    <a:bodyPr/>
                    <a:lstStyle/>
                    <a:p>
                      <a:pPr algn="ctr" fontAlgn="b"/>
                      <a:r>
                        <a:rPr lang="en-US" sz="1500" b="1" i="0" u="none" strike="noStrike" dirty="0" smtClean="0">
                          <a:solidFill>
                            <a:schemeClr val="bg1"/>
                          </a:solidFill>
                          <a:latin typeface="Arial" pitchFamily="34" charset="0"/>
                          <a:cs typeface="Arial" pitchFamily="34" charset="0"/>
                        </a:rPr>
                        <a:t>4.50</a:t>
                      </a:r>
                      <a:endParaRPr lang="en-US" sz="1500" b="1" i="0" u="none" strike="noStrike" dirty="0">
                        <a:solidFill>
                          <a:schemeClr val="bg1"/>
                        </a:solidFill>
                        <a:latin typeface="Arial" pitchFamily="34" charset="0"/>
                        <a:cs typeface="Arial" pitchFamily="34" charset="0"/>
                      </a:endParaRPr>
                    </a:p>
                  </a:txBody>
                  <a:tcPr marL="7191" marR="7191" marT="719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006600"/>
                    </a:solid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1,267 </a:t>
                      </a:r>
                      <a:endParaRPr lang="en-US" sz="1400" b="0" i="0" u="none" strike="noStrike" dirty="0">
                        <a:solidFill>
                          <a:schemeClr val="tx1"/>
                        </a:solidFill>
                        <a:latin typeface="Arial" pitchFamily="34" charset="0"/>
                        <a:cs typeface="Arial" pitchFamily="34" charset="0"/>
                      </a:endParaRPr>
                    </a:p>
                  </a:txBody>
                  <a:tcPr marL="7191" marR="7191" marT="7193" marB="0" anchor="ctr">
                    <a:lnL w="12700" cap="flat" cmpd="sng" algn="ctr">
                      <a:solidFill>
                        <a:scrgbClr r="0" g="0" b="0"/>
                      </a:solidFill>
                      <a:prstDash val="solid"/>
                      <a:round/>
                      <a:headEnd type="none" w="med" len="med"/>
                      <a:tailEnd type="none" w="med" len="med"/>
                    </a:lnL>
                    <a:lnR>
                      <a:noFill/>
                    </a:lnR>
                    <a:lnT>
                      <a:noFill/>
                    </a:lnT>
                    <a:lnB>
                      <a:noFill/>
                    </a:lnB>
                    <a:no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1,235 </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a:noFill/>
                    </a:lnR>
                    <a:lnT>
                      <a:noFill/>
                    </a:lnT>
                    <a:lnB>
                      <a:noFill/>
                    </a:lnB>
                    <a:no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1,203 </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a:noFill/>
                    </a:lnR>
                    <a:lnT>
                      <a:noFill/>
                    </a:lnT>
                    <a:lnB>
                      <a:noFill/>
                    </a:lnB>
                    <a:no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1,172</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a:noFill/>
                    </a:lnR>
                    <a:lnT>
                      <a:noFill/>
                    </a:lnT>
                    <a:lnB>
                      <a:noFill/>
                    </a:lnB>
                    <a:no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1,140</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w="12700" cap="flat" cmpd="sng" algn="ctr">
                      <a:solidFill>
                        <a:scrgbClr r="0" g="0" b="0"/>
                      </a:solidFill>
                      <a:prstDash val="solid"/>
                      <a:round/>
                      <a:headEnd type="none" w="med" len="med"/>
                      <a:tailEnd type="none" w="med" len="med"/>
                    </a:lnR>
                    <a:lnT>
                      <a:noFill/>
                    </a:lnT>
                    <a:lnB>
                      <a:noFill/>
                    </a:lnB>
                    <a:noFill/>
                  </a:tcPr>
                </a:tc>
              </a:tr>
              <a:tr h="313953">
                <a:tc>
                  <a:txBody>
                    <a:bodyPr/>
                    <a:lstStyle/>
                    <a:p>
                      <a:pPr algn="ctr" fontAlgn="b"/>
                      <a:r>
                        <a:rPr lang="en-US" sz="1500" b="1" i="0" u="none" strike="noStrike" dirty="0" smtClean="0">
                          <a:solidFill>
                            <a:schemeClr val="bg1"/>
                          </a:solidFill>
                          <a:latin typeface="Arial" pitchFamily="34" charset="0"/>
                          <a:cs typeface="Arial" pitchFamily="34" charset="0"/>
                        </a:rPr>
                        <a:t>4.25</a:t>
                      </a:r>
                      <a:endParaRPr lang="en-US" sz="1500" b="1" i="0" u="none" strike="noStrike" dirty="0">
                        <a:solidFill>
                          <a:schemeClr val="bg1"/>
                        </a:solidFill>
                        <a:latin typeface="Arial" pitchFamily="34" charset="0"/>
                        <a:cs typeface="Arial" pitchFamily="34" charset="0"/>
                      </a:endParaRPr>
                    </a:p>
                  </a:txBody>
                  <a:tcPr marL="7191" marR="7191" marT="719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solidFill>
                      <a:srgbClr val="006600"/>
                    </a:solid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1,230</a:t>
                      </a:r>
                      <a:endParaRPr lang="en-US" sz="1400" b="0" i="0" u="none" strike="noStrike" dirty="0">
                        <a:solidFill>
                          <a:schemeClr val="tx1"/>
                        </a:solidFill>
                        <a:latin typeface="Arial" pitchFamily="34" charset="0"/>
                        <a:cs typeface="Arial" pitchFamily="34" charset="0"/>
                      </a:endParaRPr>
                    </a:p>
                  </a:txBody>
                  <a:tcPr marL="7191" marR="7191" marT="7193" marB="0" anchor="ctr">
                    <a:lnL w="12700" cap="flat" cmpd="sng" algn="ctr">
                      <a:solidFill>
                        <a:scrgbClr r="0" g="0" b="0"/>
                      </a:solidFill>
                      <a:prstDash val="solid"/>
                      <a:round/>
                      <a:headEnd type="none" w="med" len="med"/>
                      <a:tailEnd type="none" w="med" len="med"/>
                    </a:lnL>
                    <a:lnR>
                      <a:noFill/>
                    </a:lnR>
                    <a:lnT>
                      <a:noFill/>
                    </a:lnT>
                    <a:lnB>
                      <a:noFill/>
                    </a:lnB>
                    <a:no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1,199 </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a:noFill/>
                    </a:lnR>
                    <a:lnT>
                      <a:noFill/>
                    </a:lnT>
                    <a:lnB>
                      <a:noFill/>
                    </a:lnB>
                    <a:no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1,168</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a:noFill/>
                    </a:lnR>
                    <a:lnT>
                      <a:noFill/>
                    </a:lnT>
                    <a:lnB>
                      <a:noFill/>
                    </a:lnB>
                    <a:no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1,138</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a:noFill/>
                    </a:lnR>
                    <a:lnT>
                      <a:noFill/>
                    </a:lnT>
                    <a:lnB>
                      <a:noFill/>
                    </a:lnB>
                    <a:noFill/>
                  </a:tcPr>
                </a:tc>
                <a:tc>
                  <a:txBody>
                    <a:bodyPr/>
                    <a:lstStyle/>
                    <a:p>
                      <a:pPr algn="l" fontAlgn="b"/>
                      <a:r>
                        <a:rPr lang="en-US" sz="1400" b="1" i="0" u="none" strike="noStrike" dirty="0">
                          <a:solidFill>
                            <a:schemeClr val="tx1"/>
                          </a:solidFill>
                          <a:latin typeface="Arial" pitchFamily="34" charset="0"/>
                          <a:cs typeface="Arial" pitchFamily="34" charset="0"/>
                        </a:rPr>
                        <a:t> </a:t>
                      </a:r>
                      <a:r>
                        <a:rPr lang="en-US" sz="1400" b="1" i="0" u="none" strike="noStrike" dirty="0" smtClean="0">
                          <a:solidFill>
                            <a:schemeClr val="tx1"/>
                          </a:solidFill>
                          <a:latin typeface="Arial" pitchFamily="34" charset="0"/>
                          <a:cs typeface="Arial" pitchFamily="34" charset="0"/>
                        </a:rPr>
                        <a:t>$      1,107</a:t>
                      </a:r>
                      <a:endParaRPr lang="en-US" sz="1400" b="1" i="0" u="none" strike="noStrike" dirty="0">
                        <a:solidFill>
                          <a:schemeClr val="tx1"/>
                        </a:solidFill>
                        <a:latin typeface="Arial" pitchFamily="34" charset="0"/>
                        <a:cs typeface="Arial" pitchFamily="34" charset="0"/>
                      </a:endParaRPr>
                    </a:p>
                  </a:txBody>
                  <a:tcPr marL="7191" marR="7191" marT="7193" marB="0" anchor="ctr">
                    <a:lnL>
                      <a:noFill/>
                    </a:lnL>
                    <a:lnR w="12700" cap="flat" cmpd="sng" algn="ctr">
                      <a:solidFill>
                        <a:scrgbClr r="0" g="0" b="0"/>
                      </a:solidFill>
                      <a:prstDash val="solid"/>
                      <a:round/>
                      <a:headEnd type="none" w="med" len="med"/>
                      <a:tailEnd type="none" w="med" len="med"/>
                    </a:lnR>
                    <a:lnT>
                      <a:noFill/>
                    </a:lnT>
                    <a:lnB>
                      <a:noFill/>
                    </a:lnB>
                    <a:solidFill>
                      <a:srgbClr val="EBF1DE"/>
                    </a:solidFill>
                  </a:tcPr>
                </a:tc>
              </a:tr>
              <a:tr h="329651">
                <a:tc>
                  <a:txBody>
                    <a:bodyPr/>
                    <a:lstStyle/>
                    <a:p>
                      <a:pPr algn="ctr" fontAlgn="b"/>
                      <a:r>
                        <a:rPr lang="en-US" sz="1500" b="1" i="0" u="none" strike="noStrike" dirty="0" smtClean="0">
                          <a:solidFill>
                            <a:schemeClr val="bg1"/>
                          </a:solidFill>
                          <a:latin typeface="Arial" pitchFamily="34" charset="0"/>
                          <a:cs typeface="Arial" pitchFamily="34" charset="0"/>
                        </a:rPr>
                        <a:t>4.00</a:t>
                      </a:r>
                      <a:endParaRPr lang="en-US" sz="1500" b="1" i="0" u="none" strike="noStrike" dirty="0">
                        <a:solidFill>
                          <a:schemeClr val="bg1"/>
                        </a:solidFill>
                        <a:latin typeface="Arial" pitchFamily="34" charset="0"/>
                        <a:cs typeface="Arial" pitchFamily="34" charset="0"/>
                      </a:endParaRPr>
                    </a:p>
                  </a:txBody>
                  <a:tcPr marL="7191" marR="7191" marT="719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w="12700" cap="flat" cmpd="sng" algn="ctr">
                      <a:noFill/>
                      <a:prstDash val="solid"/>
                      <a:round/>
                      <a:headEnd type="none" w="med" len="med"/>
                      <a:tailEnd type="none" w="med" len="med"/>
                    </a:lnB>
                    <a:solidFill>
                      <a:srgbClr val="006600"/>
                    </a:solid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1,194 </a:t>
                      </a:r>
                      <a:endParaRPr lang="en-US" sz="1400" b="0" i="0" u="none" strike="noStrike" dirty="0">
                        <a:solidFill>
                          <a:schemeClr val="tx1"/>
                        </a:solidFill>
                        <a:latin typeface="Arial" pitchFamily="34" charset="0"/>
                        <a:cs typeface="Arial" pitchFamily="34" charset="0"/>
                      </a:endParaRPr>
                    </a:p>
                  </a:txBody>
                  <a:tcPr marL="7191" marR="7191" marT="7193" marB="0" anchor="ctr">
                    <a:lnL w="12700" cap="flat" cmpd="sng" algn="ctr">
                      <a:solidFill>
                        <a:scrgbClr r="0" g="0" b="0"/>
                      </a:solidFill>
                      <a:prstDash val="solid"/>
                      <a:round/>
                      <a:headEnd type="none" w="med" len="med"/>
                      <a:tailEnd type="none" w="med" len="med"/>
                    </a:lnL>
                    <a:lnR>
                      <a:noFill/>
                    </a:lnR>
                    <a:lnT>
                      <a:noFill/>
                    </a:lnT>
                    <a:lnB w="12700" cap="flat" cmpd="sng" algn="ctr">
                      <a:noFill/>
                      <a:prstDash val="solid"/>
                      <a:round/>
                      <a:headEnd type="none" w="med" len="med"/>
                      <a:tailEnd type="none" w="med" len="med"/>
                    </a:lnB>
                    <a:no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1,164</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a:noFill/>
                    </a:lnR>
                    <a:lnT>
                      <a:noFill/>
                    </a:lnT>
                    <a:lnB w="12700" cap="flat" cmpd="sng" algn="ctr">
                      <a:noFill/>
                      <a:prstDash val="solid"/>
                      <a:round/>
                      <a:headEnd type="none" w="med" len="med"/>
                      <a:tailEnd type="none" w="med" len="med"/>
                    </a:lnB>
                    <a:no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1,134</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a:noFill/>
                    </a:lnR>
                    <a:lnT>
                      <a:noFill/>
                    </a:lnT>
                    <a:lnB w="12700" cap="flat" cmpd="sng" algn="ctr">
                      <a:noFill/>
                      <a:prstDash val="solid"/>
                      <a:round/>
                      <a:headEnd type="none" w="med" len="med"/>
                      <a:tailEnd type="none" w="med" len="med"/>
                    </a:lnB>
                    <a:noFill/>
                  </a:tcPr>
                </a:tc>
                <a:tc>
                  <a:txBody>
                    <a:bodyPr/>
                    <a:lstStyle/>
                    <a:p>
                      <a:pPr algn="l" fontAlgn="b"/>
                      <a:r>
                        <a:rPr lang="en-US" sz="1400" b="1" i="0" u="none" strike="noStrike" dirty="0">
                          <a:solidFill>
                            <a:schemeClr val="tx1"/>
                          </a:solidFill>
                          <a:latin typeface="Arial" pitchFamily="34" charset="0"/>
                          <a:cs typeface="Arial" pitchFamily="34" charset="0"/>
                        </a:rPr>
                        <a:t> </a:t>
                      </a:r>
                      <a:r>
                        <a:rPr lang="en-US" sz="1400" b="1" i="0" u="none" strike="noStrike" dirty="0" smtClean="0">
                          <a:solidFill>
                            <a:schemeClr val="tx1"/>
                          </a:solidFill>
                          <a:latin typeface="Arial" pitchFamily="34" charset="0"/>
                          <a:cs typeface="Arial" pitchFamily="34" charset="0"/>
                        </a:rPr>
                        <a:t>$      1,104</a:t>
                      </a:r>
                      <a:endParaRPr lang="en-US" sz="1400" b="1" i="0" u="none" strike="noStrike" dirty="0">
                        <a:solidFill>
                          <a:schemeClr val="tx1"/>
                        </a:solidFill>
                        <a:latin typeface="Arial" pitchFamily="34" charset="0"/>
                        <a:cs typeface="Arial" pitchFamily="34" charset="0"/>
                      </a:endParaRPr>
                    </a:p>
                  </a:txBody>
                  <a:tcPr marL="7191" marR="7191" marT="7193" marB="0" anchor="ctr">
                    <a:lnL>
                      <a:noFill/>
                    </a:lnL>
                    <a:lnR>
                      <a:noFill/>
                    </a:lnR>
                    <a:lnT>
                      <a:noFill/>
                    </a:lnT>
                    <a:lnB w="12700" cap="flat" cmpd="sng" algn="ctr">
                      <a:noFill/>
                      <a:prstDash val="solid"/>
                      <a:round/>
                      <a:headEnd type="none" w="med" len="med"/>
                      <a:tailEnd type="none" w="med" len="med"/>
                    </a:lnB>
                    <a:solidFill>
                      <a:srgbClr val="EBF1DE"/>
                    </a:solid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1,074</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w="12700" cap="flat" cmpd="sng" algn="ctr">
                      <a:solidFill>
                        <a:scrgbClr r="0" g="0" b="0"/>
                      </a:solidFill>
                      <a:prstDash val="solid"/>
                      <a:round/>
                      <a:headEnd type="none" w="med" len="med"/>
                      <a:tailEnd type="none" w="med" len="med"/>
                    </a:lnR>
                    <a:lnT>
                      <a:noFill/>
                    </a:lnT>
                    <a:lnB w="12700" cap="flat" cmpd="sng" algn="ctr">
                      <a:noFill/>
                      <a:prstDash val="solid"/>
                      <a:round/>
                      <a:headEnd type="none" w="med" len="med"/>
                      <a:tailEnd type="none" w="med" len="med"/>
                    </a:lnB>
                    <a:noFill/>
                  </a:tcPr>
                </a:tc>
              </a:tr>
              <a:tr h="329651">
                <a:tc>
                  <a:txBody>
                    <a:bodyPr/>
                    <a:lstStyle/>
                    <a:p>
                      <a:pPr algn="ctr" fontAlgn="b"/>
                      <a:r>
                        <a:rPr lang="en-US" sz="1500" b="1" i="0" u="none" strike="noStrike" dirty="0" smtClean="0">
                          <a:solidFill>
                            <a:schemeClr val="bg1"/>
                          </a:solidFill>
                          <a:latin typeface="Arial" pitchFamily="34" charset="0"/>
                          <a:cs typeface="Arial" pitchFamily="34" charset="0"/>
                        </a:rPr>
                        <a:t>3.75</a:t>
                      </a:r>
                      <a:endParaRPr lang="en-US" sz="1500" b="1" i="0" u="none" strike="noStrike" dirty="0">
                        <a:solidFill>
                          <a:schemeClr val="bg1"/>
                        </a:solidFill>
                        <a:latin typeface="Arial" pitchFamily="34" charset="0"/>
                        <a:cs typeface="Arial" pitchFamily="34" charset="0"/>
                      </a:endParaRPr>
                    </a:p>
                  </a:txBody>
                  <a:tcPr marL="7191" marR="7191" marT="719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w="12700" cap="flat" cmpd="sng" algn="ctr">
                      <a:noFill/>
                      <a:prstDash val="solid"/>
                      <a:round/>
                      <a:headEnd type="none" w="med" len="med"/>
                      <a:tailEnd type="none" w="med" len="med"/>
                    </a:lnB>
                    <a:solidFill>
                      <a:srgbClr val="006600"/>
                    </a:solid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1,158</a:t>
                      </a:r>
                      <a:endParaRPr lang="en-US" sz="1400" b="0" i="0" u="none" strike="noStrike" dirty="0">
                        <a:solidFill>
                          <a:schemeClr val="tx1"/>
                        </a:solidFill>
                        <a:latin typeface="Arial" pitchFamily="34" charset="0"/>
                        <a:cs typeface="Arial" pitchFamily="34" charset="0"/>
                      </a:endParaRPr>
                    </a:p>
                  </a:txBody>
                  <a:tcPr marL="7191" marR="7191" marT="7193" marB="0" anchor="ctr">
                    <a:lnL w="12700" cap="flat" cmpd="sng" algn="ctr">
                      <a:solidFill>
                        <a:scrgbClr r="0" g="0" b="0"/>
                      </a:solidFill>
                      <a:prstDash val="solid"/>
                      <a:round/>
                      <a:headEnd type="none" w="med" len="med"/>
                      <a:tailEnd type="none" w="med" len="med"/>
                    </a:lnL>
                    <a:lnR>
                      <a:noFill/>
                    </a:lnR>
                    <a:lnT>
                      <a:noFill/>
                    </a:lnT>
                    <a:lnB w="12700" cap="flat" cmpd="sng" algn="ctr">
                      <a:noFill/>
                      <a:prstDash val="solid"/>
                      <a:round/>
                      <a:headEnd type="none" w="med" len="med"/>
                      <a:tailEnd type="none" w="med" len="med"/>
                    </a:lnB>
                    <a:no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1,129</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a:noFill/>
                    </a:lnR>
                    <a:lnT>
                      <a:noFill/>
                    </a:lnT>
                    <a:lnB w="12700" cap="flat" cmpd="sng" algn="ctr">
                      <a:noFill/>
                      <a:prstDash val="solid"/>
                      <a:round/>
                      <a:headEnd type="none" w="med" len="med"/>
                      <a:tailEnd type="none" w="med" len="med"/>
                    </a:lnB>
                    <a:noFill/>
                  </a:tcPr>
                </a:tc>
                <a:tc>
                  <a:txBody>
                    <a:bodyPr/>
                    <a:lstStyle/>
                    <a:p>
                      <a:pPr algn="l" fontAlgn="b"/>
                      <a:r>
                        <a:rPr lang="en-US" sz="1400" b="1" i="0" u="none" strike="noStrike" dirty="0">
                          <a:solidFill>
                            <a:schemeClr val="tx1"/>
                          </a:solidFill>
                          <a:latin typeface="Arial" pitchFamily="34" charset="0"/>
                          <a:cs typeface="Arial" pitchFamily="34" charset="0"/>
                        </a:rPr>
                        <a:t> </a:t>
                      </a:r>
                      <a:r>
                        <a:rPr lang="en-US" sz="1400" b="1" i="0" u="none" strike="noStrike" dirty="0" smtClean="0">
                          <a:solidFill>
                            <a:schemeClr val="tx1"/>
                          </a:solidFill>
                          <a:latin typeface="Arial" pitchFamily="34" charset="0"/>
                          <a:cs typeface="Arial" pitchFamily="34" charset="0"/>
                        </a:rPr>
                        <a:t>$      1,099</a:t>
                      </a:r>
                      <a:endParaRPr lang="en-US" sz="1400" b="1" i="0" u="none" strike="noStrike" dirty="0">
                        <a:solidFill>
                          <a:schemeClr val="tx1"/>
                        </a:solidFill>
                        <a:latin typeface="Arial" pitchFamily="34" charset="0"/>
                        <a:cs typeface="Arial" pitchFamily="34" charset="0"/>
                      </a:endParaRPr>
                    </a:p>
                  </a:txBody>
                  <a:tcPr marL="7191" marR="7191" marT="7193" marB="0" anchor="ctr">
                    <a:lnL>
                      <a:noFill/>
                    </a:lnL>
                    <a:lnR>
                      <a:noFill/>
                    </a:lnR>
                    <a:lnT>
                      <a:noFill/>
                    </a:lnT>
                    <a:lnB w="12700" cap="flat" cmpd="sng" algn="ctr">
                      <a:noFill/>
                      <a:prstDash val="solid"/>
                      <a:round/>
                      <a:headEnd type="none" w="med" len="med"/>
                      <a:tailEnd type="none" w="med" len="med"/>
                    </a:lnB>
                    <a:solidFill>
                      <a:srgbClr val="EBF1DE"/>
                    </a:solid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1,071</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a:noFill/>
                    </a:lnR>
                    <a:lnT>
                      <a:noFill/>
                    </a:lnT>
                    <a:lnB w="12700" cap="flat" cmpd="sng" algn="ctr">
                      <a:noFill/>
                      <a:prstDash val="solid"/>
                      <a:round/>
                      <a:headEnd type="none" w="med" len="med"/>
                      <a:tailEnd type="none" w="med" len="med"/>
                    </a:lnB>
                    <a:no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1,042</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w="12700" cap="flat" cmpd="sng" algn="ctr">
                      <a:solidFill>
                        <a:scrgbClr r="0" g="0" b="0"/>
                      </a:solidFill>
                      <a:prstDash val="solid"/>
                      <a:round/>
                      <a:headEnd type="none" w="med" len="med"/>
                      <a:tailEnd type="none" w="med" len="med"/>
                    </a:lnR>
                    <a:lnT>
                      <a:noFill/>
                    </a:lnT>
                    <a:lnB w="12700" cap="flat" cmpd="sng" algn="ctr">
                      <a:noFill/>
                      <a:prstDash val="solid"/>
                      <a:round/>
                      <a:headEnd type="none" w="med" len="med"/>
                      <a:tailEnd type="none" w="med" len="med"/>
                    </a:lnB>
                    <a:noFill/>
                  </a:tcPr>
                </a:tc>
              </a:tr>
              <a:tr h="329651">
                <a:tc>
                  <a:txBody>
                    <a:bodyPr/>
                    <a:lstStyle/>
                    <a:p>
                      <a:pPr algn="ctr" fontAlgn="b"/>
                      <a:r>
                        <a:rPr lang="en-US" sz="1500" b="1" i="0" u="none" strike="noStrike" dirty="0" smtClean="0">
                          <a:solidFill>
                            <a:schemeClr val="bg1"/>
                          </a:solidFill>
                          <a:latin typeface="Arial" pitchFamily="34" charset="0"/>
                          <a:cs typeface="Arial" pitchFamily="34" charset="0"/>
                        </a:rPr>
                        <a:t>3.50</a:t>
                      </a:r>
                      <a:endParaRPr lang="en-US" sz="1500" b="1" i="0" u="none" strike="noStrike" dirty="0">
                        <a:solidFill>
                          <a:schemeClr val="bg1"/>
                        </a:solidFill>
                        <a:latin typeface="Arial" pitchFamily="34" charset="0"/>
                        <a:cs typeface="Arial" pitchFamily="34" charset="0"/>
                      </a:endParaRPr>
                    </a:p>
                  </a:txBody>
                  <a:tcPr marL="7191" marR="7191" marT="719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w="12700" cap="flat" cmpd="sng" algn="ctr">
                      <a:noFill/>
                      <a:prstDash val="solid"/>
                      <a:round/>
                      <a:headEnd type="none" w="med" len="med"/>
                      <a:tailEnd type="none" w="med" len="med"/>
                    </a:lnB>
                    <a:solidFill>
                      <a:srgbClr val="006600"/>
                    </a:solid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1,123</a:t>
                      </a:r>
                      <a:endParaRPr lang="en-US" sz="1400" b="0" i="0" u="none" strike="noStrike" dirty="0">
                        <a:solidFill>
                          <a:schemeClr val="tx1"/>
                        </a:solidFill>
                        <a:latin typeface="Arial" pitchFamily="34" charset="0"/>
                        <a:cs typeface="Arial" pitchFamily="34" charset="0"/>
                      </a:endParaRPr>
                    </a:p>
                  </a:txBody>
                  <a:tcPr marL="7191" marR="7191" marT="7193" marB="0" anchor="ctr">
                    <a:lnL w="12700" cap="flat" cmpd="sng" algn="ctr">
                      <a:solidFill>
                        <a:scrgbClr r="0" g="0" b="0"/>
                      </a:solidFill>
                      <a:prstDash val="solid"/>
                      <a:round/>
                      <a:headEnd type="none" w="med" len="med"/>
                      <a:tailEnd type="none" w="med" len="med"/>
                    </a:lnL>
                    <a:lnR>
                      <a:noFill/>
                    </a:lnR>
                    <a:lnT>
                      <a:noFill/>
                    </a:lnT>
                    <a:lnB w="12700" cap="flat" cmpd="sng" algn="ctr">
                      <a:noFill/>
                      <a:prstDash val="solid"/>
                      <a:round/>
                      <a:headEnd type="none" w="med" len="med"/>
                      <a:tailEnd type="none" w="med" len="med"/>
                    </a:lnB>
                    <a:noFill/>
                  </a:tcPr>
                </a:tc>
                <a:tc>
                  <a:txBody>
                    <a:bodyPr/>
                    <a:lstStyle/>
                    <a:p>
                      <a:pPr algn="l" fontAlgn="b"/>
                      <a:r>
                        <a:rPr lang="en-US" sz="1400" b="1" i="0" u="none" strike="noStrike" dirty="0">
                          <a:solidFill>
                            <a:schemeClr val="tx1"/>
                          </a:solidFill>
                          <a:latin typeface="Arial" pitchFamily="34" charset="0"/>
                          <a:cs typeface="Arial" pitchFamily="34" charset="0"/>
                        </a:rPr>
                        <a:t> </a:t>
                      </a:r>
                      <a:r>
                        <a:rPr lang="en-US" sz="1400" b="1" i="0" u="none" strike="noStrike" dirty="0" smtClean="0">
                          <a:solidFill>
                            <a:schemeClr val="tx1"/>
                          </a:solidFill>
                          <a:latin typeface="Arial" pitchFamily="34" charset="0"/>
                          <a:cs typeface="Arial" pitchFamily="34" charset="0"/>
                        </a:rPr>
                        <a:t>$      1,095</a:t>
                      </a:r>
                      <a:endParaRPr lang="en-US" sz="1400" b="1" i="0" u="none" strike="noStrike" dirty="0">
                        <a:solidFill>
                          <a:schemeClr val="tx1"/>
                        </a:solidFill>
                        <a:latin typeface="Arial" pitchFamily="34" charset="0"/>
                        <a:cs typeface="Arial" pitchFamily="34" charset="0"/>
                      </a:endParaRPr>
                    </a:p>
                  </a:txBody>
                  <a:tcPr marL="7191" marR="7191" marT="7193" marB="0" anchor="ctr">
                    <a:lnL>
                      <a:noFill/>
                    </a:lnL>
                    <a:lnR>
                      <a:noFill/>
                    </a:lnR>
                    <a:lnT>
                      <a:noFill/>
                    </a:lnT>
                    <a:lnB w="12700" cap="flat" cmpd="sng" algn="ctr">
                      <a:noFill/>
                      <a:prstDash val="solid"/>
                      <a:round/>
                      <a:headEnd type="none" w="med" len="med"/>
                      <a:tailEnd type="none" w="med" len="med"/>
                    </a:lnB>
                    <a:solidFill>
                      <a:srgbClr val="EBF1DE"/>
                    </a:solid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1,066</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a:noFill/>
                    </a:lnR>
                    <a:lnT>
                      <a:noFill/>
                    </a:lnT>
                    <a:lnB w="12700" cap="flat" cmpd="sng" algn="ctr">
                      <a:noFill/>
                      <a:prstDash val="solid"/>
                      <a:round/>
                      <a:headEnd type="none" w="med" len="med"/>
                      <a:tailEnd type="none" w="med" len="med"/>
                    </a:lnB>
                    <a:no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1,038</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a:noFill/>
                    </a:lnR>
                    <a:lnT>
                      <a:noFill/>
                    </a:lnT>
                    <a:lnB w="12700" cap="flat" cmpd="sng" algn="ctr">
                      <a:noFill/>
                      <a:prstDash val="solid"/>
                      <a:round/>
                      <a:headEnd type="none" w="med" len="med"/>
                      <a:tailEnd type="none" w="med" len="med"/>
                    </a:lnB>
                    <a:no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1,010</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w="12700" cap="flat" cmpd="sng" algn="ctr">
                      <a:solidFill>
                        <a:scrgbClr r="0" g="0" b="0"/>
                      </a:solidFill>
                      <a:prstDash val="solid"/>
                      <a:round/>
                      <a:headEnd type="none" w="med" len="med"/>
                      <a:tailEnd type="none" w="med" len="med"/>
                    </a:lnR>
                    <a:lnT>
                      <a:noFill/>
                    </a:lnT>
                    <a:lnB w="12700" cap="flat" cmpd="sng" algn="ctr">
                      <a:noFill/>
                      <a:prstDash val="solid"/>
                      <a:round/>
                      <a:headEnd type="none" w="med" len="med"/>
                      <a:tailEnd type="none" w="med" len="med"/>
                    </a:lnB>
                    <a:noFill/>
                  </a:tcPr>
                </a:tc>
              </a:tr>
              <a:tr h="329651">
                <a:tc>
                  <a:txBody>
                    <a:bodyPr/>
                    <a:lstStyle/>
                    <a:p>
                      <a:pPr algn="ctr" fontAlgn="b"/>
                      <a:r>
                        <a:rPr lang="en-US" sz="1500" b="1" i="0" u="none" strike="noStrike" dirty="0" smtClean="0">
                          <a:solidFill>
                            <a:schemeClr val="bg1"/>
                          </a:solidFill>
                          <a:latin typeface="Arial" pitchFamily="34" charset="0"/>
                          <a:cs typeface="Arial" pitchFamily="34" charset="0"/>
                        </a:rPr>
                        <a:t>3.25</a:t>
                      </a:r>
                      <a:endParaRPr lang="en-US" sz="1500" b="1" i="0" u="none" strike="noStrike" dirty="0">
                        <a:solidFill>
                          <a:schemeClr val="bg1"/>
                        </a:solidFill>
                        <a:latin typeface="Arial" pitchFamily="34" charset="0"/>
                        <a:cs typeface="Arial" pitchFamily="34" charset="0"/>
                      </a:endParaRPr>
                    </a:p>
                  </a:txBody>
                  <a:tcPr marL="7191" marR="7191" marT="7193"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solidFill>
                      <a:srgbClr val="006600"/>
                    </a:solidFill>
                  </a:tcPr>
                </a:tc>
                <a:tc>
                  <a:txBody>
                    <a:bodyPr/>
                    <a:lstStyle/>
                    <a:p>
                      <a:pPr algn="l" fontAlgn="b"/>
                      <a:r>
                        <a:rPr lang="en-US" sz="1400" b="1" i="0" u="none" strike="noStrike" dirty="0">
                          <a:solidFill>
                            <a:schemeClr val="tx1"/>
                          </a:solidFill>
                          <a:latin typeface="Arial" pitchFamily="34" charset="0"/>
                          <a:cs typeface="Arial" pitchFamily="34" charset="0"/>
                        </a:rPr>
                        <a:t> </a:t>
                      </a:r>
                      <a:r>
                        <a:rPr lang="en-US" sz="1400" b="1" i="0" u="none" strike="noStrike" dirty="0" smtClean="0">
                          <a:solidFill>
                            <a:schemeClr val="tx1"/>
                          </a:solidFill>
                          <a:latin typeface="Arial" pitchFamily="34" charset="0"/>
                          <a:cs typeface="Arial" pitchFamily="34" charset="0"/>
                        </a:rPr>
                        <a:t>$      1,088</a:t>
                      </a:r>
                      <a:endParaRPr lang="en-US" sz="1400" b="1" i="0" u="none" strike="noStrike" dirty="0">
                        <a:solidFill>
                          <a:schemeClr val="tx1"/>
                        </a:solidFill>
                        <a:latin typeface="Arial" pitchFamily="34" charset="0"/>
                        <a:cs typeface="Arial" pitchFamily="34" charset="0"/>
                      </a:endParaRPr>
                    </a:p>
                  </a:txBody>
                  <a:tcPr marL="7191" marR="7191" marT="7193" marB="0" anchor="ctr">
                    <a:lnL w="12700" cap="flat" cmpd="sng" algn="ctr">
                      <a:solidFill>
                        <a:scrgbClr r="0" g="0" b="0"/>
                      </a:solidFill>
                      <a:prstDash val="solid"/>
                      <a:round/>
                      <a:headEnd type="none" w="med" len="med"/>
                      <a:tailEnd type="none" w="med" len="med"/>
                    </a:lnL>
                    <a:lnR>
                      <a:noFill/>
                    </a:lnR>
                    <a:lnT>
                      <a:noFill/>
                    </a:lnT>
                    <a:lnB w="12700" cap="flat" cmpd="sng" algn="ctr">
                      <a:solidFill>
                        <a:scrgbClr r="0" g="0" b="0"/>
                      </a:solidFill>
                      <a:prstDash val="solid"/>
                      <a:round/>
                      <a:headEnd type="none" w="med" len="med"/>
                      <a:tailEnd type="none" w="med" len="med"/>
                    </a:lnB>
                    <a:solidFill>
                      <a:srgbClr val="EBF1DE"/>
                    </a:solidFill>
                  </a:tcPr>
                </a:tc>
                <a:tc>
                  <a:txBody>
                    <a:bodyPr/>
                    <a:lstStyle/>
                    <a:p>
                      <a:pPr algn="l" fontAlgn="b"/>
                      <a:r>
                        <a:rPr lang="en-US" sz="1400" b="0" i="0" u="none" strike="noStrike" dirty="0" smtClean="0">
                          <a:solidFill>
                            <a:schemeClr val="tx1"/>
                          </a:solidFill>
                          <a:latin typeface="Arial" pitchFamily="34" charset="0"/>
                          <a:cs typeface="Arial" pitchFamily="34" charset="0"/>
                        </a:rPr>
                        <a:t> $      1,061</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a:noFill/>
                    </a:lnR>
                    <a:lnT>
                      <a:noFill/>
                    </a:lnT>
                    <a:lnB w="12700" cap="flat" cmpd="sng" algn="ctr">
                      <a:solidFill>
                        <a:scrgbClr r="0" g="0" b="0"/>
                      </a:solidFill>
                      <a:prstDash val="solid"/>
                      <a:round/>
                      <a:headEnd type="none" w="med" len="med"/>
                      <a:tailEnd type="none" w="med" len="med"/>
                    </a:lnB>
                    <a:no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1,034</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a:noFill/>
                    </a:lnR>
                    <a:lnT>
                      <a:noFill/>
                    </a:lnT>
                    <a:lnB w="12700" cap="flat" cmpd="sng" algn="ctr">
                      <a:solidFill>
                        <a:scrgbClr r="0" g="0" b="0"/>
                      </a:solidFill>
                      <a:prstDash val="solid"/>
                      <a:round/>
                      <a:headEnd type="none" w="med" len="med"/>
                      <a:tailEnd type="none" w="med" len="med"/>
                    </a:lnB>
                    <a:no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1,006</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a:noFill/>
                    </a:lnR>
                    <a:lnT>
                      <a:noFill/>
                    </a:lnT>
                    <a:lnB w="12700" cap="flat" cmpd="sng" algn="ctr">
                      <a:solidFill>
                        <a:scrgbClr r="0" g="0" b="0"/>
                      </a:solidFill>
                      <a:prstDash val="solid"/>
                      <a:round/>
                      <a:headEnd type="none" w="med" len="med"/>
                      <a:tailEnd type="none" w="med" len="med"/>
                    </a:lnB>
                    <a:noFill/>
                  </a:tcPr>
                </a:tc>
                <a:tc>
                  <a:txBody>
                    <a:bodyPr/>
                    <a:lstStyle/>
                    <a:p>
                      <a:pPr algn="l" fontAlgn="b"/>
                      <a:r>
                        <a:rPr lang="en-US" sz="1400" b="0" i="0" u="none" strike="noStrike" dirty="0">
                          <a:solidFill>
                            <a:schemeClr val="tx1"/>
                          </a:solidFill>
                          <a:latin typeface="Arial" pitchFamily="34" charset="0"/>
                          <a:cs typeface="Arial" pitchFamily="34" charset="0"/>
                        </a:rPr>
                        <a:t> </a:t>
                      </a:r>
                      <a:r>
                        <a:rPr lang="en-US" sz="1400" b="0" i="0" u="none" strike="noStrike" dirty="0" smtClean="0">
                          <a:solidFill>
                            <a:schemeClr val="tx1"/>
                          </a:solidFill>
                          <a:latin typeface="Arial" pitchFamily="34" charset="0"/>
                          <a:cs typeface="Arial" pitchFamily="34" charset="0"/>
                        </a:rPr>
                        <a:t>$         979</a:t>
                      </a:r>
                      <a:endParaRPr lang="en-US" sz="1400" b="0" i="0" u="none" strike="noStrike" dirty="0">
                        <a:solidFill>
                          <a:schemeClr val="tx1"/>
                        </a:solidFill>
                        <a:latin typeface="Arial" pitchFamily="34" charset="0"/>
                        <a:cs typeface="Arial" pitchFamily="34" charset="0"/>
                      </a:endParaRPr>
                    </a:p>
                  </a:txBody>
                  <a:tcPr marL="7191" marR="7191" marT="7193" marB="0" anchor="ctr">
                    <a:lnL>
                      <a:noFill/>
                    </a:lnL>
                    <a:lnR w="12700" cap="flat" cmpd="sng" algn="ctr">
                      <a:solidFill>
                        <a:scrgbClr r="0" g="0" b="0"/>
                      </a:solidFill>
                      <a:prstDash val="solid"/>
                      <a:round/>
                      <a:headEnd type="none" w="med" len="med"/>
                      <a:tailEnd type="none" w="med" len="med"/>
                    </a:lnR>
                    <a:lnT>
                      <a:noFill/>
                    </a:lnT>
                    <a:lnB w="12700" cap="flat" cmpd="sng" algn="ctr">
                      <a:solidFill>
                        <a:scrgbClr r="0" g="0" b="0"/>
                      </a:solidFill>
                      <a:prstDash val="solid"/>
                      <a:round/>
                      <a:headEnd type="none" w="med" len="med"/>
                      <a:tailEnd type="none" w="med" len="med"/>
                    </a:lnB>
                    <a:noFill/>
                  </a:tcPr>
                </a:tc>
              </a:tr>
              <a:tr h="313953">
                <a:tc>
                  <a:txBody>
                    <a:bodyPr/>
                    <a:lstStyle/>
                    <a:p>
                      <a:pPr algn="l" fontAlgn="b"/>
                      <a:endParaRPr lang="en-US" sz="1200" b="0" i="0" u="none" strike="noStrike" dirty="0">
                        <a:solidFill>
                          <a:srgbClr val="000000"/>
                        </a:solidFill>
                        <a:latin typeface="Arial" pitchFamily="34" charset="0"/>
                        <a:cs typeface="Arial" pitchFamily="34" charset="0"/>
                      </a:endParaRPr>
                    </a:p>
                  </a:txBody>
                  <a:tcPr marL="7191" marR="7191" marT="7193" marB="0" anchor="ctr">
                    <a:lnL>
                      <a:noFill/>
                    </a:lnL>
                    <a:lnR>
                      <a:noFill/>
                    </a:lnR>
                    <a:lnT w="12700" cap="flat" cmpd="sng" algn="ctr">
                      <a:solidFill>
                        <a:scrgbClr r="0" g="0" b="0"/>
                      </a:solidFill>
                      <a:prstDash val="solid"/>
                      <a:round/>
                      <a:headEnd type="none" w="med" len="med"/>
                      <a:tailEnd type="none" w="med" len="med"/>
                    </a:lnT>
                    <a:lnB>
                      <a:noFill/>
                    </a:lnB>
                  </a:tcPr>
                </a:tc>
                <a:tc>
                  <a:txBody>
                    <a:bodyPr/>
                    <a:lstStyle/>
                    <a:p>
                      <a:pPr algn="l" fontAlgn="b"/>
                      <a:r>
                        <a:rPr lang="en-US" sz="1400" b="1" i="0" u="none" strike="noStrike" dirty="0">
                          <a:solidFill>
                            <a:srgbClr val="000000"/>
                          </a:solidFill>
                          <a:latin typeface="Arial" pitchFamily="34" charset="0"/>
                          <a:cs typeface="Arial" pitchFamily="34" charset="0"/>
                        </a:rPr>
                        <a:t> </a:t>
                      </a:r>
                      <a:r>
                        <a:rPr lang="en-US" sz="1400" b="1" i="0" u="none" strike="noStrike" dirty="0" smtClean="0">
                          <a:solidFill>
                            <a:srgbClr val="000000"/>
                          </a:solidFill>
                          <a:latin typeface="Arial" pitchFamily="34" charset="0"/>
                          <a:cs typeface="Arial" pitchFamily="34" charset="0"/>
                        </a:rPr>
                        <a:t>$  250,000 </a:t>
                      </a:r>
                      <a:endParaRPr lang="en-US" sz="1400" b="1" i="0" u="none" strike="noStrike" dirty="0">
                        <a:solidFill>
                          <a:srgbClr val="000000"/>
                        </a:solidFill>
                        <a:latin typeface="Arial" pitchFamily="34" charset="0"/>
                        <a:cs typeface="Arial" pitchFamily="34" charset="0"/>
                      </a:endParaRPr>
                    </a:p>
                  </a:txBody>
                  <a:tcPr marL="7191" marR="7191" marT="7193" marB="0" anchor="ctr">
                    <a:lnL>
                      <a:noFill/>
                    </a:lnL>
                    <a:lnR>
                      <a:noFill/>
                    </a:lnR>
                    <a:lnT w="12700" cap="flat" cmpd="sng" algn="ctr">
                      <a:solidFill>
                        <a:scrgbClr r="0" g="0" b="0"/>
                      </a:solidFill>
                      <a:prstDash val="solid"/>
                      <a:round/>
                      <a:headEnd type="none" w="med" len="med"/>
                      <a:tailEnd type="none" w="med" len="med"/>
                    </a:lnT>
                    <a:lnB>
                      <a:noFill/>
                    </a:lnB>
                  </a:tcPr>
                </a:tc>
                <a:tc>
                  <a:txBody>
                    <a:bodyPr/>
                    <a:lstStyle/>
                    <a:p>
                      <a:pPr algn="l" fontAlgn="b"/>
                      <a:r>
                        <a:rPr lang="en-US" sz="1400" b="1" i="0" u="none" strike="noStrike" dirty="0">
                          <a:solidFill>
                            <a:srgbClr val="000000"/>
                          </a:solidFill>
                          <a:latin typeface="Arial" pitchFamily="34" charset="0"/>
                          <a:cs typeface="Arial" pitchFamily="34" charset="0"/>
                        </a:rPr>
                        <a:t> </a:t>
                      </a:r>
                      <a:r>
                        <a:rPr lang="en-US" sz="1400" b="1" i="0" u="none" strike="noStrike" dirty="0" smtClean="0">
                          <a:solidFill>
                            <a:srgbClr val="000000"/>
                          </a:solidFill>
                          <a:latin typeface="Arial" pitchFamily="34" charset="0"/>
                          <a:cs typeface="Arial" pitchFamily="34" charset="0"/>
                        </a:rPr>
                        <a:t>$  243,750</a:t>
                      </a:r>
                      <a:endParaRPr lang="en-US" sz="1400" b="1" i="0" u="none" strike="noStrike" dirty="0">
                        <a:solidFill>
                          <a:srgbClr val="000000"/>
                        </a:solidFill>
                        <a:latin typeface="Arial" pitchFamily="34" charset="0"/>
                        <a:cs typeface="Arial" pitchFamily="34" charset="0"/>
                      </a:endParaRPr>
                    </a:p>
                  </a:txBody>
                  <a:tcPr marL="7191" marR="7191" marT="7193" marB="0" anchor="ctr">
                    <a:lnL>
                      <a:noFill/>
                    </a:lnL>
                    <a:lnR>
                      <a:noFill/>
                    </a:lnR>
                    <a:lnT w="12700" cap="flat" cmpd="sng" algn="ctr">
                      <a:solidFill>
                        <a:scrgbClr r="0" g="0" b="0"/>
                      </a:solidFill>
                      <a:prstDash val="solid"/>
                      <a:round/>
                      <a:headEnd type="none" w="med" len="med"/>
                      <a:tailEnd type="none" w="med" len="med"/>
                    </a:lnT>
                    <a:lnB>
                      <a:noFill/>
                    </a:lnB>
                  </a:tcPr>
                </a:tc>
                <a:tc>
                  <a:txBody>
                    <a:bodyPr/>
                    <a:lstStyle/>
                    <a:p>
                      <a:pPr algn="l" fontAlgn="b"/>
                      <a:r>
                        <a:rPr lang="en-US" sz="1400" b="1" i="0" u="none" strike="noStrike" dirty="0">
                          <a:solidFill>
                            <a:srgbClr val="000000"/>
                          </a:solidFill>
                          <a:latin typeface="Arial" pitchFamily="34" charset="0"/>
                          <a:cs typeface="Arial" pitchFamily="34" charset="0"/>
                        </a:rPr>
                        <a:t> </a:t>
                      </a:r>
                      <a:r>
                        <a:rPr lang="en-US" sz="1400" b="1" i="0" u="none" strike="noStrike" dirty="0" smtClean="0">
                          <a:solidFill>
                            <a:srgbClr val="000000"/>
                          </a:solidFill>
                          <a:latin typeface="Arial" pitchFamily="34" charset="0"/>
                          <a:cs typeface="Arial" pitchFamily="34" charset="0"/>
                        </a:rPr>
                        <a:t>$  237,500 </a:t>
                      </a:r>
                      <a:endParaRPr lang="en-US" sz="1400" b="1" i="0" u="none" strike="noStrike" dirty="0">
                        <a:solidFill>
                          <a:srgbClr val="000000"/>
                        </a:solidFill>
                        <a:latin typeface="Arial" pitchFamily="34" charset="0"/>
                        <a:cs typeface="Arial" pitchFamily="34" charset="0"/>
                      </a:endParaRPr>
                    </a:p>
                  </a:txBody>
                  <a:tcPr marL="7191" marR="7191" marT="7193" marB="0" anchor="ctr">
                    <a:lnL>
                      <a:noFill/>
                    </a:lnL>
                    <a:lnR>
                      <a:noFill/>
                    </a:lnR>
                    <a:lnT w="12700" cap="flat" cmpd="sng" algn="ctr">
                      <a:solidFill>
                        <a:scrgbClr r="0" g="0" b="0"/>
                      </a:solidFill>
                      <a:prstDash val="solid"/>
                      <a:round/>
                      <a:headEnd type="none" w="med" len="med"/>
                      <a:tailEnd type="none" w="med" len="med"/>
                    </a:lnT>
                    <a:lnB>
                      <a:noFill/>
                    </a:lnB>
                  </a:tcPr>
                </a:tc>
                <a:tc>
                  <a:txBody>
                    <a:bodyPr/>
                    <a:lstStyle/>
                    <a:p>
                      <a:pPr algn="l" fontAlgn="b"/>
                      <a:r>
                        <a:rPr lang="en-US" sz="1400" b="1" i="0" u="none" strike="noStrike" dirty="0">
                          <a:solidFill>
                            <a:srgbClr val="000000"/>
                          </a:solidFill>
                          <a:latin typeface="Arial" pitchFamily="34" charset="0"/>
                          <a:cs typeface="Arial" pitchFamily="34" charset="0"/>
                        </a:rPr>
                        <a:t> </a:t>
                      </a:r>
                      <a:r>
                        <a:rPr lang="en-US" sz="1400" b="1" i="0" u="none" strike="noStrike" dirty="0" smtClean="0">
                          <a:solidFill>
                            <a:srgbClr val="000000"/>
                          </a:solidFill>
                          <a:latin typeface="Arial" pitchFamily="34" charset="0"/>
                          <a:cs typeface="Arial" pitchFamily="34" charset="0"/>
                        </a:rPr>
                        <a:t>$  231,250 </a:t>
                      </a:r>
                      <a:endParaRPr lang="en-US" sz="1400" b="1" i="0" u="none" strike="noStrike" dirty="0">
                        <a:solidFill>
                          <a:srgbClr val="000000"/>
                        </a:solidFill>
                        <a:latin typeface="Arial" pitchFamily="34" charset="0"/>
                        <a:cs typeface="Arial" pitchFamily="34" charset="0"/>
                      </a:endParaRPr>
                    </a:p>
                  </a:txBody>
                  <a:tcPr marL="7191" marR="7191" marT="7193" marB="0" anchor="ctr">
                    <a:lnL>
                      <a:noFill/>
                    </a:lnL>
                    <a:lnR>
                      <a:noFill/>
                    </a:lnR>
                    <a:lnT w="12700" cap="flat" cmpd="sng" algn="ctr">
                      <a:solidFill>
                        <a:scrgbClr r="0" g="0" b="0"/>
                      </a:solidFill>
                      <a:prstDash val="solid"/>
                      <a:round/>
                      <a:headEnd type="none" w="med" len="med"/>
                      <a:tailEnd type="none" w="med" len="med"/>
                    </a:lnT>
                    <a:lnB>
                      <a:noFill/>
                    </a:lnB>
                  </a:tcPr>
                </a:tc>
                <a:tc>
                  <a:txBody>
                    <a:bodyPr/>
                    <a:lstStyle/>
                    <a:p>
                      <a:pPr algn="l" fontAlgn="b"/>
                      <a:r>
                        <a:rPr lang="en-US" sz="1400" b="1" i="0" u="none" strike="noStrike" dirty="0">
                          <a:solidFill>
                            <a:srgbClr val="000000"/>
                          </a:solidFill>
                          <a:latin typeface="Arial" pitchFamily="34" charset="0"/>
                          <a:cs typeface="Arial" pitchFamily="34" charset="0"/>
                        </a:rPr>
                        <a:t> </a:t>
                      </a:r>
                      <a:r>
                        <a:rPr lang="en-US" sz="1400" b="1" i="0" u="none" strike="noStrike" dirty="0" smtClean="0">
                          <a:solidFill>
                            <a:srgbClr val="000000"/>
                          </a:solidFill>
                          <a:latin typeface="Arial" pitchFamily="34" charset="0"/>
                          <a:cs typeface="Arial" pitchFamily="34" charset="0"/>
                        </a:rPr>
                        <a:t>$  225,000 </a:t>
                      </a:r>
                      <a:endParaRPr lang="en-US" sz="1400" b="1" i="0" u="none" strike="noStrike" dirty="0">
                        <a:solidFill>
                          <a:srgbClr val="000000"/>
                        </a:solidFill>
                        <a:latin typeface="Arial" pitchFamily="34" charset="0"/>
                        <a:cs typeface="Arial" pitchFamily="34" charset="0"/>
                      </a:endParaRPr>
                    </a:p>
                  </a:txBody>
                  <a:tcPr marL="7191" marR="7191" marT="7193" marB="0" anchor="ctr">
                    <a:lnL>
                      <a:noFill/>
                    </a:lnL>
                    <a:lnR>
                      <a:noFill/>
                    </a:lnR>
                    <a:lnT w="12700" cap="flat" cmpd="sng" algn="ctr">
                      <a:solidFill>
                        <a:scrgbClr r="0" g="0" b="0"/>
                      </a:solidFill>
                      <a:prstDash val="solid"/>
                      <a:round/>
                      <a:headEnd type="none" w="med" len="med"/>
                      <a:tailEnd type="none" w="med" len="med"/>
                    </a:lnT>
                    <a:lnB>
                      <a:noFill/>
                    </a:lnB>
                  </a:tcPr>
                </a:tc>
              </a:tr>
              <a:tr h="313953">
                <a:tc>
                  <a:txBody>
                    <a:bodyPr/>
                    <a:lstStyle/>
                    <a:p>
                      <a:pPr algn="l" fontAlgn="b"/>
                      <a:endParaRPr lang="en-US" sz="1200" b="0" i="0" u="none" strike="noStrike" dirty="0">
                        <a:solidFill>
                          <a:srgbClr val="000000"/>
                        </a:solidFill>
                        <a:latin typeface="Arial" pitchFamily="34" charset="0"/>
                        <a:cs typeface="Arial" pitchFamily="34" charset="0"/>
                      </a:endParaRPr>
                    </a:p>
                  </a:txBody>
                  <a:tcPr marL="7191" marR="7191" marT="7193" marB="0" anchor="ctr">
                    <a:lnL>
                      <a:noFill/>
                    </a:lnL>
                    <a:lnR>
                      <a:noFill/>
                    </a:lnR>
                    <a:lnT>
                      <a:noFill/>
                    </a:lnT>
                    <a:lnB>
                      <a:noFill/>
                    </a:lnB>
                  </a:tcPr>
                </a:tc>
                <a:tc>
                  <a:txBody>
                    <a:bodyPr/>
                    <a:lstStyle/>
                    <a:p>
                      <a:pPr algn="ctr" fontAlgn="b"/>
                      <a:endParaRPr lang="en-US" sz="1400" b="1" i="0" u="none" strike="noStrike" dirty="0">
                        <a:solidFill>
                          <a:srgbClr val="000000"/>
                        </a:solidFill>
                        <a:latin typeface="Arial" pitchFamily="34" charset="0"/>
                        <a:cs typeface="Arial" pitchFamily="34" charset="0"/>
                      </a:endParaRPr>
                    </a:p>
                  </a:txBody>
                  <a:tcPr marL="7191" marR="7191" marT="7193" marB="0" anchor="ctr">
                    <a:lnL>
                      <a:noFill/>
                    </a:lnL>
                    <a:lnR>
                      <a:noFill/>
                    </a:lnR>
                    <a:lnT>
                      <a:noFill/>
                    </a:lnT>
                    <a:lnB>
                      <a:noFill/>
                    </a:lnB>
                  </a:tcPr>
                </a:tc>
                <a:tc>
                  <a:txBody>
                    <a:bodyPr/>
                    <a:lstStyle/>
                    <a:p>
                      <a:pPr algn="ctr" fontAlgn="b"/>
                      <a:r>
                        <a:rPr lang="en-US" sz="1400" b="1" i="0" u="none" strike="noStrike" dirty="0" smtClean="0">
                          <a:solidFill>
                            <a:srgbClr val="000000"/>
                          </a:solidFill>
                          <a:latin typeface="Arial" pitchFamily="34" charset="0"/>
                          <a:cs typeface="Arial" pitchFamily="34" charset="0"/>
                        </a:rPr>
                        <a:t>-2.5</a:t>
                      </a:r>
                      <a:r>
                        <a:rPr lang="en-US" sz="1400" b="1" i="0" u="none" strike="noStrike" dirty="0">
                          <a:solidFill>
                            <a:srgbClr val="000000"/>
                          </a:solidFill>
                          <a:latin typeface="Arial" pitchFamily="34" charset="0"/>
                          <a:cs typeface="Arial" pitchFamily="34" charset="0"/>
                        </a:rPr>
                        <a:t>%</a:t>
                      </a:r>
                    </a:p>
                  </a:txBody>
                  <a:tcPr marL="7191" marR="7191" marT="7193" marB="0" anchor="ctr">
                    <a:lnL>
                      <a:noFill/>
                    </a:lnL>
                    <a:lnR>
                      <a:noFill/>
                    </a:lnR>
                    <a:lnT>
                      <a:noFill/>
                    </a:lnT>
                    <a:lnB>
                      <a:noFill/>
                    </a:lnB>
                  </a:tcPr>
                </a:tc>
                <a:tc>
                  <a:txBody>
                    <a:bodyPr/>
                    <a:lstStyle/>
                    <a:p>
                      <a:pPr algn="ctr" fontAlgn="b"/>
                      <a:r>
                        <a:rPr lang="en-US" sz="1400" b="1" i="0" u="none" strike="noStrike" dirty="0">
                          <a:solidFill>
                            <a:srgbClr val="000000"/>
                          </a:solidFill>
                          <a:latin typeface="Arial" pitchFamily="34" charset="0"/>
                          <a:cs typeface="Arial" pitchFamily="34" charset="0"/>
                        </a:rPr>
                        <a:t>-5%</a:t>
                      </a:r>
                    </a:p>
                  </a:txBody>
                  <a:tcPr marL="7191" marR="7191" marT="7193" marB="0" anchor="ctr">
                    <a:lnL>
                      <a:noFill/>
                    </a:lnL>
                    <a:lnR>
                      <a:noFill/>
                    </a:lnR>
                    <a:lnT>
                      <a:noFill/>
                    </a:lnT>
                    <a:lnB>
                      <a:noFill/>
                    </a:lnB>
                  </a:tcPr>
                </a:tc>
                <a:tc>
                  <a:txBody>
                    <a:bodyPr/>
                    <a:lstStyle/>
                    <a:p>
                      <a:pPr algn="ctr" fontAlgn="b"/>
                      <a:r>
                        <a:rPr lang="en-US" sz="1400" b="1" i="0" u="none" strike="noStrike" dirty="0" smtClean="0">
                          <a:solidFill>
                            <a:srgbClr val="000000"/>
                          </a:solidFill>
                          <a:latin typeface="Arial" pitchFamily="34" charset="0"/>
                          <a:cs typeface="Arial" pitchFamily="34" charset="0"/>
                        </a:rPr>
                        <a:t>-7.5</a:t>
                      </a:r>
                      <a:r>
                        <a:rPr lang="en-US" sz="1400" b="1" i="0" u="none" strike="noStrike" dirty="0">
                          <a:solidFill>
                            <a:srgbClr val="000000"/>
                          </a:solidFill>
                          <a:latin typeface="Arial" pitchFamily="34" charset="0"/>
                          <a:cs typeface="Arial" pitchFamily="34" charset="0"/>
                        </a:rPr>
                        <a:t>%</a:t>
                      </a:r>
                    </a:p>
                  </a:txBody>
                  <a:tcPr marL="7191" marR="7191" marT="7193" marB="0" anchor="ctr">
                    <a:lnL>
                      <a:noFill/>
                    </a:lnL>
                    <a:lnR>
                      <a:noFill/>
                    </a:lnR>
                    <a:lnT>
                      <a:noFill/>
                    </a:lnT>
                    <a:lnB>
                      <a:noFill/>
                    </a:lnB>
                  </a:tcPr>
                </a:tc>
                <a:tc>
                  <a:txBody>
                    <a:bodyPr/>
                    <a:lstStyle/>
                    <a:p>
                      <a:pPr algn="ctr" fontAlgn="b"/>
                      <a:r>
                        <a:rPr lang="en-US" sz="1400" b="1" i="0" u="none" strike="noStrike" dirty="0" smtClean="0">
                          <a:solidFill>
                            <a:srgbClr val="000000"/>
                          </a:solidFill>
                          <a:latin typeface="Arial" pitchFamily="34" charset="0"/>
                          <a:cs typeface="Arial" pitchFamily="34" charset="0"/>
                        </a:rPr>
                        <a:t>-10%</a:t>
                      </a:r>
                      <a:endParaRPr lang="en-US" sz="1400" b="1" i="0" u="none" strike="noStrike" dirty="0">
                        <a:solidFill>
                          <a:srgbClr val="000000"/>
                        </a:solidFill>
                        <a:latin typeface="Arial" pitchFamily="34" charset="0"/>
                        <a:cs typeface="Arial" pitchFamily="34" charset="0"/>
                      </a:endParaRPr>
                    </a:p>
                  </a:txBody>
                  <a:tcPr marL="7191" marR="7191" marT="7193" marB="0" anchor="ctr">
                    <a:lnL>
                      <a:noFill/>
                    </a:lnL>
                    <a:lnR>
                      <a:noFill/>
                    </a:lnR>
                    <a:lnT>
                      <a:noFill/>
                    </a:lnT>
                    <a:lnB>
                      <a:noFill/>
                    </a:lnB>
                  </a:tcPr>
                </a:tc>
              </a:tr>
            </a:tbl>
          </a:graphicData>
        </a:graphic>
      </p:graphicFrame>
      <p:sp>
        <p:nvSpPr>
          <p:cNvPr id="14" name="TextBox 5"/>
          <p:cNvSpPr txBox="1">
            <a:spLocks noChangeArrowheads="1"/>
          </p:cNvSpPr>
          <p:nvPr/>
        </p:nvSpPr>
        <p:spPr bwMode="auto">
          <a:xfrm>
            <a:off x="1645922" y="4093096"/>
            <a:ext cx="448055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2400" b="1" dirty="0" smtClean="0"/>
              <a:t>Buyer’s </a:t>
            </a:r>
            <a:r>
              <a:rPr lang="en-US" sz="2400" b="1" dirty="0"/>
              <a:t>Purchasing Power</a:t>
            </a:r>
          </a:p>
        </p:txBody>
      </p:sp>
      <p:sp>
        <p:nvSpPr>
          <p:cNvPr id="15" name="TextBox 6"/>
          <p:cNvSpPr txBox="1">
            <a:spLocks noChangeArrowheads="1"/>
          </p:cNvSpPr>
          <p:nvPr/>
        </p:nvSpPr>
        <p:spPr bwMode="auto">
          <a:xfrm rot="-5400000">
            <a:off x="131436" y="5497740"/>
            <a:ext cx="8220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b="1" dirty="0">
                <a:solidFill>
                  <a:srgbClr val="006600"/>
                </a:solidFill>
              </a:rPr>
              <a:t>RATE</a:t>
            </a:r>
          </a:p>
        </p:txBody>
      </p:sp>
      <p:sp>
        <p:nvSpPr>
          <p:cNvPr id="16" name="TextBox 12"/>
          <p:cNvSpPr txBox="1">
            <a:spLocks noChangeArrowheads="1"/>
          </p:cNvSpPr>
          <p:nvPr/>
        </p:nvSpPr>
        <p:spPr bwMode="auto">
          <a:xfrm>
            <a:off x="3996895" y="7607259"/>
            <a:ext cx="3206119" cy="5386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500" dirty="0"/>
              <a:t>Principal and Interest Payments </a:t>
            </a:r>
          </a:p>
          <a:p>
            <a:pPr eaLnBrk="1" hangingPunct="1"/>
            <a:r>
              <a:rPr lang="en-US" sz="1400" dirty="0"/>
              <a:t>rounded to the nearest dollar amount.</a:t>
            </a:r>
          </a:p>
        </p:txBody>
      </p:sp>
    </p:spTree>
    <p:extLst>
      <p:ext uri="{BB962C8B-B14F-4D97-AF65-F5344CB8AC3E}">
        <p14:creationId xmlns:p14="http://schemas.microsoft.com/office/powerpoint/2010/main" val="4008822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7772400" cy="4304964"/>
          </a:xfrm>
          <a:prstGeom prst="rect">
            <a:avLst/>
          </a:prstGeom>
        </p:spPr>
      </p:pic>
      <p:sp>
        <p:nvSpPr>
          <p:cNvPr id="3" name="TextBox 3"/>
          <p:cNvSpPr txBox="1"/>
          <p:nvPr/>
        </p:nvSpPr>
        <p:spPr>
          <a:xfrm>
            <a:off x="7239000" y="9791700"/>
            <a:ext cx="213359" cy="215900"/>
          </a:xfrm>
          <a:prstGeom prst="rect">
            <a:avLst/>
          </a:prstGeom>
          <a:noFill/>
          <a:ln>
            <a:noFill/>
          </a:ln>
        </p:spPr>
        <p:txBody>
          <a:bodyPr wrap="square" lIns="0" tIns="0" rIns="0" bIns="0" anchor="t"/>
          <a:lstStyle/>
          <a:p>
            <a:pPr algn="ctr">
              <a:defRPr lang="en-US"/>
            </a:pPr>
            <a:r>
              <a:rPr lang="is-IS" sz="1200" dirty="0" smtClean="0">
                <a:solidFill>
                  <a:srgbClr val="6D6E70"/>
                </a:solidFill>
                <a:latin typeface="MyriadPro-Regular" charset="77"/>
                <a:ea typeface="MyriadPro-Regular" charset="77"/>
                <a:cs typeface="MyriadPro-Regular" charset="77"/>
              </a:rPr>
              <a:t>14</a:t>
            </a:r>
            <a:endParaRPr lang="is-IS" sz="1200" dirty="0">
              <a:solidFill>
                <a:srgbClr val="6D6E70"/>
              </a:solidFill>
              <a:latin typeface="MyriadPro-Regular" charset="77"/>
              <a:ea typeface="MyriadPro-Regular" charset="77"/>
              <a:cs typeface="MyriadPro-Regular" charset="77"/>
            </a:endParaRPr>
          </a:p>
        </p:txBody>
      </p:sp>
      <p:pic>
        <p:nvPicPr>
          <p:cNvPr id="9"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671050"/>
            <a:ext cx="7772400"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a:cxnSpLocks/>
          </p:cNvCxnSpPr>
          <p:nvPr/>
        </p:nvCxnSpPr>
        <p:spPr bwMode="auto">
          <a:xfrm>
            <a:off x="0" y="4308540"/>
            <a:ext cx="7772400" cy="0"/>
          </a:xfrm>
          <a:prstGeom prst="line">
            <a:avLst/>
          </a:prstGeom>
          <a:noFill/>
          <a:ln w="63500">
            <a:solidFill>
              <a:srgbClr val="00B0F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 name="TextBox 1"/>
          <p:cNvSpPr txBox="1"/>
          <p:nvPr/>
        </p:nvSpPr>
        <p:spPr>
          <a:xfrm>
            <a:off x="213792" y="4470753"/>
            <a:ext cx="5972212" cy="759182"/>
          </a:xfrm>
          <a:prstGeom prst="rect">
            <a:avLst/>
          </a:prstGeom>
          <a:noFill/>
        </p:spPr>
        <p:txBody>
          <a:bodyPr wrap="none" rtlCol="0">
            <a:spAutoFit/>
          </a:bodyPr>
          <a:lstStyle/>
          <a:p>
            <a:pPr>
              <a:lnSpc>
                <a:spcPts val="2600"/>
              </a:lnSpc>
              <a:spcBef>
                <a:spcPct val="0"/>
              </a:spcBef>
            </a:pPr>
            <a:r>
              <a:rPr lang="en-US" altLang="en-US" sz="2400" b="1" dirty="0" smtClean="0">
                <a:solidFill>
                  <a:srgbClr val="00ADEF"/>
                </a:solidFill>
                <a:latin typeface="Trebuchet MS Bold" charset="0"/>
                <a:ea typeface="Trebuchet MS Bold" charset="0"/>
                <a:cs typeface="Trebuchet MS Bold" charset="0"/>
              </a:rPr>
              <a:t>5 REASONS </a:t>
            </a:r>
            <a:r>
              <a:rPr lang="en-US" altLang="en-US" sz="2400" b="1" dirty="0" smtClean="0">
                <a:latin typeface="Trebuchet MS Bold" charset="0"/>
                <a:ea typeface="Trebuchet MS Bold" charset="0"/>
                <a:cs typeface="Trebuchet MS Bold" charset="0"/>
              </a:rPr>
              <a:t>HOMEOWNERSHIP IS A </a:t>
            </a:r>
            <a:r>
              <a:rPr lang="en-US" altLang="en-US" sz="2400" b="1" dirty="0" smtClean="0">
                <a:solidFill>
                  <a:srgbClr val="00ADEF"/>
                </a:solidFill>
                <a:latin typeface="Trebuchet MS Bold" charset="0"/>
                <a:ea typeface="Trebuchet MS Bold" charset="0"/>
                <a:cs typeface="Trebuchet MS Bold" charset="0"/>
              </a:rPr>
              <a:t>GOOD </a:t>
            </a:r>
            <a:br>
              <a:rPr lang="en-US" altLang="en-US" sz="2400" b="1" dirty="0" smtClean="0">
                <a:solidFill>
                  <a:srgbClr val="00ADEF"/>
                </a:solidFill>
                <a:latin typeface="Trebuchet MS Bold" charset="0"/>
                <a:ea typeface="Trebuchet MS Bold" charset="0"/>
                <a:cs typeface="Trebuchet MS Bold" charset="0"/>
              </a:rPr>
            </a:br>
            <a:r>
              <a:rPr lang="en-US" altLang="en-US" sz="2400" b="1" dirty="0" smtClean="0">
                <a:solidFill>
                  <a:srgbClr val="00ADEF"/>
                </a:solidFill>
                <a:latin typeface="Trebuchet MS Bold" charset="0"/>
                <a:ea typeface="Trebuchet MS Bold" charset="0"/>
                <a:cs typeface="Trebuchet MS Bold" charset="0"/>
              </a:rPr>
              <a:t>FINANCIAL</a:t>
            </a:r>
            <a:r>
              <a:rPr lang="en-US" altLang="en-US" sz="2400" b="1" dirty="0">
                <a:solidFill>
                  <a:srgbClr val="00ADEF"/>
                </a:solidFill>
                <a:latin typeface="Trebuchet MS Bold" charset="0"/>
                <a:ea typeface="Trebuchet MS Bold" charset="0"/>
                <a:cs typeface="Trebuchet MS Bold" charset="0"/>
              </a:rPr>
              <a:t> </a:t>
            </a:r>
            <a:r>
              <a:rPr lang="en-US" altLang="en-US" sz="2400" b="1" dirty="0" smtClean="0">
                <a:solidFill>
                  <a:srgbClr val="00ADEF"/>
                </a:solidFill>
                <a:latin typeface="Trebuchet MS Bold" charset="0"/>
                <a:ea typeface="Trebuchet MS Bold" charset="0"/>
                <a:cs typeface="Trebuchet MS Bold" charset="0"/>
              </a:rPr>
              <a:t>INVESTMENT</a:t>
            </a:r>
            <a:endParaRPr lang="en-US" altLang="en-US" sz="2400" b="1" dirty="0">
              <a:latin typeface="Trebuchet MS Bold" charset="0"/>
              <a:ea typeface="Trebuchet MS Bold" charset="0"/>
              <a:cs typeface="Trebuchet MS Bold" charset="0"/>
            </a:endParaRPr>
          </a:p>
        </p:txBody>
      </p:sp>
      <p:sp>
        <p:nvSpPr>
          <p:cNvPr id="4" name="TextBox 3"/>
          <p:cNvSpPr txBox="1"/>
          <p:nvPr/>
        </p:nvSpPr>
        <p:spPr>
          <a:xfrm>
            <a:off x="213792" y="5237088"/>
            <a:ext cx="7344816" cy="4616648"/>
          </a:xfrm>
          <a:prstGeom prst="rect">
            <a:avLst/>
          </a:prstGeom>
          <a:noFill/>
        </p:spPr>
        <p:txBody>
          <a:bodyPr wrap="square" rtlCol="0">
            <a:spAutoFit/>
          </a:bodyPr>
          <a:lstStyle/>
          <a:p>
            <a:r>
              <a:rPr lang="en-US" sz="1400" dirty="0">
                <a:latin typeface="Trebuchet MS" charset="0"/>
                <a:ea typeface="Trebuchet MS" charset="0"/>
                <a:cs typeface="Trebuchet MS" charset="0"/>
              </a:rPr>
              <a:t>According to a report by </a:t>
            </a:r>
            <a:r>
              <a:rPr lang="en-US" sz="1400" i="1" dirty="0">
                <a:latin typeface="Trebuchet MS" charset="0"/>
                <a:ea typeface="Trebuchet MS" charset="0"/>
                <a:cs typeface="Trebuchet MS" charset="0"/>
              </a:rPr>
              <a:t>Trulia</a:t>
            </a:r>
            <a:r>
              <a:rPr lang="en-US" sz="1400" dirty="0">
                <a:latin typeface="Trebuchet MS" charset="0"/>
                <a:ea typeface="Trebuchet MS" charset="0"/>
                <a:cs typeface="Trebuchet MS" charset="0"/>
              </a:rPr>
              <a:t>, </a:t>
            </a:r>
            <a:r>
              <a:rPr lang="en-US" sz="1400" i="1" dirty="0">
                <a:latin typeface="Trebuchet MS" charset="0"/>
                <a:ea typeface="Trebuchet MS" charset="0"/>
                <a:cs typeface="Trebuchet MS" charset="0"/>
              </a:rPr>
              <a:t>“buying is cheaper than renting in 100 of the largest metro areas by an average of 37.7%.” </a:t>
            </a:r>
            <a:r>
              <a:rPr lang="en-US" sz="1400" dirty="0">
                <a:latin typeface="Trebuchet MS" charset="0"/>
                <a:ea typeface="Trebuchet MS" charset="0"/>
                <a:cs typeface="Trebuchet MS" charset="0"/>
              </a:rPr>
              <a:t>That may have some thinking about buying a home instead of signing another lease extension, but does that make sense from a financial perspective</a:t>
            </a:r>
            <a:r>
              <a:rPr lang="en-US" sz="1400" dirty="0" smtClean="0">
                <a:latin typeface="Trebuchet MS" charset="0"/>
                <a:ea typeface="Trebuchet MS" charset="0"/>
                <a:cs typeface="Trebuchet MS" charset="0"/>
              </a:rPr>
              <a:t>?</a:t>
            </a:r>
            <a:r>
              <a:rPr lang="en-US" sz="1400" dirty="0">
                <a:latin typeface="Trebuchet MS" charset="0"/>
                <a:ea typeface="Trebuchet MS" charset="0"/>
                <a:cs typeface="Trebuchet MS" charset="0"/>
              </a:rPr>
              <a:t/>
            </a:r>
            <a:br>
              <a:rPr lang="en-US" sz="1400" dirty="0">
                <a:latin typeface="Trebuchet MS" charset="0"/>
                <a:ea typeface="Trebuchet MS" charset="0"/>
                <a:cs typeface="Trebuchet MS" charset="0"/>
              </a:rPr>
            </a:br>
            <a:endParaRPr lang="en-US" sz="1000" dirty="0">
              <a:latin typeface="Trebuchet MS" charset="0"/>
              <a:ea typeface="Trebuchet MS" charset="0"/>
              <a:cs typeface="Trebuchet MS" charset="0"/>
            </a:endParaRPr>
          </a:p>
          <a:p>
            <a:r>
              <a:rPr lang="en-US" sz="1400" dirty="0">
                <a:latin typeface="Trebuchet MS" charset="0"/>
                <a:ea typeface="Trebuchet MS" charset="0"/>
                <a:cs typeface="Trebuchet MS" charset="0"/>
              </a:rPr>
              <a:t>In the report, Ralph McLaughlin, </a:t>
            </a:r>
            <a:r>
              <a:rPr lang="en-US" sz="1400" i="1" dirty="0">
                <a:latin typeface="Trebuchet MS" charset="0"/>
                <a:ea typeface="Trebuchet MS" charset="0"/>
                <a:cs typeface="Trebuchet MS" charset="0"/>
              </a:rPr>
              <a:t>Trulia’s Chief Economist </a:t>
            </a:r>
            <a:r>
              <a:rPr lang="en-US" sz="1400" dirty="0">
                <a:latin typeface="Trebuchet MS" charset="0"/>
                <a:ea typeface="Trebuchet MS" charset="0"/>
                <a:cs typeface="Trebuchet MS" charset="0"/>
              </a:rPr>
              <a:t>explains</a:t>
            </a:r>
            <a:r>
              <a:rPr lang="en-US" sz="1400" dirty="0" smtClean="0">
                <a:latin typeface="Trebuchet MS" charset="0"/>
                <a:ea typeface="Trebuchet MS" charset="0"/>
                <a:cs typeface="Trebuchet MS" charset="0"/>
              </a:rPr>
              <a:t>:</a:t>
            </a:r>
            <a:r>
              <a:rPr lang="en-US" sz="1400" dirty="0">
                <a:latin typeface="Trebuchet MS" charset="0"/>
                <a:ea typeface="Trebuchet MS" charset="0"/>
                <a:cs typeface="Trebuchet MS" charset="0"/>
              </a:rPr>
              <a:t/>
            </a:r>
            <a:br>
              <a:rPr lang="en-US" sz="1400" dirty="0">
                <a:latin typeface="Trebuchet MS" charset="0"/>
                <a:ea typeface="Trebuchet MS" charset="0"/>
                <a:cs typeface="Trebuchet MS" charset="0"/>
              </a:rPr>
            </a:br>
            <a:endParaRPr lang="en-US" sz="1000" dirty="0">
              <a:latin typeface="Trebuchet MS" charset="0"/>
              <a:ea typeface="Trebuchet MS" charset="0"/>
              <a:cs typeface="Trebuchet MS" charset="0"/>
            </a:endParaRPr>
          </a:p>
          <a:p>
            <a:r>
              <a:rPr lang="en-US" sz="1400" i="1" dirty="0">
                <a:latin typeface="Trebuchet MS" charset="0"/>
                <a:ea typeface="Trebuchet MS" charset="0"/>
                <a:cs typeface="Trebuchet MS" charset="0"/>
              </a:rPr>
              <a:t> </a:t>
            </a:r>
            <a:r>
              <a:rPr lang="en-US" sz="1400" i="1" dirty="0" smtClean="0">
                <a:latin typeface="Trebuchet MS" charset="0"/>
                <a:ea typeface="Trebuchet MS" charset="0"/>
                <a:cs typeface="Trebuchet MS" charset="0"/>
              </a:rPr>
              <a:t>       “</a:t>
            </a:r>
            <a:r>
              <a:rPr lang="en-US" sz="1400" i="1" dirty="0">
                <a:latin typeface="Trebuchet MS" charset="0"/>
                <a:ea typeface="Trebuchet MS" charset="0"/>
                <a:cs typeface="Trebuchet MS" charset="0"/>
              </a:rPr>
              <a:t>Owning a home is one of the most common ways households build long-term </a:t>
            </a:r>
            <a:r>
              <a:rPr lang="en-US" sz="1400" i="1" dirty="0" smtClean="0">
                <a:latin typeface="Trebuchet MS" charset="0"/>
                <a:ea typeface="Trebuchet MS" charset="0"/>
                <a:cs typeface="Trebuchet MS" charset="0"/>
              </a:rPr>
              <a:t/>
            </a:r>
            <a:br>
              <a:rPr lang="en-US" sz="1400" i="1" dirty="0" smtClean="0">
                <a:latin typeface="Trebuchet MS" charset="0"/>
                <a:ea typeface="Trebuchet MS" charset="0"/>
                <a:cs typeface="Trebuchet MS" charset="0"/>
              </a:rPr>
            </a:br>
            <a:r>
              <a:rPr lang="en-US" sz="1400" i="1" dirty="0" smtClean="0">
                <a:latin typeface="Trebuchet MS" charset="0"/>
                <a:ea typeface="Trebuchet MS" charset="0"/>
                <a:cs typeface="Trebuchet MS" charset="0"/>
              </a:rPr>
              <a:t>        wealth</a:t>
            </a:r>
            <a:r>
              <a:rPr lang="en-US" sz="1400" i="1" dirty="0">
                <a:latin typeface="Trebuchet MS" charset="0"/>
                <a:ea typeface="Trebuchet MS" charset="0"/>
                <a:cs typeface="Trebuchet MS" charset="0"/>
              </a:rPr>
              <a:t>, as it acts like a forced savings account. Instead of paying your landlord, </a:t>
            </a:r>
            <a:r>
              <a:rPr lang="en-US" sz="1400" i="1" dirty="0" smtClean="0">
                <a:latin typeface="Trebuchet MS" charset="0"/>
                <a:ea typeface="Trebuchet MS" charset="0"/>
                <a:cs typeface="Trebuchet MS" charset="0"/>
              </a:rPr>
              <a:t/>
            </a:r>
            <a:br>
              <a:rPr lang="en-US" sz="1400" i="1" dirty="0" smtClean="0">
                <a:latin typeface="Trebuchet MS" charset="0"/>
                <a:ea typeface="Trebuchet MS" charset="0"/>
                <a:cs typeface="Trebuchet MS" charset="0"/>
              </a:rPr>
            </a:br>
            <a:r>
              <a:rPr lang="en-US" sz="1400" i="1" dirty="0" smtClean="0">
                <a:latin typeface="Trebuchet MS" charset="0"/>
                <a:ea typeface="Trebuchet MS" charset="0"/>
                <a:cs typeface="Trebuchet MS" charset="0"/>
              </a:rPr>
              <a:t>        you </a:t>
            </a:r>
            <a:r>
              <a:rPr lang="en-US" sz="1400" i="1" dirty="0">
                <a:latin typeface="Trebuchet MS" charset="0"/>
                <a:ea typeface="Trebuchet MS" charset="0"/>
                <a:cs typeface="Trebuchet MS" charset="0"/>
              </a:rPr>
              <a:t>can pay yourself in the long run through paying down a mortgage on a house</a:t>
            </a:r>
            <a:r>
              <a:rPr lang="en-US" sz="1400" i="1" dirty="0" smtClean="0">
                <a:latin typeface="Trebuchet MS" charset="0"/>
                <a:ea typeface="Trebuchet MS" charset="0"/>
                <a:cs typeface="Trebuchet MS" charset="0"/>
              </a:rPr>
              <a:t>.”</a:t>
            </a:r>
            <a:br>
              <a:rPr lang="en-US" sz="1400" i="1" dirty="0" smtClean="0">
                <a:latin typeface="Trebuchet MS" charset="0"/>
                <a:ea typeface="Trebuchet MS" charset="0"/>
                <a:cs typeface="Trebuchet MS" charset="0"/>
              </a:rPr>
            </a:br>
            <a:endParaRPr lang="en-US" sz="1000" dirty="0">
              <a:latin typeface="Trebuchet MS" charset="0"/>
              <a:ea typeface="Trebuchet MS" charset="0"/>
              <a:cs typeface="Trebuchet MS" charset="0"/>
            </a:endParaRPr>
          </a:p>
          <a:p>
            <a:r>
              <a:rPr lang="en-US" sz="1400" dirty="0">
                <a:latin typeface="Trebuchet MS" charset="0"/>
                <a:ea typeface="Trebuchet MS" charset="0"/>
                <a:cs typeface="Trebuchet MS" charset="0"/>
              </a:rPr>
              <a:t>The report listed 5 reasons why owning a home makes financial sense</a:t>
            </a:r>
            <a:r>
              <a:rPr lang="en-US" sz="1400" dirty="0" smtClean="0">
                <a:latin typeface="Trebuchet MS" charset="0"/>
                <a:ea typeface="Trebuchet MS" charset="0"/>
                <a:cs typeface="Trebuchet MS" charset="0"/>
              </a:rPr>
              <a:t>:</a:t>
            </a:r>
            <a:r>
              <a:rPr lang="en-US" sz="1400" dirty="0">
                <a:latin typeface="Trebuchet MS" charset="0"/>
                <a:ea typeface="Trebuchet MS" charset="0"/>
                <a:cs typeface="Trebuchet MS" charset="0"/>
              </a:rPr>
              <a:t/>
            </a:r>
            <a:br>
              <a:rPr lang="en-US" sz="1400" dirty="0">
                <a:latin typeface="Trebuchet MS" charset="0"/>
                <a:ea typeface="Trebuchet MS" charset="0"/>
                <a:cs typeface="Trebuchet MS" charset="0"/>
              </a:rPr>
            </a:br>
            <a:endParaRPr lang="en-US" sz="1000" dirty="0">
              <a:latin typeface="Trebuchet MS" charset="0"/>
              <a:ea typeface="Trebuchet MS" charset="0"/>
              <a:cs typeface="Trebuchet MS" charset="0"/>
            </a:endParaRPr>
          </a:p>
          <a:p>
            <a:r>
              <a:rPr lang="en-US" sz="1400" b="1" dirty="0">
                <a:solidFill>
                  <a:srgbClr val="00B0F0"/>
                </a:solidFill>
                <a:latin typeface="Trebuchet MS" charset="0"/>
                <a:ea typeface="Trebuchet MS" charset="0"/>
                <a:cs typeface="Trebuchet MS" charset="0"/>
              </a:rPr>
              <a:t>•</a:t>
            </a:r>
            <a:r>
              <a:rPr lang="en-US" sz="1400" dirty="0">
                <a:latin typeface="Trebuchet MS" charset="0"/>
                <a:ea typeface="Trebuchet MS" charset="0"/>
                <a:cs typeface="Trebuchet MS" charset="0"/>
              </a:rPr>
              <a:t> Mortgage payments can be fixed while rents go up.</a:t>
            </a:r>
          </a:p>
          <a:p>
            <a:r>
              <a:rPr lang="en-US" sz="1400" b="1" dirty="0">
                <a:solidFill>
                  <a:srgbClr val="00B0F0"/>
                </a:solidFill>
                <a:latin typeface="Trebuchet MS" charset="0"/>
                <a:ea typeface="Trebuchet MS" charset="0"/>
                <a:cs typeface="Trebuchet MS" charset="0"/>
              </a:rPr>
              <a:t>•</a:t>
            </a:r>
            <a:r>
              <a:rPr lang="en-US" sz="1400" dirty="0">
                <a:latin typeface="Trebuchet MS" charset="0"/>
                <a:ea typeface="Trebuchet MS" charset="0"/>
                <a:cs typeface="Trebuchet MS" charset="0"/>
              </a:rPr>
              <a:t> Equity in your home can be a financial resource later.</a:t>
            </a:r>
          </a:p>
          <a:p>
            <a:r>
              <a:rPr lang="en-US" sz="1400" b="1" dirty="0">
                <a:solidFill>
                  <a:srgbClr val="00B0F0"/>
                </a:solidFill>
                <a:latin typeface="Trebuchet MS" charset="0"/>
                <a:ea typeface="Trebuchet MS" charset="0"/>
                <a:cs typeface="Trebuchet MS" charset="0"/>
              </a:rPr>
              <a:t>•</a:t>
            </a:r>
            <a:r>
              <a:rPr lang="en-US" sz="1400" dirty="0">
                <a:latin typeface="Trebuchet MS" charset="0"/>
                <a:ea typeface="Trebuchet MS" charset="0"/>
                <a:cs typeface="Trebuchet MS" charset="0"/>
              </a:rPr>
              <a:t> You can build wealth without paying capital gains.</a:t>
            </a:r>
          </a:p>
          <a:p>
            <a:r>
              <a:rPr lang="en-US" sz="1400" b="1" dirty="0">
                <a:solidFill>
                  <a:srgbClr val="00B0F0"/>
                </a:solidFill>
                <a:latin typeface="Trebuchet MS" charset="0"/>
                <a:ea typeface="Trebuchet MS" charset="0"/>
                <a:cs typeface="Trebuchet MS" charset="0"/>
              </a:rPr>
              <a:t>•</a:t>
            </a:r>
            <a:r>
              <a:rPr lang="en-US" sz="1400" dirty="0">
                <a:latin typeface="Trebuchet MS" charset="0"/>
                <a:ea typeface="Trebuchet MS" charset="0"/>
                <a:cs typeface="Trebuchet MS" charset="0"/>
              </a:rPr>
              <a:t> A mortgage can act as a forced savings account.</a:t>
            </a:r>
          </a:p>
          <a:p>
            <a:r>
              <a:rPr lang="en-US" sz="1400" b="1" dirty="0">
                <a:solidFill>
                  <a:srgbClr val="00B0F0"/>
                </a:solidFill>
                <a:latin typeface="Trebuchet MS" charset="0"/>
                <a:ea typeface="Trebuchet MS" charset="0"/>
                <a:cs typeface="Trebuchet MS" charset="0"/>
              </a:rPr>
              <a:t>•</a:t>
            </a:r>
            <a:r>
              <a:rPr lang="en-US" sz="1400" dirty="0">
                <a:latin typeface="Trebuchet MS" charset="0"/>
                <a:ea typeface="Trebuchet MS" charset="0"/>
                <a:cs typeface="Trebuchet MS" charset="0"/>
              </a:rPr>
              <a:t> Overall, homeowners can enjoy greater wealth growth than renters</a:t>
            </a:r>
            <a:r>
              <a:rPr lang="en-US" sz="1400" dirty="0" smtClean="0">
                <a:latin typeface="Trebuchet MS" charset="0"/>
                <a:ea typeface="Trebuchet MS" charset="0"/>
                <a:cs typeface="Trebuchet MS" charset="0"/>
              </a:rPr>
              <a:t>.</a:t>
            </a:r>
            <a:r>
              <a:rPr lang="en-US" sz="1400" dirty="0">
                <a:latin typeface="Trebuchet MS" charset="0"/>
                <a:ea typeface="Trebuchet MS" charset="0"/>
                <a:cs typeface="Trebuchet MS" charset="0"/>
              </a:rPr>
              <a:t/>
            </a:r>
            <a:br>
              <a:rPr lang="en-US" sz="1400" dirty="0">
                <a:latin typeface="Trebuchet MS" charset="0"/>
                <a:ea typeface="Trebuchet MS" charset="0"/>
                <a:cs typeface="Trebuchet MS" charset="0"/>
              </a:rPr>
            </a:br>
            <a:endParaRPr lang="en-US" sz="1000" dirty="0">
              <a:latin typeface="Trebuchet MS" charset="0"/>
              <a:ea typeface="Trebuchet MS" charset="0"/>
              <a:cs typeface="Trebuchet MS" charset="0"/>
            </a:endParaRPr>
          </a:p>
          <a:p>
            <a:r>
              <a:rPr lang="en-US" sz="1400" b="1" dirty="0">
                <a:solidFill>
                  <a:srgbClr val="00B0F0"/>
                </a:solidFill>
                <a:latin typeface="Trebuchet MS" charset="0"/>
                <a:ea typeface="Trebuchet MS" charset="0"/>
                <a:cs typeface="Trebuchet MS" charset="0"/>
              </a:rPr>
              <a:t>Bottom </a:t>
            </a:r>
            <a:r>
              <a:rPr lang="en-US" sz="1400" b="1" dirty="0" smtClean="0">
                <a:solidFill>
                  <a:srgbClr val="00B0F0"/>
                </a:solidFill>
                <a:latin typeface="Trebuchet MS" charset="0"/>
                <a:ea typeface="Trebuchet MS" charset="0"/>
                <a:cs typeface="Trebuchet MS" charset="0"/>
              </a:rPr>
              <a:t>Line</a:t>
            </a:r>
          </a:p>
          <a:p>
            <a:endParaRPr lang="en-US" sz="1000" dirty="0">
              <a:latin typeface="Trebuchet MS" charset="0"/>
              <a:ea typeface="Trebuchet MS" charset="0"/>
              <a:cs typeface="Trebuchet MS" charset="0"/>
            </a:endParaRPr>
          </a:p>
          <a:p>
            <a:r>
              <a:rPr lang="en-US" sz="1400" dirty="0" smtClean="0">
                <a:latin typeface="Trebuchet MS" charset="0"/>
                <a:ea typeface="Trebuchet MS" charset="0"/>
                <a:cs typeface="Trebuchet MS" charset="0"/>
              </a:rPr>
              <a:t>Before </a:t>
            </a:r>
            <a:r>
              <a:rPr lang="en-US" sz="1400" dirty="0">
                <a:latin typeface="Trebuchet MS" charset="0"/>
                <a:ea typeface="Trebuchet MS" charset="0"/>
                <a:cs typeface="Trebuchet MS" charset="0"/>
              </a:rPr>
              <a:t>you sign another lease, let’s get together and discuss all your options</a:t>
            </a:r>
            <a:r>
              <a:rPr lang="en-US" sz="1400" dirty="0" smtClean="0">
                <a:latin typeface="Trebuchet MS" charset="0"/>
                <a:ea typeface="Trebuchet MS" charset="0"/>
                <a:cs typeface="Trebuchet MS" charset="0"/>
              </a:rPr>
              <a:t>.</a:t>
            </a:r>
            <a:endParaRPr lang="en-US" sz="1400" dirty="0">
              <a:latin typeface="Trebuchet MS" charset="0"/>
              <a:ea typeface="Trebuchet MS" charset="0"/>
              <a:cs typeface="Trebuchet MS" charset="0"/>
            </a:endParaRPr>
          </a:p>
        </p:txBody>
      </p:sp>
    </p:spTree>
    <p:extLst>
      <p:ext uri="{BB962C8B-B14F-4D97-AF65-F5344CB8AC3E}">
        <p14:creationId xmlns:p14="http://schemas.microsoft.com/office/powerpoint/2010/main" val="4815078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72008"/>
            <a:ext cx="7772400" cy="9565704"/>
          </a:xfrm>
          <a:prstGeom prst="rect">
            <a:avLst/>
          </a:prstGeom>
        </p:spPr>
      </p:pic>
      <p:sp>
        <p:nvSpPr>
          <p:cNvPr id="28674" name="TextBox 15"/>
          <p:cNvSpPr txBox="1">
            <a:spLocks noChangeArrowheads="1"/>
          </p:cNvSpPr>
          <p:nvPr/>
        </p:nvSpPr>
        <p:spPr bwMode="auto">
          <a:xfrm>
            <a:off x="7239000" y="9791700"/>
            <a:ext cx="21272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a:spcBef>
                <a:spcPct val="0"/>
              </a:spcBef>
              <a:buNone/>
            </a:pPr>
            <a:r>
              <a:rPr lang="is-IS" sz="1200" dirty="0" smtClean="0">
                <a:solidFill>
                  <a:srgbClr val="6D6E70"/>
                </a:solidFill>
                <a:latin typeface="MyriadPro-Regular" charset="77"/>
                <a:ea typeface="MyriadPro-Regular" charset="77"/>
                <a:cs typeface="MyriadPro-Regular" charset="77"/>
              </a:rPr>
              <a:t>15</a:t>
            </a:r>
            <a:endParaRPr lang="is-IS" sz="1200" dirty="0">
              <a:solidFill>
                <a:srgbClr val="6D6E70"/>
              </a:solidFill>
              <a:latin typeface="MyriadPro-Regular" charset="77"/>
              <a:ea typeface="MyriadPro-Regular" charset="77"/>
              <a:cs typeface="MyriadPro-Regular" charset="77"/>
            </a:endParaRPr>
          </a:p>
        </p:txBody>
      </p:sp>
      <p:pic>
        <p:nvPicPr>
          <p:cNvPr id="4" name="Picture 10"/>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9671050"/>
            <a:ext cx="7772400"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4655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7239000" y="9791700"/>
            <a:ext cx="213359" cy="190500"/>
          </a:xfrm>
          <a:prstGeom prst="rect">
            <a:avLst/>
          </a:prstGeom>
          <a:noFill/>
          <a:ln>
            <a:noFill/>
          </a:ln>
        </p:spPr>
        <p:txBody>
          <a:bodyPr wrap="square" lIns="0" tIns="0" rIns="0" bIns="0" anchor="t"/>
          <a:lstStyle/>
          <a:p>
            <a:pPr algn="ctr">
              <a:defRPr lang="en-US"/>
            </a:pPr>
            <a:r>
              <a:rPr lang="is-IS" sz="1200" dirty="0" smtClean="0">
                <a:solidFill>
                  <a:srgbClr val="6D6E70"/>
                </a:solidFill>
                <a:latin typeface="MyriadPro-Regular" charset="77"/>
                <a:ea typeface="MyriadPro-Regular" charset="77"/>
                <a:cs typeface="MyriadPro-Regular" charset="77"/>
              </a:rPr>
              <a:t>16</a:t>
            </a:r>
            <a:endParaRPr sz="1200" dirty="0">
              <a:solidFill>
                <a:srgbClr val="6D6E70"/>
              </a:solidFill>
              <a:latin typeface="MyriadPro-Regular" charset="77"/>
              <a:ea typeface="MyriadPro-Regular" charset="77"/>
              <a:cs typeface="MyriadPro-Regular" charset="77"/>
            </a:endParaRPr>
          </a:p>
        </p:txBody>
      </p:sp>
      <p:sp>
        <p:nvSpPr>
          <p:cNvPr id="8" name="TextBox 4"/>
          <p:cNvSpPr txBox="1">
            <a:spLocks noChangeArrowheads="1"/>
          </p:cNvSpPr>
          <p:nvPr/>
        </p:nvSpPr>
        <p:spPr bwMode="auto">
          <a:xfrm>
            <a:off x="457200" y="1311276"/>
            <a:ext cx="3428594" cy="2616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1300" dirty="0">
                <a:latin typeface="Trebuchet MS" charset="0"/>
                <a:ea typeface="Trebuchet MS" charset="0"/>
                <a:cs typeface="Trebuchet MS" charset="0"/>
              </a:rPr>
              <a:t>Why is there so much paperwork mandated by lenders for a mortgage loan application when buying a home today? It seems that they need to know everything about you and require three separate sources to validate each and every entry on the application form.</a:t>
            </a:r>
          </a:p>
          <a:p>
            <a:pPr eaLnBrk="1" hangingPunct="1">
              <a:lnSpc>
                <a:spcPts val="1000"/>
              </a:lnSpc>
              <a:spcBef>
                <a:spcPct val="0"/>
              </a:spcBef>
              <a:buFontTx/>
              <a:buNone/>
            </a:pPr>
            <a:endParaRPr lang="en-US" altLang="en-US" sz="1300" dirty="0">
              <a:latin typeface="Trebuchet MS" charset="0"/>
              <a:ea typeface="Trebuchet MS" charset="0"/>
              <a:cs typeface="Trebuchet MS" charset="0"/>
            </a:endParaRPr>
          </a:p>
          <a:p>
            <a:pPr eaLnBrk="1" hangingPunct="1">
              <a:spcBef>
                <a:spcPct val="0"/>
              </a:spcBef>
              <a:buFontTx/>
              <a:buNone/>
            </a:pPr>
            <a:r>
              <a:rPr lang="en-US" altLang="en-US" sz="1300" dirty="0">
                <a:latin typeface="Trebuchet MS" charset="0"/>
                <a:ea typeface="Trebuchet MS" charset="0"/>
                <a:cs typeface="Trebuchet MS" charset="0"/>
              </a:rPr>
              <a:t>Many buyers are being told by friends and family that the process was a hundred times easier when they bought their home ten to twenty years ago.</a:t>
            </a:r>
          </a:p>
          <a:p>
            <a:pPr eaLnBrk="1" hangingPunct="1">
              <a:lnSpc>
                <a:spcPts val="1000"/>
              </a:lnSpc>
              <a:spcBef>
                <a:spcPct val="0"/>
              </a:spcBef>
              <a:buFontTx/>
              <a:buNone/>
            </a:pPr>
            <a:endParaRPr lang="en-US" altLang="en-US" sz="1300" dirty="0">
              <a:latin typeface="Trebuchet MS" charset="0"/>
              <a:ea typeface="Trebuchet MS" charset="0"/>
              <a:cs typeface="Trebuchet MS" charset="0"/>
            </a:endParaRPr>
          </a:p>
          <a:p>
            <a:pPr eaLnBrk="1" hangingPunct="1">
              <a:spcBef>
                <a:spcPct val="0"/>
              </a:spcBef>
              <a:buFontTx/>
              <a:buNone/>
            </a:pPr>
            <a:r>
              <a:rPr lang="en-US" altLang="en-US" sz="1300" dirty="0">
                <a:latin typeface="Trebuchet MS" charset="0"/>
                <a:ea typeface="Trebuchet MS" charset="0"/>
                <a:cs typeface="Trebuchet MS" charset="0"/>
              </a:rPr>
              <a:t>There are two very good reasons that the loan process is much more onerous on today’s buyer than perhaps any time in history.</a:t>
            </a:r>
          </a:p>
        </p:txBody>
      </p:sp>
      <p:sp>
        <p:nvSpPr>
          <p:cNvPr id="9" name="TextBox 5"/>
          <p:cNvSpPr txBox="1">
            <a:spLocks noChangeArrowheads="1"/>
          </p:cNvSpPr>
          <p:nvPr/>
        </p:nvSpPr>
        <p:spPr bwMode="auto">
          <a:xfrm>
            <a:off x="457200" y="457200"/>
            <a:ext cx="68580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lnSpc>
                <a:spcPts val="2600"/>
              </a:lnSpc>
              <a:spcBef>
                <a:spcPct val="0"/>
              </a:spcBef>
              <a:buFontTx/>
              <a:buNone/>
            </a:pPr>
            <a:r>
              <a:rPr lang="en-US" altLang="en-US" sz="2400" b="1" dirty="0">
                <a:solidFill>
                  <a:srgbClr val="00ADEF"/>
                </a:solidFill>
                <a:latin typeface="Trebuchet MS Bold" charset="0"/>
                <a:ea typeface="Trebuchet MS Bold" charset="0"/>
                <a:cs typeface="Trebuchet MS Bold" charset="0"/>
              </a:rPr>
              <a:t>GETTING A MORTGAGE: 
</a:t>
            </a:r>
            <a:r>
              <a:rPr lang="en-US" altLang="en-US" sz="2400" b="1" dirty="0">
                <a:latin typeface="Trebuchet MS Bold" charset="0"/>
                <a:ea typeface="Trebuchet MS Bold" charset="0"/>
                <a:cs typeface="Trebuchet MS Bold" charset="0"/>
              </a:rPr>
              <a:t>WHY SO MUCH PAPERWORK?</a:t>
            </a:r>
          </a:p>
        </p:txBody>
      </p:sp>
      <p:sp>
        <p:nvSpPr>
          <p:cNvPr id="10" name="TextBox 6"/>
          <p:cNvSpPr txBox="1">
            <a:spLocks noChangeArrowheads="1"/>
          </p:cNvSpPr>
          <p:nvPr/>
        </p:nvSpPr>
        <p:spPr bwMode="auto">
          <a:xfrm>
            <a:off x="457200" y="4309120"/>
            <a:ext cx="6858000" cy="541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1300" b="1" dirty="0">
                <a:solidFill>
                  <a:srgbClr val="00B0F0"/>
                </a:solidFill>
                <a:latin typeface="Trebuchet MS" charset="0"/>
                <a:ea typeface="Trebuchet MS" charset="0"/>
                <a:cs typeface="Trebuchet MS" charset="0"/>
              </a:rPr>
              <a:t>1. The government has set new guidelines that now demand that the bank prove beyond any doubt that you are indeed capable of paying the mortgage.</a:t>
            </a:r>
          </a:p>
          <a:p>
            <a:pPr eaLnBrk="1" hangingPunct="1">
              <a:lnSpc>
                <a:spcPts val="1000"/>
              </a:lnSpc>
              <a:spcBef>
                <a:spcPct val="0"/>
              </a:spcBef>
              <a:buFontTx/>
              <a:buNone/>
            </a:pPr>
            <a:endParaRPr lang="en-US" altLang="en-US" sz="1200" dirty="0">
              <a:latin typeface="Trebuchet MS" charset="0"/>
              <a:ea typeface="Trebuchet MS" charset="0"/>
              <a:cs typeface="Trebuchet MS" charset="0"/>
            </a:endParaRPr>
          </a:p>
          <a:p>
            <a:pPr eaLnBrk="1" hangingPunct="1">
              <a:spcBef>
                <a:spcPct val="0"/>
              </a:spcBef>
              <a:buFontTx/>
              <a:buNone/>
            </a:pPr>
            <a:r>
              <a:rPr lang="en-US" altLang="en-US" sz="1200" dirty="0">
                <a:latin typeface="Trebuchet MS" charset="0"/>
                <a:ea typeface="Trebuchet MS" charset="0"/>
                <a:cs typeface="Trebuchet MS" charset="0"/>
              </a:rPr>
              <a:t>During the run-up in the housing market, many people ‘qualified’ for mortgages that they could never pay back. This led to millions of families losing their homes. The government wants to make sure this can’t happen again.</a:t>
            </a:r>
          </a:p>
          <a:p>
            <a:pPr eaLnBrk="1" hangingPunct="1">
              <a:lnSpc>
                <a:spcPts val="1000"/>
              </a:lnSpc>
              <a:spcBef>
                <a:spcPct val="0"/>
              </a:spcBef>
              <a:buFontTx/>
              <a:buNone/>
            </a:pPr>
            <a:endParaRPr lang="en-US" altLang="en-US" sz="1200" b="1" dirty="0">
              <a:solidFill>
                <a:srgbClr val="00B0F0"/>
              </a:solidFill>
              <a:latin typeface="Trebuchet MS" charset="0"/>
              <a:ea typeface="Trebuchet MS" charset="0"/>
              <a:cs typeface="Trebuchet MS" charset="0"/>
            </a:endParaRPr>
          </a:p>
          <a:p>
            <a:pPr eaLnBrk="1" hangingPunct="1">
              <a:spcBef>
                <a:spcPct val="0"/>
              </a:spcBef>
              <a:buFontTx/>
              <a:buNone/>
            </a:pPr>
            <a:r>
              <a:rPr lang="en-US" altLang="en-US" sz="1300" b="1" dirty="0">
                <a:solidFill>
                  <a:srgbClr val="00B0F0"/>
                </a:solidFill>
                <a:latin typeface="Trebuchet MS" charset="0"/>
                <a:ea typeface="Trebuchet MS" charset="0"/>
                <a:cs typeface="Trebuchet MS" charset="0"/>
              </a:rPr>
              <a:t>2. The banks don’t want to be in the real estate business.</a:t>
            </a:r>
          </a:p>
          <a:p>
            <a:pPr eaLnBrk="1" hangingPunct="1">
              <a:lnSpc>
                <a:spcPts val="1000"/>
              </a:lnSpc>
              <a:spcBef>
                <a:spcPct val="0"/>
              </a:spcBef>
              <a:buFontTx/>
              <a:buNone/>
            </a:pPr>
            <a:endParaRPr lang="en-US" altLang="en-US" sz="1200" b="1" dirty="0">
              <a:solidFill>
                <a:srgbClr val="00B0F0"/>
              </a:solidFill>
              <a:latin typeface="Trebuchet MS" charset="0"/>
              <a:ea typeface="Trebuchet MS" charset="0"/>
              <a:cs typeface="Trebuchet MS" charset="0"/>
            </a:endParaRPr>
          </a:p>
          <a:p>
            <a:pPr eaLnBrk="1" hangingPunct="1">
              <a:spcBef>
                <a:spcPct val="0"/>
              </a:spcBef>
              <a:buFontTx/>
              <a:buNone/>
            </a:pPr>
            <a:r>
              <a:rPr lang="en-US" altLang="en-US" sz="1200" dirty="0">
                <a:latin typeface="Trebuchet MS" charset="0"/>
                <a:ea typeface="Trebuchet MS" charset="0"/>
                <a:cs typeface="Trebuchet MS" charset="0"/>
              </a:rPr>
              <a:t>Over the last seven years, banks were forced to take on the responsibility of liquidating millions of foreclosures and also negotiating another million+ short sales. Just like the government, they don’t want more foreclosures. For that reason, they need to double (maybe even triple) check everything on the application.</a:t>
            </a:r>
          </a:p>
          <a:p>
            <a:pPr eaLnBrk="1" hangingPunct="1">
              <a:lnSpc>
                <a:spcPts val="1000"/>
              </a:lnSpc>
              <a:spcBef>
                <a:spcPct val="0"/>
              </a:spcBef>
              <a:buFontTx/>
              <a:buNone/>
            </a:pPr>
            <a:endParaRPr lang="en-US" altLang="en-US" sz="1200" b="1" dirty="0">
              <a:solidFill>
                <a:srgbClr val="00B0F0"/>
              </a:solidFill>
              <a:latin typeface="Trebuchet MS" charset="0"/>
              <a:ea typeface="Trebuchet MS" charset="0"/>
              <a:cs typeface="Trebuchet MS" charset="0"/>
            </a:endParaRPr>
          </a:p>
          <a:p>
            <a:pPr eaLnBrk="1" hangingPunct="1">
              <a:spcBef>
                <a:spcPct val="0"/>
              </a:spcBef>
              <a:buFontTx/>
              <a:buNone/>
            </a:pPr>
            <a:r>
              <a:rPr lang="en-US" altLang="en-US" sz="1300" b="1" dirty="0">
                <a:solidFill>
                  <a:srgbClr val="00B0F0"/>
                </a:solidFill>
                <a:latin typeface="Trebuchet MS" charset="0"/>
                <a:ea typeface="Trebuchet MS" charset="0"/>
                <a:cs typeface="Trebuchet MS" charset="0"/>
              </a:rPr>
              <a:t>However, there is some good news </a:t>
            </a:r>
            <a:r>
              <a:rPr lang="en-US" altLang="en-US" sz="1300" b="1" dirty="0" smtClean="0">
                <a:solidFill>
                  <a:srgbClr val="00B0F0"/>
                </a:solidFill>
                <a:latin typeface="Trebuchet MS" charset="0"/>
                <a:ea typeface="Trebuchet MS" charset="0"/>
                <a:cs typeface="Trebuchet MS" charset="0"/>
              </a:rPr>
              <a:t>about this situation</a:t>
            </a:r>
            <a:r>
              <a:rPr lang="en-US" altLang="en-US" sz="1300" b="1" dirty="0">
                <a:solidFill>
                  <a:srgbClr val="00B0F0"/>
                </a:solidFill>
                <a:latin typeface="Trebuchet MS" charset="0"/>
                <a:ea typeface="Trebuchet MS" charset="0"/>
                <a:cs typeface="Trebuchet MS" charset="0"/>
              </a:rPr>
              <a:t>.</a:t>
            </a:r>
          </a:p>
          <a:p>
            <a:pPr eaLnBrk="1" hangingPunct="1">
              <a:lnSpc>
                <a:spcPts val="1000"/>
              </a:lnSpc>
              <a:spcBef>
                <a:spcPct val="0"/>
              </a:spcBef>
              <a:buFontTx/>
              <a:buNone/>
            </a:pPr>
            <a:endParaRPr lang="en-US" altLang="en-US" sz="1200" b="1" dirty="0">
              <a:solidFill>
                <a:srgbClr val="00B0F0"/>
              </a:solidFill>
              <a:latin typeface="Trebuchet MS" charset="0"/>
              <a:ea typeface="Trebuchet MS" charset="0"/>
              <a:cs typeface="Trebuchet MS" charset="0"/>
            </a:endParaRPr>
          </a:p>
          <a:p>
            <a:pPr eaLnBrk="1" hangingPunct="1">
              <a:spcBef>
                <a:spcPct val="0"/>
              </a:spcBef>
              <a:buFontTx/>
              <a:buNone/>
            </a:pPr>
            <a:r>
              <a:rPr lang="en-US" altLang="en-US" sz="1200" dirty="0">
                <a:latin typeface="Trebuchet MS" charset="0"/>
                <a:ea typeface="Trebuchet MS" charset="0"/>
                <a:cs typeface="Trebuchet MS" charset="0"/>
              </a:rPr>
              <a:t>The housing crash that mandated that banks be extremely strict on paperwork requirements also allowed you to get a mortgage interest rate </a:t>
            </a:r>
            <a:r>
              <a:rPr lang="en-US" altLang="en-US" sz="1200" dirty="0" smtClean="0">
                <a:latin typeface="Trebuchet MS" charset="0"/>
                <a:ea typeface="Trebuchet MS" charset="0"/>
                <a:cs typeface="Trebuchet MS" charset="0"/>
              </a:rPr>
              <a:t>around 4</a:t>
            </a:r>
            <a:r>
              <a:rPr lang="en-US" altLang="en-US" sz="1200" dirty="0">
                <a:latin typeface="Trebuchet MS" charset="0"/>
                <a:ea typeface="Trebuchet MS" charset="0"/>
                <a:cs typeface="Trebuchet MS" charset="0"/>
              </a:rPr>
              <a:t>%.</a:t>
            </a:r>
          </a:p>
          <a:p>
            <a:pPr eaLnBrk="1" hangingPunct="1">
              <a:lnSpc>
                <a:spcPts val="1000"/>
              </a:lnSpc>
              <a:spcBef>
                <a:spcPct val="0"/>
              </a:spcBef>
              <a:buFontTx/>
              <a:buNone/>
            </a:pPr>
            <a:endParaRPr lang="en-US" altLang="en-US" sz="1200" dirty="0">
              <a:latin typeface="Trebuchet MS" charset="0"/>
              <a:ea typeface="Trebuchet MS" charset="0"/>
              <a:cs typeface="Trebuchet MS" charset="0"/>
            </a:endParaRPr>
          </a:p>
          <a:p>
            <a:pPr eaLnBrk="1" hangingPunct="1">
              <a:spcBef>
                <a:spcPct val="0"/>
              </a:spcBef>
              <a:buFontTx/>
              <a:buNone/>
            </a:pPr>
            <a:r>
              <a:rPr lang="en-US" altLang="en-US" sz="1200" dirty="0">
                <a:latin typeface="Trebuchet MS" charset="0"/>
                <a:ea typeface="Trebuchet MS" charset="0"/>
                <a:cs typeface="Trebuchet MS" charset="0"/>
              </a:rPr>
              <a:t>The friends and family who bought homes ten or twenty years ago experienced a simpler mortgage application process but also paid a higher interest rate (the average 30-year fixed rate mortgage was 8.12% in the </a:t>
            </a:r>
            <a:r>
              <a:rPr lang="en-US" altLang="en-US" sz="1200" dirty="0" smtClean="0">
                <a:latin typeface="Trebuchet MS" charset="0"/>
                <a:ea typeface="Trebuchet MS" charset="0"/>
                <a:cs typeface="Trebuchet MS" charset="0"/>
              </a:rPr>
              <a:t>1990s </a:t>
            </a:r>
            <a:r>
              <a:rPr lang="en-US" altLang="en-US" sz="1200" dirty="0">
                <a:latin typeface="Trebuchet MS" charset="0"/>
                <a:ea typeface="Trebuchet MS" charset="0"/>
                <a:cs typeface="Trebuchet MS" charset="0"/>
              </a:rPr>
              <a:t>and 6.29% in the </a:t>
            </a:r>
            <a:r>
              <a:rPr lang="en-US" altLang="en-US" sz="1200" dirty="0" smtClean="0">
                <a:latin typeface="Trebuchet MS" charset="0"/>
                <a:ea typeface="Trebuchet MS" charset="0"/>
                <a:cs typeface="Trebuchet MS" charset="0"/>
              </a:rPr>
              <a:t>2000s</a:t>
            </a:r>
            <a:r>
              <a:rPr lang="en-US" altLang="en-US" sz="1200" dirty="0">
                <a:latin typeface="Trebuchet MS" charset="0"/>
                <a:ea typeface="Trebuchet MS" charset="0"/>
                <a:cs typeface="Trebuchet MS" charset="0"/>
              </a:rPr>
              <a:t>).</a:t>
            </a:r>
          </a:p>
          <a:p>
            <a:pPr eaLnBrk="1" hangingPunct="1">
              <a:lnSpc>
                <a:spcPts val="1000"/>
              </a:lnSpc>
              <a:spcBef>
                <a:spcPct val="0"/>
              </a:spcBef>
              <a:buFontTx/>
              <a:buNone/>
            </a:pPr>
            <a:endParaRPr lang="en-US" altLang="en-US" sz="1200" dirty="0">
              <a:latin typeface="Trebuchet MS" charset="0"/>
              <a:ea typeface="Trebuchet MS" charset="0"/>
              <a:cs typeface="Trebuchet MS" charset="0"/>
            </a:endParaRPr>
          </a:p>
          <a:p>
            <a:pPr eaLnBrk="1" hangingPunct="1">
              <a:spcBef>
                <a:spcPct val="0"/>
              </a:spcBef>
              <a:buFontTx/>
              <a:buNone/>
            </a:pPr>
            <a:r>
              <a:rPr lang="en-US" altLang="en-US" sz="1200" dirty="0">
                <a:latin typeface="Trebuchet MS" charset="0"/>
                <a:ea typeface="Trebuchet MS" charset="0"/>
                <a:cs typeface="Trebuchet MS" charset="0"/>
              </a:rPr>
              <a:t>If you went to the bank and offered to pay 7% instead of </a:t>
            </a:r>
            <a:r>
              <a:rPr lang="en-US" altLang="en-US" sz="1200" dirty="0" smtClean="0">
                <a:latin typeface="Trebuchet MS" charset="0"/>
                <a:ea typeface="Trebuchet MS" charset="0"/>
                <a:cs typeface="Trebuchet MS" charset="0"/>
              </a:rPr>
              <a:t>around 4</a:t>
            </a:r>
            <a:r>
              <a:rPr lang="en-US" altLang="en-US" sz="1200" dirty="0">
                <a:latin typeface="Trebuchet MS" charset="0"/>
                <a:ea typeface="Trebuchet MS" charset="0"/>
                <a:cs typeface="Trebuchet MS" charset="0"/>
              </a:rPr>
              <a:t>%, they would probably bend over backwards to make the process much easier.</a:t>
            </a:r>
          </a:p>
          <a:p>
            <a:pPr eaLnBrk="1" hangingPunct="1">
              <a:lnSpc>
                <a:spcPts val="1000"/>
              </a:lnSpc>
              <a:spcBef>
                <a:spcPct val="0"/>
              </a:spcBef>
              <a:buFontTx/>
              <a:buNone/>
            </a:pPr>
            <a:endParaRPr lang="en-US" altLang="en-US" sz="1200" b="1" dirty="0">
              <a:solidFill>
                <a:srgbClr val="00B0F0"/>
              </a:solidFill>
              <a:latin typeface="Trebuchet MS" charset="0"/>
              <a:ea typeface="Trebuchet MS" charset="0"/>
              <a:cs typeface="Trebuchet MS" charset="0"/>
            </a:endParaRPr>
          </a:p>
          <a:p>
            <a:pPr eaLnBrk="1" hangingPunct="1">
              <a:spcBef>
                <a:spcPct val="0"/>
              </a:spcBef>
              <a:buFontTx/>
              <a:buNone/>
            </a:pPr>
            <a:r>
              <a:rPr lang="en-US" altLang="en-US" sz="1300" b="1" dirty="0">
                <a:solidFill>
                  <a:srgbClr val="00B0F0"/>
                </a:solidFill>
                <a:latin typeface="Trebuchet MS" charset="0"/>
                <a:ea typeface="Trebuchet MS" charset="0"/>
                <a:cs typeface="Trebuchet MS" charset="0"/>
              </a:rPr>
              <a:t>Bottom Line</a:t>
            </a:r>
          </a:p>
          <a:p>
            <a:pPr eaLnBrk="1" hangingPunct="1">
              <a:lnSpc>
                <a:spcPts val="1000"/>
              </a:lnSpc>
              <a:spcBef>
                <a:spcPct val="0"/>
              </a:spcBef>
              <a:buFontTx/>
              <a:buNone/>
            </a:pPr>
            <a:endParaRPr lang="en-US" altLang="en-US" sz="1200" b="1" dirty="0">
              <a:solidFill>
                <a:srgbClr val="00B0F0"/>
              </a:solidFill>
              <a:latin typeface="Trebuchet MS" charset="0"/>
              <a:ea typeface="Trebuchet MS" charset="0"/>
              <a:cs typeface="Trebuchet MS" charset="0"/>
            </a:endParaRPr>
          </a:p>
          <a:p>
            <a:pPr eaLnBrk="1" hangingPunct="1">
              <a:spcBef>
                <a:spcPct val="0"/>
              </a:spcBef>
              <a:buFontTx/>
              <a:buNone/>
            </a:pPr>
            <a:r>
              <a:rPr lang="en-US" altLang="en-US" sz="1200" dirty="0">
                <a:latin typeface="Trebuchet MS" charset="0"/>
                <a:ea typeface="Trebuchet MS" charset="0"/>
                <a:cs typeface="Trebuchet MS" charset="0"/>
              </a:rPr>
              <a:t>Instead of concentrating on the additional paperwork required, let’s be thankful that we are able to buy a home at historically low rates.</a:t>
            </a:r>
          </a:p>
        </p:txBody>
      </p:sp>
      <p:pic>
        <p:nvPicPr>
          <p:cNvPr id="11"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671050"/>
            <a:ext cx="7772400"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30216" y="1317157"/>
            <a:ext cx="3284984" cy="2738439"/>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7772400" cy="3764166"/>
          </a:xfrm>
          <a:prstGeom prst="rect">
            <a:avLst/>
          </a:prstGeom>
        </p:spPr>
      </p:pic>
      <p:sp>
        <p:nvSpPr>
          <p:cNvPr id="2" name="TextBox 1"/>
          <p:cNvSpPr txBox="1">
            <a:spLocks noChangeArrowheads="1"/>
          </p:cNvSpPr>
          <p:nvPr/>
        </p:nvSpPr>
        <p:spPr bwMode="auto">
          <a:xfrm>
            <a:off x="412576" y="3921103"/>
            <a:ext cx="6858000" cy="29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lnSpc>
                <a:spcPts val="2800"/>
              </a:lnSpc>
              <a:spcBef>
                <a:spcPct val="0"/>
              </a:spcBef>
              <a:buFontTx/>
              <a:buNone/>
            </a:pPr>
            <a:r>
              <a:rPr lang="en-US" altLang="en-US" sz="2400" b="1" dirty="0" smtClean="0">
                <a:solidFill>
                  <a:srgbClr val="00B0F0"/>
                </a:solidFill>
                <a:latin typeface="Trebuchet MS" charset="0"/>
                <a:ea typeface="Trebuchet MS" charset="0"/>
                <a:cs typeface="Trebuchet MS" charset="0"/>
              </a:rPr>
              <a:t>READY TO MAKE AN OFFER? </a:t>
            </a:r>
            <a:r>
              <a:rPr lang="en-US" altLang="en-US" sz="2400" b="1" dirty="0" smtClean="0">
                <a:latin typeface="Trebuchet MS" charset="0"/>
                <a:ea typeface="Trebuchet MS" charset="0"/>
                <a:cs typeface="Trebuchet MS" charset="0"/>
              </a:rPr>
              <a:t>4 TIPS FOR SUCCESS</a:t>
            </a:r>
            <a:endParaRPr lang="en-US" altLang="en-US" sz="2400" b="1" dirty="0">
              <a:latin typeface="Trebuchet MS" charset="0"/>
              <a:ea typeface="Trebuchet MS" charset="0"/>
              <a:cs typeface="Trebuchet MS" charset="0"/>
            </a:endParaRPr>
          </a:p>
        </p:txBody>
      </p:sp>
      <p:cxnSp>
        <p:nvCxnSpPr>
          <p:cNvPr id="3" name="Straight Connector 2"/>
          <p:cNvCxnSpPr>
            <a:cxnSpLocks/>
          </p:cNvCxnSpPr>
          <p:nvPr/>
        </p:nvCxnSpPr>
        <p:spPr bwMode="auto">
          <a:xfrm>
            <a:off x="0" y="3759179"/>
            <a:ext cx="7772400" cy="0"/>
          </a:xfrm>
          <a:prstGeom prst="line">
            <a:avLst/>
          </a:prstGeom>
          <a:noFill/>
          <a:ln w="63500">
            <a:solidFill>
              <a:srgbClr val="00B0F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 name="TextBox 3"/>
          <p:cNvSpPr txBox="1"/>
          <p:nvPr/>
        </p:nvSpPr>
        <p:spPr>
          <a:xfrm>
            <a:off x="337632" y="4287916"/>
            <a:ext cx="7148968" cy="5493812"/>
          </a:xfrm>
          <a:prstGeom prst="rect">
            <a:avLst/>
          </a:prstGeom>
          <a:noFill/>
        </p:spPr>
        <p:txBody>
          <a:bodyPr wrap="square" rtlCol="0">
            <a:spAutoFit/>
          </a:bodyPr>
          <a:lstStyle/>
          <a:p>
            <a:r>
              <a:rPr lang="en-US" sz="1200" dirty="0">
                <a:latin typeface="Trebuchet MS" charset="0"/>
                <a:ea typeface="Trebuchet MS" charset="0"/>
                <a:cs typeface="Trebuchet MS" charset="0"/>
              </a:rPr>
              <a:t>So you’ve been searching for that perfect house to call a ‘home’ and you finally found one! The price is right, and in such a competitive market you want to make sure you make a good offer so that you can guarantee your dream of making this house yours comes true!</a:t>
            </a:r>
          </a:p>
          <a:p>
            <a:endParaRPr lang="en-US" sz="1000" dirty="0">
              <a:latin typeface="Trebuchet MS" charset="0"/>
              <a:ea typeface="Trebuchet MS" charset="0"/>
              <a:cs typeface="Trebuchet MS" charset="0"/>
            </a:endParaRPr>
          </a:p>
          <a:p>
            <a:r>
              <a:rPr lang="en-US" sz="1200" i="1" dirty="0">
                <a:latin typeface="Trebuchet MS" charset="0"/>
                <a:ea typeface="Trebuchet MS" charset="0"/>
                <a:cs typeface="Trebuchet MS" charset="0"/>
              </a:rPr>
              <a:t>Freddie Mac </a:t>
            </a:r>
            <a:r>
              <a:rPr lang="en-US" sz="1200" dirty="0">
                <a:latin typeface="Trebuchet MS" charset="0"/>
                <a:ea typeface="Trebuchet MS" charset="0"/>
                <a:cs typeface="Trebuchet MS" charset="0"/>
              </a:rPr>
              <a:t>covered </a:t>
            </a:r>
            <a:r>
              <a:rPr lang="en-US" sz="1200" i="1" dirty="0">
                <a:latin typeface="Trebuchet MS" charset="0"/>
                <a:ea typeface="Trebuchet MS" charset="0"/>
                <a:cs typeface="Trebuchet MS" charset="0"/>
              </a:rPr>
              <a:t>“4 Tips for Making an Offer” </a:t>
            </a:r>
            <a:r>
              <a:rPr lang="en-US" sz="1200" dirty="0">
                <a:latin typeface="Trebuchet MS" charset="0"/>
                <a:ea typeface="Trebuchet MS" charset="0"/>
                <a:cs typeface="Trebuchet MS" charset="0"/>
              </a:rPr>
              <a:t>in their latest </a:t>
            </a:r>
            <a:r>
              <a:rPr lang="en-US" sz="1200" i="1" dirty="0">
                <a:latin typeface="Trebuchet MS" charset="0"/>
                <a:ea typeface="Trebuchet MS" charset="0"/>
                <a:cs typeface="Trebuchet MS" charset="0"/>
              </a:rPr>
              <a:t>Executive Perspective</a:t>
            </a:r>
            <a:r>
              <a:rPr lang="en-US" sz="1200" dirty="0">
                <a:latin typeface="Trebuchet MS" charset="0"/>
                <a:ea typeface="Trebuchet MS" charset="0"/>
                <a:cs typeface="Trebuchet MS" charset="0"/>
              </a:rPr>
              <a:t>. Here are the 4 </a:t>
            </a:r>
            <a:r>
              <a:rPr lang="en-US" sz="1200" dirty="0" smtClean="0">
                <a:latin typeface="Trebuchet MS" charset="0"/>
                <a:ea typeface="Trebuchet MS" charset="0"/>
                <a:cs typeface="Trebuchet MS" charset="0"/>
              </a:rPr>
              <a:t>tips </a:t>
            </a:r>
            <a:r>
              <a:rPr lang="en-US" sz="1200" dirty="0">
                <a:latin typeface="Trebuchet MS" charset="0"/>
                <a:ea typeface="Trebuchet MS" charset="0"/>
                <a:cs typeface="Trebuchet MS" charset="0"/>
              </a:rPr>
              <a:t>they covered along with some additional information for your consideration:</a:t>
            </a:r>
          </a:p>
          <a:p>
            <a:endParaRPr lang="en-US" sz="1000" dirty="0">
              <a:latin typeface="Trebuchet MS" charset="0"/>
              <a:ea typeface="Trebuchet MS" charset="0"/>
              <a:cs typeface="Trebuchet MS" charset="0"/>
            </a:endParaRPr>
          </a:p>
          <a:p>
            <a:r>
              <a:rPr lang="en-US" sz="1300" b="1" dirty="0">
                <a:solidFill>
                  <a:srgbClr val="00B0F0"/>
                </a:solidFill>
                <a:latin typeface="Trebuchet MS" charset="0"/>
                <a:ea typeface="Trebuchet MS" charset="0"/>
                <a:cs typeface="Trebuchet MS" charset="0"/>
              </a:rPr>
              <a:t>1. Understand How Much You Can Afford</a:t>
            </a:r>
          </a:p>
          <a:p>
            <a:pPr marL="458788"/>
            <a:endParaRPr lang="en-US" sz="1000" i="1" dirty="0" smtClean="0">
              <a:latin typeface="Trebuchet MS" charset="0"/>
              <a:ea typeface="Trebuchet MS" charset="0"/>
              <a:cs typeface="Trebuchet MS" charset="0"/>
            </a:endParaRPr>
          </a:p>
          <a:p>
            <a:pPr marL="458788"/>
            <a:r>
              <a:rPr lang="en-US" sz="1200" i="1" dirty="0" smtClean="0">
                <a:latin typeface="Trebuchet MS" charset="0"/>
                <a:ea typeface="Trebuchet MS" charset="0"/>
                <a:cs typeface="Trebuchet MS" charset="0"/>
              </a:rPr>
              <a:t>“</a:t>
            </a:r>
            <a:r>
              <a:rPr lang="en-US" sz="1200" i="1" dirty="0">
                <a:latin typeface="Trebuchet MS" charset="0"/>
                <a:ea typeface="Trebuchet MS" charset="0"/>
                <a:cs typeface="Trebuchet MS" charset="0"/>
              </a:rPr>
              <a:t>While it's not nearly as fun as house hunting, fully understanding your finances is critical in making an offer.”</a:t>
            </a:r>
          </a:p>
          <a:p>
            <a:endParaRPr lang="en-US" sz="1000" dirty="0">
              <a:latin typeface="Trebuchet MS" charset="0"/>
              <a:ea typeface="Trebuchet MS" charset="0"/>
              <a:cs typeface="Trebuchet MS" charset="0"/>
            </a:endParaRPr>
          </a:p>
          <a:p>
            <a:r>
              <a:rPr lang="en-US" sz="1200" dirty="0">
                <a:latin typeface="Trebuchet MS" charset="0"/>
                <a:ea typeface="Trebuchet MS" charset="0"/>
                <a:cs typeface="Trebuchet MS" charset="0"/>
              </a:rPr>
              <a:t>This ‘tip’ or ‘step’ really should take place before you start your home search process.</a:t>
            </a:r>
          </a:p>
          <a:p>
            <a:endParaRPr lang="en-US" sz="1000" dirty="0">
              <a:latin typeface="Trebuchet MS" charset="0"/>
              <a:ea typeface="Trebuchet MS" charset="0"/>
              <a:cs typeface="Trebuchet MS" charset="0"/>
            </a:endParaRPr>
          </a:p>
          <a:p>
            <a:r>
              <a:rPr lang="en-US" sz="1200" dirty="0" smtClean="0">
                <a:latin typeface="Trebuchet MS" charset="0"/>
                <a:ea typeface="Trebuchet MS" charset="0"/>
                <a:cs typeface="Trebuchet MS" charset="0"/>
              </a:rPr>
              <a:t>Getting </a:t>
            </a:r>
            <a:r>
              <a:rPr lang="en-US" sz="1200" dirty="0">
                <a:latin typeface="Trebuchet MS" charset="0"/>
                <a:ea typeface="Trebuchet MS" charset="0"/>
                <a:cs typeface="Trebuchet MS" charset="0"/>
              </a:rPr>
              <a:t>pre-approved is one of many steps that will show home sellers that you are serious about buying, and will allow you to make your offer with the confidence of knowing that you have already been approved for a mortgage for that amount. You will also need to know if you are prepared to make any repairs that may need to be made to the house (ex: new roof, new furnace).</a:t>
            </a:r>
          </a:p>
          <a:p>
            <a:endParaRPr lang="en-US" sz="1000" dirty="0">
              <a:latin typeface="Trebuchet MS" charset="0"/>
              <a:ea typeface="Trebuchet MS" charset="0"/>
              <a:cs typeface="Trebuchet MS" charset="0"/>
            </a:endParaRPr>
          </a:p>
          <a:p>
            <a:r>
              <a:rPr lang="en-US" sz="1300" b="1" dirty="0">
                <a:solidFill>
                  <a:srgbClr val="00B0F0"/>
                </a:solidFill>
                <a:latin typeface="Trebuchet MS" charset="0"/>
                <a:ea typeface="Trebuchet MS" charset="0"/>
                <a:cs typeface="Trebuchet MS" charset="0"/>
              </a:rPr>
              <a:t>2. Act </a:t>
            </a:r>
            <a:r>
              <a:rPr lang="en-US" sz="1300" b="1" dirty="0" smtClean="0">
                <a:solidFill>
                  <a:srgbClr val="00B0F0"/>
                </a:solidFill>
                <a:latin typeface="Trebuchet MS" charset="0"/>
                <a:ea typeface="Trebuchet MS" charset="0"/>
                <a:cs typeface="Trebuchet MS" charset="0"/>
              </a:rPr>
              <a:t>Fast</a:t>
            </a:r>
          </a:p>
          <a:p>
            <a:endParaRPr lang="en-US" sz="1000" b="1" dirty="0">
              <a:solidFill>
                <a:srgbClr val="00B0F0"/>
              </a:solidFill>
              <a:latin typeface="Trebuchet MS" charset="0"/>
              <a:ea typeface="Trebuchet MS" charset="0"/>
              <a:cs typeface="Trebuchet MS" charset="0"/>
            </a:endParaRPr>
          </a:p>
          <a:p>
            <a:pPr marL="458788"/>
            <a:r>
              <a:rPr lang="en-US" sz="1200" i="1" dirty="0">
                <a:latin typeface="Trebuchet MS" charset="0"/>
                <a:ea typeface="Trebuchet MS" charset="0"/>
                <a:cs typeface="Trebuchet MS" charset="0"/>
              </a:rPr>
              <a:t>“Even though there are fewer investors, the inventory of homes for sale is also low and competition for housing continues to heat up in many parts of the country.”</a:t>
            </a:r>
          </a:p>
          <a:p>
            <a:endParaRPr lang="en-US" sz="1000" dirty="0">
              <a:latin typeface="Trebuchet MS" charset="0"/>
              <a:ea typeface="Trebuchet MS" charset="0"/>
              <a:cs typeface="Trebuchet MS" charset="0"/>
            </a:endParaRPr>
          </a:p>
          <a:p>
            <a:r>
              <a:rPr lang="en-US" sz="1200" dirty="0">
                <a:latin typeface="Trebuchet MS" charset="0"/>
                <a:ea typeface="Trebuchet MS" charset="0"/>
                <a:cs typeface="Trebuchet MS" charset="0"/>
              </a:rPr>
              <a:t>The inventory of homes listed for sale has remained well below the 6-month supply that is </a:t>
            </a:r>
            <a:r>
              <a:rPr lang="en-US" sz="1200" dirty="0" smtClean="0">
                <a:latin typeface="Trebuchet MS" charset="0"/>
                <a:ea typeface="Trebuchet MS" charset="0"/>
                <a:cs typeface="Trebuchet MS" charset="0"/>
              </a:rPr>
              <a:t>needed for </a:t>
            </a:r>
            <a:r>
              <a:rPr lang="en-US" sz="1200" dirty="0">
                <a:latin typeface="Trebuchet MS" charset="0"/>
                <a:ea typeface="Trebuchet MS" charset="0"/>
                <a:cs typeface="Trebuchet MS" charset="0"/>
              </a:rPr>
              <a:t>a ‘normal’ market. Buyer demand has continued to outpace the supply of homes for sale, </a:t>
            </a:r>
            <a:r>
              <a:rPr lang="en-US" sz="1200" dirty="0" smtClean="0">
                <a:latin typeface="Trebuchet MS" charset="0"/>
                <a:ea typeface="Trebuchet MS" charset="0"/>
                <a:cs typeface="Trebuchet MS" charset="0"/>
              </a:rPr>
              <a:t>causing buyers </a:t>
            </a:r>
            <a:r>
              <a:rPr lang="en-US" sz="1200" dirty="0">
                <a:latin typeface="Trebuchet MS" charset="0"/>
                <a:ea typeface="Trebuchet MS" charset="0"/>
                <a:cs typeface="Trebuchet MS" charset="0"/>
              </a:rPr>
              <a:t>to compete with each other for their dream home.</a:t>
            </a:r>
          </a:p>
          <a:p>
            <a:endParaRPr lang="en-US" sz="1000" dirty="0">
              <a:latin typeface="Trebuchet MS" charset="0"/>
              <a:ea typeface="Trebuchet MS" charset="0"/>
              <a:cs typeface="Trebuchet MS" charset="0"/>
            </a:endParaRPr>
          </a:p>
          <a:p>
            <a:r>
              <a:rPr lang="en-US" sz="1200" dirty="0">
                <a:latin typeface="Trebuchet MS" charset="0"/>
                <a:ea typeface="Trebuchet MS" charset="0"/>
                <a:cs typeface="Trebuchet MS" charset="0"/>
              </a:rPr>
              <a:t>Make sure that as soon as you decide that you want to make an offer, you work with your agent to present it as soon as possible</a:t>
            </a:r>
            <a:r>
              <a:rPr lang="en-US" sz="1200" dirty="0" smtClean="0">
                <a:latin typeface="Trebuchet MS" charset="0"/>
                <a:ea typeface="Trebuchet MS" charset="0"/>
                <a:cs typeface="Trebuchet MS" charset="0"/>
              </a:rPr>
              <a:t>.</a:t>
            </a:r>
            <a:endParaRPr lang="en-US" sz="1200" dirty="0">
              <a:latin typeface="Trebuchet MS" charset="0"/>
              <a:ea typeface="Trebuchet MS" charset="0"/>
              <a:cs typeface="Trebuchet MS" charset="0"/>
            </a:endParaRPr>
          </a:p>
        </p:txBody>
      </p:sp>
      <p:sp>
        <p:nvSpPr>
          <p:cNvPr id="5" name="TextBox 7"/>
          <p:cNvSpPr txBox="1"/>
          <p:nvPr/>
        </p:nvSpPr>
        <p:spPr>
          <a:xfrm>
            <a:off x="7239000" y="9791700"/>
            <a:ext cx="213359" cy="190500"/>
          </a:xfrm>
          <a:prstGeom prst="rect">
            <a:avLst/>
          </a:prstGeom>
          <a:noFill/>
          <a:ln>
            <a:noFill/>
          </a:ln>
        </p:spPr>
        <p:txBody>
          <a:bodyPr wrap="square" lIns="0" tIns="0" rIns="0" bIns="0" anchor="t"/>
          <a:lstStyle/>
          <a:p>
            <a:pPr algn="ctr">
              <a:defRPr lang="en-US"/>
            </a:pPr>
            <a:r>
              <a:rPr lang="is-IS" sz="1200" dirty="0" smtClean="0">
                <a:solidFill>
                  <a:srgbClr val="6D6E70"/>
                </a:solidFill>
                <a:latin typeface="MyriadPro-Regular" charset="77"/>
                <a:ea typeface="MyriadPro-Regular" charset="77"/>
                <a:cs typeface="MyriadPro-Regular" charset="77"/>
              </a:rPr>
              <a:t>17</a:t>
            </a:r>
            <a:endParaRPr lang="is-IS" sz="1200" dirty="0">
              <a:solidFill>
                <a:srgbClr val="6D6E70"/>
              </a:solidFill>
              <a:latin typeface="MyriadPro-Regular" charset="77"/>
              <a:ea typeface="MyriadPro-Regular" charset="77"/>
              <a:cs typeface="MyriadPro-Regular" charset="77"/>
            </a:endParaRPr>
          </a:p>
        </p:txBody>
      </p:sp>
      <p:pic>
        <p:nvPicPr>
          <p:cNvPr id="6"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671050"/>
            <a:ext cx="7772400"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5137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20" y="5677272"/>
            <a:ext cx="7772400" cy="3888432"/>
          </a:xfrm>
          <a:prstGeom prst="rect">
            <a:avLst/>
          </a:prstGeom>
        </p:spPr>
      </p:pic>
      <p:sp>
        <p:nvSpPr>
          <p:cNvPr id="2" name="TextBox 7"/>
          <p:cNvSpPr txBox="1"/>
          <p:nvPr/>
        </p:nvSpPr>
        <p:spPr>
          <a:xfrm>
            <a:off x="7239000" y="9791700"/>
            <a:ext cx="213359" cy="190500"/>
          </a:xfrm>
          <a:prstGeom prst="rect">
            <a:avLst/>
          </a:prstGeom>
          <a:noFill/>
          <a:ln>
            <a:noFill/>
          </a:ln>
        </p:spPr>
        <p:txBody>
          <a:bodyPr wrap="square" lIns="0" tIns="0" rIns="0" bIns="0" anchor="t"/>
          <a:lstStyle/>
          <a:p>
            <a:pPr algn="ctr">
              <a:defRPr lang="en-US"/>
            </a:pPr>
            <a:r>
              <a:rPr lang="is-IS" sz="1200" dirty="0" smtClean="0">
                <a:solidFill>
                  <a:srgbClr val="6D6E70"/>
                </a:solidFill>
                <a:latin typeface="MyriadPro-Regular" charset="77"/>
                <a:ea typeface="MyriadPro-Regular" charset="77"/>
                <a:cs typeface="MyriadPro-Regular" charset="77"/>
              </a:rPr>
              <a:t>18</a:t>
            </a:r>
            <a:endParaRPr lang="is-IS" sz="1200" dirty="0">
              <a:solidFill>
                <a:srgbClr val="6D6E70"/>
              </a:solidFill>
              <a:latin typeface="MyriadPro-Regular" charset="77"/>
              <a:ea typeface="MyriadPro-Regular" charset="77"/>
              <a:cs typeface="MyriadPro-Regular" charset="77"/>
            </a:endParaRPr>
          </a:p>
        </p:txBody>
      </p:sp>
      <p:pic>
        <p:nvPicPr>
          <p:cNvPr id="3"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671050"/>
            <a:ext cx="7772400"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28943" y="420688"/>
            <a:ext cx="7148968" cy="5293757"/>
          </a:xfrm>
          <a:prstGeom prst="rect">
            <a:avLst/>
          </a:prstGeom>
          <a:noFill/>
        </p:spPr>
        <p:txBody>
          <a:bodyPr wrap="square" rtlCol="0">
            <a:spAutoFit/>
          </a:bodyPr>
          <a:lstStyle/>
          <a:p>
            <a:r>
              <a:rPr lang="en-US" sz="1300" b="1" dirty="0">
                <a:solidFill>
                  <a:srgbClr val="00B0F0"/>
                </a:solidFill>
                <a:latin typeface="Trebuchet MS" charset="0"/>
                <a:ea typeface="Trebuchet MS" charset="0"/>
                <a:cs typeface="Trebuchet MS" charset="0"/>
              </a:rPr>
              <a:t>3. Make a Solid Offer</a:t>
            </a:r>
            <a:endParaRPr lang="en-US" sz="1300" dirty="0">
              <a:solidFill>
                <a:srgbClr val="00B0F0"/>
              </a:solidFill>
              <a:latin typeface="Trebuchet MS" charset="0"/>
              <a:ea typeface="Trebuchet MS" charset="0"/>
              <a:cs typeface="Trebuchet MS" charset="0"/>
            </a:endParaRPr>
          </a:p>
          <a:p>
            <a:endParaRPr lang="en-US" sz="1000" dirty="0">
              <a:latin typeface="Trebuchet MS" charset="0"/>
              <a:ea typeface="Trebuchet MS" charset="0"/>
              <a:cs typeface="Trebuchet MS" charset="0"/>
            </a:endParaRPr>
          </a:p>
          <a:p>
            <a:r>
              <a:rPr lang="en-US" sz="1200" i="1" dirty="0" smtClean="0">
                <a:latin typeface="Trebuchet MS" charset="0"/>
                <a:ea typeface="Trebuchet MS" charset="0"/>
                <a:cs typeface="Trebuchet MS" charset="0"/>
              </a:rPr>
              <a:t>Freddie </a:t>
            </a:r>
            <a:r>
              <a:rPr lang="en-US" sz="1200" i="1" dirty="0">
                <a:latin typeface="Trebuchet MS" charset="0"/>
                <a:ea typeface="Trebuchet MS" charset="0"/>
                <a:cs typeface="Trebuchet MS" charset="0"/>
              </a:rPr>
              <a:t>Mac</a:t>
            </a:r>
            <a:r>
              <a:rPr lang="en-US" sz="1200" dirty="0">
                <a:latin typeface="Trebuchet MS" charset="0"/>
                <a:ea typeface="Trebuchet MS" charset="0"/>
                <a:cs typeface="Trebuchet MS" charset="0"/>
              </a:rPr>
              <a:t> offers this advice to help make your offer the strongest it can be:</a:t>
            </a:r>
          </a:p>
          <a:p>
            <a:endParaRPr lang="en-US" sz="1000" dirty="0">
              <a:latin typeface="Trebuchet MS" charset="0"/>
              <a:ea typeface="Trebuchet MS" charset="0"/>
              <a:cs typeface="Trebuchet MS" charset="0"/>
            </a:endParaRPr>
          </a:p>
          <a:p>
            <a:pPr marL="228600"/>
            <a:r>
              <a:rPr lang="en-US" sz="1200" i="1" dirty="0">
                <a:latin typeface="Trebuchet MS" charset="0"/>
                <a:ea typeface="Trebuchet MS" charset="0"/>
                <a:cs typeface="Trebuchet MS" charset="0"/>
              </a:rPr>
              <a:t>“Your strongest offer will be comparable with other sales and listings in the neighborhood. A licensed real estate agent active in the neighborhoods you are considering will be instrumental in helping you put in a solid offer based on their experience and other key considerations such as recent sales of similar homes, the condition of the house and what you can afford.” </a:t>
            </a:r>
            <a:endParaRPr lang="en-US" sz="1200" dirty="0">
              <a:latin typeface="Trebuchet MS" charset="0"/>
              <a:ea typeface="Trebuchet MS" charset="0"/>
              <a:cs typeface="Trebuchet MS" charset="0"/>
            </a:endParaRPr>
          </a:p>
          <a:p>
            <a:endParaRPr lang="en-US" sz="1000" dirty="0">
              <a:latin typeface="Trebuchet MS" charset="0"/>
              <a:ea typeface="Trebuchet MS" charset="0"/>
              <a:cs typeface="Trebuchet MS" charset="0"/>
            </a:endParaRPr>
          </a:p>
          <a:p>
            <a:r>
              <a:rPr lang="en-US" sz="1200" dirty="0" smtClean="0">
                <a:latin typeface="Trebuchet MS" charset="0"/>
                <a:ea typeface="Trebuchet MS" charset="0"/>
                <a:cs typeface="Trebuchet MS" charset="0"/>
              </a:rPr>
              <a:t>Talk with your agent to find out if there are any ways that you can make your offer stand out in this competitive market!</a:t>
            </a:r>
          </a:p>
          <a:p>
            <a:endParaRPr lang="en-US" sz="1000" dirty="0">
              <a:latin typeface="Trebuchet MS" charset="0"/>
              <a:ea typeface="Trebuchet MS" charset="0"/>
              <a:cs typeface="Trebuchet MS" charset="0"/>
            </a:endParaRPr>
          </a:p>
          <a:p>
            <a:r>
              <a:rPr lang="en-US" sz="1300" b="1" dirty="0">
                <a:solidFill>
                  <a:srgbClr val="00B0F0"/>
                </a:solidFill>
                <a:latin typeface="Trebuchet MS" charset="0"/>
                <a:ea typeface="Trebuchet MS" charset="0"/>
                <a:cs typeface="Trebuchet MS" charset="0"/>
              </a:rPr>
              <a:t>4. Be Prepared to Negotiate</a:t>
            </a:r>
            <a:endParaRPr lang="en-US" sz="1300" dirty="0">
              <a:solidFill>
                <a:srgbClr val="00B0F0"/>
              </a:solidFill>
              <a:latin typeface="Trebuchet MS" charset="0"/>
              <a:ea typeface="Trebuchet MS" charset="0"/>
              <a:cs typeface="Trebuchet MS" charset="0"/>
            </a:endParaRPr>
          </a:p>
          <a:p>
            <a:endParaRPr lang="en-US" sz="1000" dirty="0">
              <a:latin typeface="Trebuchet MS" charset="0"/>
              <a:ea typeface="Trebuchet MS" charset="0"/>
              <a:cs typeface="Trebuchet MS" charset="0"/>
            </a:endParaRPr>
          </a:p>
          <a:p>
            <a:pPr marL="228600"/>
            <a:r>
              <a:rPr lang="en-US" sz="1200" i="1" dirty="0">
                <a:latin typeface="Trebuchet MS" charset="0"/>
                <a:ea typeface="Trebuchet MS" charset="0"/>
                <a:cs typeface="Trebuchet MS" charset="0"/>
              </a:rPr>
              <a:t>“It's likely that you'll get at least one counteroffer from the sellers so be prepared. The two things most likely to be negotiated are the selling price and closing date. Given that, you'll be glad you did your homework first to understand how much you can afford.  </a:t>
            </a:r>
          </a:p>
          <a:p>
            <a:pPr marL="228600"/>
            <a:endParaRPr lang="en-US" sz="1000" i="1" dirty="0">
              <a:latin typeface="Trebuchet MS" charset="0"/>
              <a:ea typeface="Trebuchet MS" charset="0"/>
              <a:cs typeface="Trebuchet MS" charset="0"/>
            </a:endParaRPr>
          </a:p>
          <a:p>
            <a:pPr marL="228600"/>
            <a:r>
              <a:rPr lang="en-US" sz="1200" i="1" dirty="0">
                <a:latin typeface="Trebuchet MS" charset="0"/>
                <a:ea typeface="Trebuchet MS" charset="0"/>
                <a:cs typeface="Trebuchet MS" charset="0"/>
              </a:rPr>
              <a:t>Your agent will also be key in the negotiation process, giving you guidance on the counteroffer and making sure that the agreed-to contract terms are met.”</a:t>
            </a:r>
          </a:p>
          <a:p>
            <a:endParaRPr lang="en-US" sz="1000" dirty="0">
              <a:latin typeface="Trebuchet MS" charset="0"/>
              <a:ea typeface="Trebuchet MS" charset="0"/>
              <a:cs typeface="Trebuchet MS" charset="0"/>
            </a:endParaRPr>
          </a:p>
          <a:p>
            <a:r>
              <a:rPr lang="en-US" sz="1200" dirty="0">
                <a:latin typeface="Trebuchet MS" charset="0"/>
                <a:ea typeface="Trebuchet MS" charset="0"/>
                <a:cs typeface="Trebuchet MS" charset="0"/>
              </a:rPr>
              <a:t>If your offer is approved, </a:t>
            </a:r>
            <a:r>
              <a:rPr lang="en-US" sz="1200" i="1" dirty="0">
                <a:latin typeface="Trebuchet MS" charset="0"/>
                <a:ea typeface="Trebuchet MS" charset="0"/>
                <a:cs typeface="Trebuchet MS" charset="0"/>
              </a:rPr>
              <a:t>Freddie Mac</a:t>
            </a:r>
            <a:r>
              <a:rPr lang="en-US" sz="1200" dirty="0">
                <a:latin typeface="Trebuchet MS" charset="0"/>
                <a:ea typeface="Trebuchet MS" charset="0"/>
                <a:cs typeface="Trebuchet MS" charset="0"/>
              </a:rPr>
              <a:t> urges you to </a:t>
            </a:r>
            <a:r>
              <a:rPr lang="en-US" sz="1200" i="1" dirty="0">
                <a:latin typeface="Trebuchet MS" charset="0"/>
                <a:ea typeface="Trebuchet MS" charset="0"/>
                <a:cs typeface="Trebuchet MS" charset="0"/>
              </a:rPr>
              <a:t>"always get an independent home inspection, so you know the true condition of the home." </a:t>
            </a:r>
            <a:r>
              <a:rPr lang="en-US" sz="1200" dirty="0">
                <a:latin typeface="Trebuchet MS" charset="0"/>
                <a:ea typeface="Trebuchet MS" charset="0"/>
                <a:cs typeface="Trebuchet MS" charset="0"/>
              </a:rPr>
              <a:t>If the inspection uncovers undisclosed problems or issues, you can discuss any repairs that may need to be made, with the seller, or cancel the contract.</a:t>
            </a:r>
          </a:p>
          <a:p>
            <a:endParaRPr lang="en-US" sz="1000" dirty="0">
              <a:latin typeface="Trebuchet MS" charset="0"/>
              <a:ea typeface="Trebuchet MS" charset="0"/>
              <a:cs typeface="Trebuchet MS" charset="0"/>
            </a:endParaRPr>
          </a:p>
          <a:p>
            <a:r>
              <a:rPr lang="en-US" sz="1300" b="1" dirty="0">
                <a:solidFill>
                  <a:srgbClr val="00B0F0"/>
                </a:solidFill>
                <a:latin typeface="Trebuchet MS" charset="0"/>
                <a:ea typeface="Trebuchet MS" charset="0"/>
                <a:cs typeface="Trebuchet MS" charset="0"/>
              </a:rPr>
              <a:t>Bottom </a:t>
            </a:r>
            <a:r>
              <a:rPr lang="en-US" sz="1300" b="1" dirty="0" smtClean="0">
                <a:solidFill>
                  <a:srgbClr val="00B0F0"/>
                </a:solidFill>
                <a:latin typeface="Trebuchet MS" charset="0"/>
                <a:ea typeface="Trebuchet MS" charset="0"/>
                <a:cs typeface="Trebuchet MS" charset="0"/>
              </a:rPr>
              <a:t>Line</a:t>
            </a:r>
            <a:endParaRPr lang="en-US" sz="1300" dirty="0">
              <a:solidFill>
                <a:srgbClr val="00B0F0"/>
              </a:solidFill>
              <a:latin typeface="Trebuchet MS" charset="0"/>
              <a:ea typeface="Trebuchet MS" charset="0"/>
              <a:cs typeface="Trebuchet MS" charset="0"/>
            </a:endParaRPr>
          </a:p>
          <a:p>
            <a:r>
              <a:rPr lang="en-US" sz="1200" dirty="0">
                <a:latin typeface="Trebuchet MS" charset="0"/>
                <a:ea typeface="Trebuchet MS" charset="0"/>
                <a:cs typeface="Trebuchet MS" charset="0"/>
              </a:rPr>
              <a:t>Whether buying your first home or your fifth, having a local real estate professional who is an expert in their market on your side is your best bet to make sure the process goes smoothly. </a:t>
            </a:r>
            <a:r>
              <a:rPr lang="en-US" sz="1200" dirty="0" smtClean="0">
                <a:latin typeface="Trebuchet MS" charset="0"/>
                <a:ea typeface="Trebuchet MS" charset="0"/>
                <a:cs typeface="Trebuchet MS" charset="0"/>
              </a:rPr>
              <a:t>Let’s talk about how we can make your dreams of homeownership a reality!</a:t>
            </a:r>
            <a:endParaRPr lang="en-US" sz="1200" dirty="0">
              <a:latin typeface="Trebuchet MS" charset="0"/>
              <a:ea typeface="Trebuchet MS" charset="0"/>
              <a:cs typeface="Trebuchet MS" charset="0"/>
            </a:endParaRPr>
          </a:p>
        </p:txBody>
      </p:sp>
      <p:cxnSp>
        <p:nvCxnSpPr>
          <p:cNvPr id="5" name="Straight Connector 4"/>
          <p:cNvCxnSpPr>
            <a:cxnSpLocks/>
          </p:cNvCxnSpPr>
          <p:nvPr/>
        </p:nvCxnSpPr>
        <p:spPr bwMode="auto">
          <a:xfrm>
            <a:off x="0" y="5677272"/>
            <a:ext cx="7772400" cy="0"/>
          </a:xfrm>
          <a:prstGeom prst="line">
            <a:avLst/>
          </a:prstGeom>
          <a:noFill/>
          <a:ln w="63500">
            <a:solidFill>
              <a:srgbClr val="00B0F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 name="Straight Connector 5"/>
          <p:cNvCxnSpPr>
            <a:cxnSpLocks/>
          </p:cNvCxnSpPr>
          <p:nvPr/>
        </p:nvCxnSpPr>
        <p:spPr bwMode="auto">
          <a:xfrm>
            <a:off x="0" y="9565704"/>
            <a:ext cx="7772400" cy="0"/>
          </a:xfrm>
          <a:prstGeom prst="line">
            <a:avLst/>
          </a:prstGeom>
          <a:noFill/>
          <a:ln w="63500">
            <a:solidFill>
              <a:srgbClr val="00B0F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682358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p:cNvSpPr txBox="1"/>
          <p:nvPr/>
        </p:nvSpPr>
        <p:spPr>
          <a:xfrm>
            <a:off x="7239000" y="9791700"/>
            <a:ext cx="213359" cy="190500"/>
          </a:xfrm>
          <a:prstGeom prst="rect">
            <a:avLst/>
          </a:prstGeom>
          <a:noFill/>
          <a:ln>
            <a:noFill/>
          </a:ln>
        </p:spPr>
        <p:txBody>
          <a:bodyPr wrap="square" lIns="0" tIns="0" rIns="0" bIns="0" anchor="t"/>
          <a:lstStyle/>
          <a:p>
            <a:pPr algn="ctr">
              <a:defRPr lang="en-US"/>
            </a:pPr>
            <a:r>
              <a:rPr lang="is-IS" sz="1200" dirty="0" smtClean="0">
                <a:solidFill>
                  <a:srgbClr val="6D6E70"/>
                </a:solidFill>
                <a:latin typeface="MyriadPro-Regular" charset="77"/>
                <a:ea typeface="MyriadPro-Regular" charset="77"/>
                <a:cs typeface="MyriadPro-Regular" charset="77"/>
              </a:rPr>
              <a:t>19</a:t>
            </a:r>
            <a:endParaRPr lang="is-IS" sz="1200" dirty="0">
              <a:solidFill>
                <a:srgbClr val="6D6E70"/>
              </a:solidFill>
              <a:latin typeface="MyriadPro-Regular" charset="77"/>
              <a:ea typeface="MyriadPro-Regular" charset="77"/>
              <a:cs typeface="MyriadPro-Regular" charset="77"/>
            </a:endParaRPr>
          </a:p>
        </p:txBody>
      </p:sp>
      <p:pic>
        <p:nvPicPr>
          <p:cNvPr id="3"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671050"/>
            <a:ext cx="7772400"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81000" y="325103"/>
            <a:ext cx="6858000" cy="29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lnSpc>
                <a:spcPts val="2800"/>
              </a:lnSpc>
              <a:spcBef>
                <a:spcPct val="0"/>
              </a:spcBef>
              <a:buFontTx/>
              <a:buNone/>
            </a:pPr>
            <a:r>
              <a:rPr lang="en-US" altLang="en-US" sz="2400" b="1" dirty="0" smtClean="0">
                <a:latin typeface="Trebuchet MS" charset="0"/>
                <a:ea typeface="Trebuchet MS" charset="0"/>
                <a:cs typeface="Trebuchet MS" charset="0"/>
              </a:rPr>
              <a:t>WHAT TO EXPECT WHEN </a:t>
            </a:r>
            <a:r>
              <a:rPr lang="en-US" altLang="en-US" sz="2400" b="1" dirty="0" smtClean="0">
                <a:solidFill>
                  <a:srgbClr val="00B0F0"/>
                </a:solidFill>
                <a:latin typeface="Trebuchet MS" charset="0"/>
                <a:ea typeface="Trebuchet MS" charset="0"/>
                <a:cs typeface="Trebuchet MS" charset="0"/>
              </a:rPr>
              <a:t>HOME INSPECTING</a:t>
            </a:r>
            <a:endParaRPr lang="en-US" altLang="en-US" sz="2400" b="1" dirty="0">
              <a:latin typeface="Trebuchet MS" charset="0"/>
              <a:ea typeface="Trebuchet MS" charset="0"/>
              <a:cs typeface="Trebuchet MS" charset="0"/>
            </a:endParaRPr>
          </a:p>
        </p:txBody>
      </p:sp>
      <p:sp>
        <p:nvSpPr>
          <p:cNvPr id="8" name="TextBox 7"/>
          <p:cNvSpPr txBox="1"/>
          <p:nvPr/>
        </p:nvSpPr>
        <p:spPr>
          <a:xfrm>
            <a:off x="357808" y="3046357"/>
            <a:ext cx="7183704" cy="6663363"/>
          </a:xfrm>
          <a:prstGeom prst="rect">
            <a:avLst/>
          </a:prstGeom>
          <a:noFill/>
        </p:spPr>
        <p:txBody>
          <a:bodyPr wrap="square" rtlCol="0">
            <a:spAutoFit/>
          </a:bodyPr>
          <a:lstStyle/>
          <a:p>
            <a:pPr fontAlgn="t"/>
            <a:r>
              <a:rPr lang="en-US" sz="1300" b="1" dirty="0" smtClean="0">
                <a:solidFill>
                  <a:srgbClr val="00B0F0"/>
                </a:solidFill>
                <a:latin typeface="Trebuchet MS" charset="0"/>
                <a:ea typeface="Trebuchet MS" charset="0"/>
                <a:cs typeface="Trebuchet MS" charset="0"/>
              </a:rPr>
              <a:t>How </a:t>
            </a:r>
            <a:r>
              <a:rPr lang="en-US" sz="1300" b="1" dirty="0">
                <a:solidFill>
                  <a:srgbClr val="00B0F0"/>
                </a:solidFill>
                <a:latin typeface="Trebuchet MS" charset="0"/>
                <a:ea typeface="Trebuchet MS" charset="0"/>
                <a:cs typeface="Trebuchet MS" charset="0"/>
              </a:rPr>
              <a:t>to Choose an </a:t>
            </a:r>
            <a:r>
              <a:rPr lang="en-US" sz="1300" b="1" dirty="0" smtClean="0">
                <a:solidFill>
                  <a:srgbClr val="00B0F0"/>
                </a:solidFill>
                <a:latin typeface="Trebuchet MS" charset="0"/>
                <a:ea typeface="Trebuchet MS" charset="0"/>
                <a:cs typeface="Trebuchet MS" charset="0"/>
              </a:rPr>
              <a:t>Inspector</a:t>
            </a:r>
          </a:p>
          <a:p>
            <a:pPr fontAlgn="t"/>
            <a:endParaRPr lang="en-US" sz="1000" dirty="0">
              <a:latin typeface="Trebuchet MS" charset="0"/>
              <a:ea typeface="Trebuchet MS" charset="0"/>
              <a:cs typeface="Trebuchet MS" charset="0"/>
            </a:endParaRPr>
          </a:p>
          <a:p>
            <a:pPr fontAlgn="t"/>
            <a:r>
              <a:rPr lang="en-US" sz="1300" dirty="0">
                <a:latin typeface="Trebuchet MS" charset="0"/>
                <a:ea typeface="Trebuchet MS" charset="0"/>
                <a:cs typeface="Trebuchet MS" charset="0"/>
              </a:rPr>
              <a:t>Your agent will most likely have a short list of inspectors that they have worked with in the past that they can recommend to you. </a:t>
            </a:r>
            <a:r>
              <a:rPr lang="en-US" sz="1300" i="1" dirty="0" err="1">
                <a:latin typeface="Trebuchet MS" charset="0"/>
                <a:ea typeface="Trebuchet MS" charset="0"/>
                <a:cs typeface="Trebuchet MS" charset="0"/>
              </a:rPr>
              <a:t>Realtor.com</a:t>
            </a:r>
            <a:r>
              <a:rPr lang="en-US" sz="1300" dirty="0">
                <a:latin typeface="Trebuchet MS" charset="0"/>
                <a:ea typeface="Trebuchet MS" charset="0"/>
                <a:cs typeface="Trebuchet MS" charset="0"/>
              </a:rPr>
              <a:t> suggests that you consider the following 5 areas when choosing the right home inspector for you</a:t>
            </a:r>
            <a:r>
              <a:rPr lang="en-US" sz="1300" dirty="0" smtClean="0">
                <a:latin typeface="Trebuchet MS" charset="0"/>
                <a:ea typeface="Trebuchet MS" charset="0"/>
                <a:cs typeface="Trebuchet MS" charset="0"/>
              </a:rPr>
              <a:t>:</a:t>
            </a:r>
          </a:p>
          <a:p>
            <a:pPr fontAlgn="t"/>
            <a:endParaRPr lang="en-US" sz="1000" dirty="0">
              <a:latin typeface="Trebuchet MS" charset="0"/>
              <a:ea typeface="Trebuchet MS" charset="0"/>
              <a:cs typeface="Trebuchet MS" charset="0"/>
            </a:endParaRPr>
          </a:p>
          <a:p>
            <a:pPr marL="285750" indent="-285750" fontAlgn="t">
              <a:buFont typeface="Arial" charset="0"/>
              <a:buChar char="•"/>
            </a:pPr>
            <a:r>
              <a:rPr lang="en-US" sz="1300" b="1" dirty="0">
                <a:latin typeface="Trebuchet MS" charset="0"/>
                <a:ea typeface="Trebuchet MS" charset="0"/>
                <a:cs typeface="Trebuchet MS" charset="0"/>
              </a:rPr>
              <a:t>Qualifications</a:t>
            </a:r>
            <a:r>
              <a:rPr lang="en-US" sz="1300" dirty="0">
                <a:latin typeface="Trebuchet MS" charset="0"/>
                <a:ea typeface="Trebuchet MS" charset="0"/>
                <a:cs typeface="Trebuchet MS" charset="0"/>
              </a:rPr>
              <a:t> – </a:t>
            </a:r>
            <a:r>
              <a:rPr lang="en-US" sz="1300" dirty="0" smtClean="0">
                <a:latin typeface="Trebuchet MS" charset="0"/>
                <a:ea typeface="Trebuchet MS" charset="0"/>
                <a:cs typeface="Trebuchet MS" charset="0"/>
              </a:rPr>
              <a:t>Find </a:t>
            </a:r>
            <a:r>
              <a:rPr lang="en-US" sz="1300" dirty="0">
                <a:latin typeface="Trebuchet MS" charset="0"/>
                <a:ea typeface="Trebuchet MS" charset="0"/>
                <a:cs typeface="Trebuchet MS" charset="0"/>
              </a:rPr>
              <a:t>out what’s included in your inspection &amp; if the age or location of your home may warrant specific certifications or specialties.</a:t>
            </a:r>
          </a:p>
          <a:p>
            <a:pPr marL="285750" indent="-285750" fontAlgn="t">
              <a:buFont typeface="Arial" charset="0"/>
              <a:buChar char="•"/>
            </a:pPr>
            <a:r>
              <a:rPr lang="en-US" sz="1300" b="1" dirty="0">
                <a:latin typeface="Trebuchet MS" charset="0"/>
                <a:ea typeface="Trebuchet MS" charset="0"/>
                <a:cs typeface="Trebuchet MS" charset="0"/>
              </a:rPr>
              <a:t>Sample Reports</a:t>
            </a:r>
            <a:r>
              <a:rPr lang="en-US" sz="1300" dirty="0">
                <a:latin typeface="Trebuchet MS" charset="0"/>
                <a:ea typeface="Trebuchet MS" charset="0"/>
                <a:cs typeface="Trebuchet MS" charset="0"/>
              </a:rPr>
              <a:t> – </a:t>
            </a:r>
            <a:r>
              <a:rPr lang="en-US" sz="1300" dirty="0" smtClean="0">
                <a:latin typeface="Trebuchet MS" charset="0"/>
                <a:ea typeface="Trebuchet MS" charset="0"/>
                <a:cs typeface="Trebuchet MS" charset="0"/>
              </a:rPr>
              <a:t>Ask </a:t>
            </a:r>
            <a:r>
              <a:rPr lang="en-US" sz="1300" dirty="0">
                <a:latin typeface="Trebuchet MS" charset="0"/>
                <a:ea typeface="Trebuchet MS" charset="0"/>
                <a:cs typeface="Trebuchet MS" charset="0"/>
              </a:rPr>
              <a:t>for a sample inspection report so you can review how thoroughly they will be inspecting your dream home. The more detailed the report the better in most cases.</a:t>
            </a:r>
          </a:p>
          <a:p>
            <a:pPr marL="285750" indent="-285750" fontAlgn="t">
              <a:buFont typeface="Arial" charset="0"/>
              <a:buChar char="•"/>
            </a:pPr>
            <a:r>
              <a:rPr lang="en-US" sz="1300" b="1" dirty="0">
                <a:latin typeface="Trebuchet MS" charset="0"/>
                <a:ea typeface="Trebuchet MS" charset="0"/>
                <a:cs typeface="Trebuchet MS" charset="0"/>
              </a:rPr>
              <a:t>References </a:t>
            </a:r>
            <a:r>
              <a:rPr lang="en-US" sz="1300" dirty="0">
                <a:latin typeface="Trebuchet MS" charset="0"/>
                <a:ea typeface="Trebuchet MS" charset="0"/>
                <a:cs typeface="Trebuchet MS" charset="0"/>
              </a:rPr>
              <a:t>– </a:t>
            </a:r>
            <a:r>
              <a:rPr lang="en-US" sz="1300" dirty="0" smtClean="0">
                <a:latin typeface="Trebuchet MS" charset="0"/>
                <a:ea typeface="Trebuchet MS" charset="0"/>
                <a:cs typeface="Trebuchet MS" charset="0"/>
              </a:rPr>
              <a:t>Do </a:t>
            </a:r>
            <a:r>
              <a:rPr lang="en-US" sz="1300" dirty="0">
                <a:latin typeface="Trebuchet MS" charset="0"/>
                <a:ea typeface="Trebuchet MS" charset="0"/>
                <a:cs typeface="Trebuchet MS" charset="0"/>
              </a:rPr>
              <a:t>your homework </a:t>
            </a:r>
            <a:r>
              <a:rPr lang="en-US" sz="1300" dirty="0" smtClean="0">
                <a:latin typeface="Trebuchet MS" charset="0"/>
                <a:ea typeface="Trebuchet MS" charset="0"/>
                <a:cs typeface="Trebuchet MS" charset="0"/>
              </a:rPr>
              <a:t>– Ask </a:t>
            </a:r>
            <a:r>
              <a:rPr lang="en-US" sz="1300" dirty="0">
                <a:latin typeface="Trebuchet MS" charset="0"/>
                <a:ea typeface="Trebuchet MS" charset="0"/>
                <a:cs typeface="Trebuchet MS" charset="0"/>
              </a:rPr>
              <a:t>for phone numbers and names of past clients that you can call to ask about their experience.</a:t>
            </a:r>
          </a:p>
          <a:p>
            <a:pPr marL="285750" indent="-285750" fontAlgn="t">
              <a:buFont typeface="Arial" charset="0"/>
              <a:buChar char="•"/>
            </a:pPr>
            <a:r>
              <a:rPr lang="en-US" sz="1300" b="1" dirty="0">
                <a:latin typeface="Trebuchet MS" charset="0"/>
                <a:ea typeface="Trebuchet MS" charset="0"/>
                <a:cs typeface="Trebuchet MS" charset="0"/>
              </a:rPr>
              <a:t>Memberships</a:t>
            </a:r>
            <a:r>
              <a:rPr lang="en-US" sz="1300" dirty="0">
                <a:latin typeface="Trebuchet MS" charset="0"/>
                <a:ea typeface="Trebuchet MS" charset="0"/>
                <a:cs typeface="Trebuchet MS" charset="0"/>
              </a:rPr>
              <a:t> – Not all inspectors belong to a national or state association of home inspectors, and membership in one of these groups should not be the only way to evaluate your choice. Often membership in one of these organizations means that there is continued training and education provided.</a:t>
            </a:r>
          </a:p>
          <a:p>
            <a:pPr marL="285750" indent="-285750" fontAlgn="t">
              <a:buFont typeface="Arial" charset="0"/>
              <a:buChar char="•"/>
            </a:pPr>
            <a:r>
              <a:rPr lang="en-US" sz="1300" b="1" dirty="0">
                <a:latin typeface="Trebuchet MS" charset="0"/>
                <a:ea typeface="Trebuchet MS" charset="0"/>
                <a:cs typeface="Trebuchet MS" charset="0"/>
              </a:rPr>
              <a:t>Errors &amp; Omission Insurance</a:t>
            </a:r>
            <a:r>
              <a:rPr lang="en-US" sz="1300" dirty="0">
                <a:latin typeface="Trebuchet MS" charset="0"/>
                <a:ea typeface="Trebuchet MS" charset="0"/>
                <a:cs typeface="Trebuchet MS" charset="0"/>
              </a:rPr>
              <a:t> – Find out what the liability of the inspector or inspection company is once the inspection is over. The inspector is only human after all, and it is possible that they might miss something they should have seen</a:t>
            </a:r>
            <a:r>
              <a:rPr lang="en-US" sz="1300" dirty="0" smtClean="0">
                <a:latin typeface="Trebuchet MS" charset="0"/>
                <a:ea typeface="Trebuchet MS" charset="0"/>
                <a:cs typeface="Trebuchet MS" charset="0"/>
              </a:rPr>
              <a:t>.</a:t>
            </a:r>
          </a:p>
          <a:p>
            <a:pPr fontAlgn="t"/>
            <a:endParaRPr lang="en-US" sz="1000" dirty="0">
              <a:latin typeface="Trebuchet MS" charset="0"/>
              <a:ea typeface="Trebuchet MS" charset="0"/>
              <a:cs typeface="Trebuchet MS" charset="0"/>
            </a:endParaRPr>
          </a:p>
          <a:p>
            <a:pPr fontAlgn="t"/>
            <a:r>
              <a:rPr lang="en-US" sz="1300" dirty="0">
                <a:latin typeface="Trebuchet MS" charset="0"/>
                <a:ea typeface="Trebuchet MS" charset="0"/>
                <a:cs typeface="Trebuchet MS" charset="0"/>
              </a:rPr>
              <a:t>Ask your inspector if it’s ok for you to tag along during the inspection. That </a:t>
            </a:r>
            <a:r>
              <a:rPr lang="en-US" sz="1300" dirty="0" smtClean="0">
                <a:latin typeface="Trebuchet MS" charset="0"/>
                <a:ea typeface="Trebuchet MS" charset="0"/>
                <a:cs typeface="Trebuchet MS" charset="0"/>
              </a:rPr>
              <a:t>way, they </a:t>
            </a:r>
            <a:r>
              <a:rPr lang="en-US" sz="1300" dirty="0">
                <a:latin typeface="Trebuchet MS" charset="0"/>
                <a:ea typeface="Trebuchet MS" charset="0"/>
                <a:cs typeface="Trebuchet MS" charset="0"/>
              </a:rPr>
              <a:t>can point out anything that should be addressed or fixed</a:t>
            </a:r>
            <a:r>
              <a:rPr lang="en-US" sz="1300" dirty="0" smtClean="0">
                <a:latin typeface="Trebuchet MS" charset="0"/>
                <a:ea typeface="Trebuchet MS" charset="0"/>
                <a:cs typeface="Trebuchet MS" charset="0"/>
              </a:rPr>
              <a:t>.</a:t>
            </a:r>
          </a:p>
          <a:p>
            <a:pPr fontAlgn="t"/>
            <a:endParaRPr lang="en-US" sz="1000" dirty="0">
              <a:latin typeface="Trebuchet MS" charset="0"/>
              <a:ea typeface="Trebuchet MS" charset="0"/>
              <a:cs typeface="Trebuchet MS" charset="0"/>
            </a:endParaRPr>
          </a:p>
          <a:p>
            <a:pPr fontAlgn="t"/>
            <a:r>
              <a:rPr lang="en-US" sz="1300" dirty="0">
                <a:latin typeface="Trebuchet MS" charset="0"/>
                <a:ea typeface="Trebuchet MS" charset="0"/>
                <a:cs typeface="Trebuchet MS" charset="0"/>
              </a:rPr>
              <a:t>Don’t be surprised to see your inspector climbing on the roof, crawling around in the attic, and on the floors. The job of the inspector is to protect your investment and find any issues with the home, including but not limited to: the roof, plumbing, electrical components, appliances, heating &amp; air conditioning systems, ventilation, windows, the fireplace &amp; chimney, the foundation </a:t>
            </a:r>
            <a:r>
              <a:rPr lang="en-US" sz="1300" dirty="0" smtClean="0">
                <a:latin typeface="Trebuchet MS" charset="0"/>
                <a:ea typeface="Trebuchet MS" charset="0"/>
                <a:cs typeface="Trebuchet MS" charset="0"/>
              </a:rPr>
              <a:t>&amp; so </a:t>
            </a:r>
            <a:r>
              <a:rPr lang="en-US" sz="1300" dirty="0">
                <a:latin typeface="Trebuchet MS" charset="0"/>
                <a:ea typeface="Trebuchet MS" charset="0"/>
                <a:cs typeface="Trebuchet MS" charset="0"/>
              </a:rPr>
              <a:t>much more!</a:t>
            </a:r>
          </a:p>
          <a:p>
            <a:pPr fontAlgn="t"/>
            <a:endParaRPr lang="en-US" sz="1000" b="1" dirty="0" smtClean="0">
              <a:latin typeface="Trebuchet MS" charset="0"/>
              <a:ea typeface="Trebuchet MS" charset="0"/>
              <a:cs typeface="Trebuchet MS" charset="0"/>
            </a:endParaRPr>
          </a:p>
          <a:p>
            <a:pPr fontAlgn="t"/>
            <a:r>
              <a:rPr lang="en-US" sz="1300" b="1" dirty="0" smtClean="0">
                <a:solidFill>
                  <a:srgbClr val="00B0F0"/>
                </a:solidFill>
                <a:latin typeface="Trebuchet MS" charset="0"/>
                <a:ea typeface="Trebuchet MS" charset="0"/>
                <a:cs typeface="Trebuchet MS" charset="0"/>
              </a:rPr>
              <a:t>Bottom </a:t>
            </a:r>
            <a:r>
              <a:rPr lang="en-US" sz="1300" b="1" dirty="0">
                <a:solidFill>
                  <a:srgbClr val="00B0F0"/>
                </a:solidFill>
                <a:latin typeface="Trebuchet MS" charset="0"/>
                <a:ea typeface="Trebuchet MS" charset="0"/>
                <a:cs typeface="Trebuchet MS" charset="0"/>
              </a:rPr>
              <a:t>Line</a:t>
            </a:r>
            <a:endParaRPr lang="en-US" sz="1300" dirty="0">
              <a:solidFill>
                <a:srgbClr val="00B0F0"/>
              </a:solidFill>
              <a:latin typeface="Trebuchet MS" charset="0"/>
              <a:ea typeface="Trebuchet MS" charset="0"/>
              <a:cs typeface="Trebuchet MS" charset="0"/>
            </a:endParaRPr>
          </a:p>
          <a:p>
            <a:pPr fontAlgn="t"/>
            <a:r>
              <a:rPr lang="en-US" sz="1300" dirty="0">
                <a:latin typeface="Trebuchet MS" charset="0"/>
                <a:ea typeface="Trebuchet MS" charset="0"/>
                <a:cs typeface="Trebuchet MS" charset="0"/>
              </a:rPr>
              <a:t>They say </a:t>
            </a:r>
            <a:r>
              <a:rPr lang="en-US" sz="1300" i="1" dirty="0">
                <a:latin typeface="Trebuchet MS" charset="0"/>
                <a:ea typeface="Trebuchet MS" charset="0"/>
                <a:cs typeface="Trebuchet MS" charset="0"/>
              </a:rPr>
              <a:t>‘ignorance is bliss,’</a:t>
            </a:r>
            <a:r>
              <a:rPr lang="en-US" sz="1300" dirty="0">
                <a:latin typeface="Trebuchet MS" charset="0"/>
                <a:ea typeface="Trebuchet MS" charset="0"/>
                <a:cs typeface="Trebuchet MS" charset="0"/>
              </a:rPr>
              <a:t> but not when investing your hard-earned money in a home of your own. Work with a professional you can trust to give you the most information possible about your new home so that you can make the most educated decision about your purchase</a:t>
            </a:r>
            <a:r>
              <a:rPr lang="en-US" sz="1300" dirty="0" smtClean="0">
                <a:latin typeface="Trebuchet MS" charset="0"/>
                <a:ea typeface="Trebuchet MS" charset="0"/>
                <a:cs typeface="Trebuchet MS" charset="0"/>
              </a:rPr>
              <a:t>.</a:t>
            </a:r>
            <a:endParaRPr lang="en-US" sz="1300" dirty="0">
              <a:latin typeface="Trebuchet MS" charset="0"/>
              <a:ea typeface="Trebuchet MS" charset="0"/>
              <a:cs typeface="Trebuchet MS" charset="0"/>
            </a:endParaRPr>
          </a:p>
        </p:txBody>
      </p:sp>
      <p:sp>
        <p:nvSpPr>
          <p:cNvPr id="9" name="TextBox 8"/>
          <p:cNvSpPr txBox="1"/>
          <p:nvPr/>
        </p:nvSpPr>
        <p:spPr>
          <a:xfrm>
            <a:off x="357808" y="780728"/>
            <a:ext cx="3600400" cy="2246769"/>
          </a:xfrm>
          <a:prstGeom prst="rect">
            <a:avLst/>
          </a:prstGeom>
          <a:noFill/>
        </p:spPr>
        <p:txBody>
          <a:bodyPr wrap="square" rtlCol="0">
            <a:spAutoFit/>
          </a:bodyPr>
          <a:lstStyle/>
          <a:p>
            <a:pPr fontAlgn="t"/>
            <a:r>
              <a:rPr lang="en-US" sz="1300" dirty="0">
                <a:latin typeface="Trebuchet MS" charset="0"/>
                <a:ea typeface="Trebuchet MS" charset="0"/>
                <a:cs typeface="Trebuchet MS" charset="0"/>
              </a:rPr>
              <a:t>So you made an offer, it was accepted, and now your next task is to have the home inspected prior to closing. More often than not, your agent may have made your offer contingent on a clean home inspection.</a:t>
            </a:r>
          </a:p>
          <a:p>
            <a:pPr fontAlgn="t"/>
            <a:endParaRPr lang="en-US" sz="1000" dirty="0">
              <a:latin typeface="Trebuchet MS" charset="0"/>
              <a:ea typeface="Trebuchet MS" charset="0"/>
              <a:cs typeface="Trebuchet MS" charset="0"/>
            </a:endParaRPr>
          </a:p>
          <a:p>
            <a:pPr fontAlgn="t"/>
            <a:r>
              <a:rPr lang="en-US" sz="1300" dirty="0" smtClean="0">
                <a:latin typeface="Trebuchet MS" charset="0"/>
                <a:ea typeface="Trebuchet MS" charset="0"/>
                <a:cs typeface="Trebuchet MS" charset="0"/>
              </a:rPr>
              <a:t>This contingency protects you in case the inspection reveals repairs that need to be made, or even if you need to walk away from the deal. Your </a:t>
            </a:r>
            <a:r>
              <a:rPr lang="en-US" sz="1300" dirty="0">
                <a:latin typeface="Trebuchet MS" charset="0"/>
                <a:ea typeface="Trebuchet MS" charset="0"/>
                <a:cs typeface="Trebuchet MS" charset="0"/>
              </a:rPr>
              <a:t>agent can advise you on the best course of action once the report is filed</a:t>
            </a:r>
            <a:r>
              <a:rPr lang="en-US" sz="1300" dirty="0" smtClean="0">
                <a:latin typeface="Trebuchet MS" charset="0"/>
                <a:ea typeface="Trebuchet MS" charset="0"/>
                <a:cs typeface="Trebuchet MS" charset="0"/>
              </a:rPr>
              <a:t>.</a:t>
            </a:r>
            <a:endParaRPr lang="en-US" sz="1300" dirty="0">
              <a:latin typeface="Trebuchet MS" charset="0"/>
              <a:ea typeface="Trebuchet MS" charset="0"/>
              <a:cs typeface="Trebuchet MS"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58208" y="808255"/>
            <a:ext cx="3494151" cy="2415220"/>
          </a:xfrm>
          <a:prstGeom prst="rect">
            <a:avLst/>
          </a:prstGeom>
        </p:spPr>
      </p:pic>
    </p:spTree>
    <p:extLst>
      <p:ext uri="{BB962C8B-B14F-4D97-AF65-F5344CB8AC3E}">
        <p14:creationId xmlns:p14="http://schemas.microsoft.com/office/powerpoint/2010/main" val="606187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5934" y="247865"/>
            <a:ext cx="6160533" cy="830997"/>
          </a:xfrm>
          <a:prstGeom prst="rect">
            <a:avLst/>
          </a:prstGeom>
          <a:noFill/>
        </p:spPr>
        <p:txBody>
          <a:bodyPr wrap="none" rtlCol="0">
            <a:spAutoFit/>
          </a:bodyPr>
          <a:lstStyle/>
          <a:p>
            <a:pPr algn="ctr"/>
            <a:r>
              <a:rPr lang="en-US" sz="4800" b="1" smtClean="0">
                <a:latin typeface="Trebuchet MS" charset="0"/>
                <a:ea typeface="Trebuchet MS" charset="0"/>
                <a:cs typeface="Trebuchet MS" charset="0"/>
              </a:rPr>
              <a:t>TABLE OF CONTENTS</a:t>
            </a:r>
            <a:endParaRPr lang="en-US" sz="4800" b="1">
              <a:latin typeface="Trebuchet MS" charset="0"/>
              <a:ea typeface="Trebuchet MS" charset="0"/>
              <a:cs typeface="Trebuchet MS" charset="0"/>
            </a:endParaRPr>
          </a:p>
        </p:txBody>
      </p:sp>
      <p:sp>
        <p:nvSpPr>
          <p:cNvPr id="23" name="TextBox 22"/>
          <p:cNvSpPr txBox="1"/>
          <p:nvPr/>
        </p:nvSpPr>
        <p:spPr>
          <a:xfrm>
            <a:off x="285800" y="1491175"/>
            <a:ext cx="5179431" cy="369332"/>
          </a:xfrm>
          <a:prstGeom prst="rect">
            <a:avLst/>
          </a:prstGeom>
          <a:noFill/>
        </p:spPr>
        <p:txBody>
          <a:bodyPr wrap="none" rtlCol="0">
            <a:spAutoFit/>
          </a:bodyPr>
          <a:lstStyle/>
          <a:p>
            <a:r>
              <a:rPr lang="en-US" b="1" dirty="0" smtClean="0">
                <a:latin typeface="Trebuchet MS" charset="0"/>
                <a:ea typeface="Trebuchet MS" charset="0"/>
                <a:cs typeface="Trebuchet MS" charset="0"/>
              </a:rPr>
              <a:t>WHAT’S HAPPENING IN THE HOUSING MARKET?</a:t>
            </a:r>
            <a:endParaRPr lang="en-US" sz="1400" b="1" dirty="0">
              <a:latin typeface="Trebuchet MS" charset="0"/>
              <a:ea typeface="Trebuchet MS" charset="0"/>
              <a:cs typeface="Trebuchet MS" charset="0"/>
            </a:endParaRPr>
          </a:p>
        </p:txBody>
      </p:sp>
      <p:sp>
        <p:nvSpPr>
          <p:cNvPr id="29" name="TextBox 28"/>
          <p:cNvSpPr txBox="1"/>
          <p:nvPr/>
        </p:nvSpPr>
        <p:spPr>
          <a:xfrm>
            <a:off x="285800" y="3870957"/>
            <a:ext cx="4988225" cy="369332"/>
          </a:xfrm>
          <a:prstGeom prst="rect">
            <a:avLst/>
          </a:prstGeom>
          <a:noFill/>
        </p:spPr>
        <p:txBody>
          <a:bodyPr wrap="none" rtlCol="0">
            <a:spAutoFit/>
          </a:bodyPr>
          <a:lstStyle/>
          <a:p>
            <a:r>
              <a:rPr lang="en-US" b="1" dirty="0" smtClean="0">
                <a:latin typeface="Trebuchet MS" charset="0"/>
                <a:ea typeface="Trebuchet MS" charset="0"/>
                <a:cs typeface="Trebuchet MS" charset="0"/>
              </a:rPr>
              <a:t>WHAT YOU NEED TO KNOW BEFORE YOU BUY</a:t>
            </a:r>
            <a:endParaRPr lang="en-US" sz="1400" b="1" dirty="0">
              <a:latin typeface="Trebuchet MS" charset="0"/>
              <a:ea typeface="Trebuchet MS" charset="0"/>
              <a:cs typeface="Trebuchet MS" charset="0"/>
            </a:endParaRPr>
          </a:p>
        </p:txBody>
      </p:sp>
      <p:sp>
        <p:nvSpPr>
          <p:cNvPr id="35" name="TextBox 34"/>
          <p:cNvSpPr txBox="1"/>
          <p:nvPr/>
        </p:nvSpPr>
        <p:spPr>
          <a:xfrm>
            <a:off x="285800" y="6868272"/>
            <a:ext cx="4518160" cy="369332"/>
          </a:xfrm>
          <a:prstGeom prst="rect">
            <a:avLst/>
          </a:prstGeom>
          <a:noFill/>
        </p:spPr>
        <p:txBody>
          <a:bodyPr wrap="none" rtlCol="0">
            <a:spAutoFit/>
          </a:bodyPr>
          <a:lstStyle/>
          <a:p>
            <a:r>
              <a:rPr lang="en-US" b="1" dirty="0" smtClean="0">
                <a:latin typeface="Trebuchet MS" charset="0"/>
                <a:ea typeface="Trebuchet MS" charset="0"/>
                <a:cs typeface="Trebuchet MS" charset="0"/>
              </a:rPr>
              <a:t>WHAT TO EXPECT WHEN BUYING A HOME</a:t>
            </a:r>
            <a:endParaRPr lang="en-US" sz="1400" b="1" dirty="0">
              <a:latin typeface="Trebuchet MS" charset="0"/>
              <a:ea typeface="Trebuchet MS" charset="0"/>
              <a:cs typeface="Trebuchet MS" charset="0"/>
            </a:endParaRPr>
          </a:p>
        </p:txBody>
      </p:sp>
      <p:grpSp>
        <p:nvGrpSpPr>
          <p:cNvPr id="78" name="Group 77"/>
          <p:cNvGrpSpPr/>
          <p:nvPr/>
        </p:nvGrpSpPr>
        <p:grpSpPr>
          <a:xfrm>
            <a:off x="548184" y="996752"/>
            <a:ext cx="4590893" cy="461665"/>
            <a:chOff x="548184" y="1140768"/>
            <a:chExt cx="4590893" cy="461665"/>
          </a:xfrm>
        </p:grpSpPr>
        <p:sp>
          <p:nvSpPr>
            <p:cNvPr id="5" name="TextBox 4"/>
            <p:cNvSpPr txBox="1"/>
            <p:nvPr/>
          </p:nvSpPr>
          <p:spPr>
            <a:xfrm>
              <a:off x="548184" y="1140768"/>
              <a:ext cx="365806" cy="461665"/>
            </a:xfrm>
            <a:prstGeom prst="rect">
              <a:avLst/>
            </a:prstGeom>
            <a:noFill/>
          </p:spPr>
          <p:txBody>
            <a:bodyPr wrap="none" rtlCol="0">
              <a:spAutoFit/>
            </a:bodyPr>
            <a:lstStyle/>
            <a:p>
              <a:pPr algn="r"/>
              <a:r>
                <a:rPr lang="is-IS" sz="2400" b="1" dirty="0" smtClean="0">
                  <a:solidFill>
                    <a:srgbClr val="00B0F0"/>
                  </a:solidFill>
                  <a:latin typeface="Trebuchet MS" charset="0"/>
                  <a:ea typeface="Trebuchet MS" charset="0"/>
                  <a:cs typeface="Trebuchet MS" charset="0"/>
                </a:rPr>
                <a:t>3</a:t>
              </a:r>
              <a:endParaRPr lang="en-US" b="1" dirty="0">
                <a:solidFill>
                  <a:srgbClr val="00B0F0"/>
                </a:solidFill>
                <a:latin typeface="Trebuchet MS" charset="0"/>
                <a:ea typeface="Trebuchet MS" charset="0"/>
                <a:cs typeface="Trebuchet MS" charset="0"/>
              </a:endParaRPr>
            </a:p>
          </p:txBody>
        </p:sp>
        <p:sp>
          <p:nvSpPr>
            <p:cNvPr id="22" name="TextBox 21"/>
            <p:cNvSpPr txBox="1"/>
            <p:nvPr/>
          </p:nvSpPr>
          <p:spPr>
            <a:xfrm>
              <a:off x="1213130" y="1202323"/>
              <a:ext cx="3925947" cy="338554"/>
            </a:xfrm>
            <a:prstGeom prst="rect">
              <a:avLst/>
            </a:prstGeom>
            <a:noFill/>
          </p:spPr>
          <p:txBody>
            <a:bodyPr wrap="none" rtlCol="0">
              <a:spAutoFit/>
            </a:bodyPr>
            <a:lstStyle/>
            <a:p>
              <a:r>
                <a:rPr lang="en-US" sz="1600" dirty="0" smtClean="0">
                  <a:solidFill>
                    <a:srgbClr val="00B0F0"/>
                  </a:solidFill>
                  <a:latin typeface="Trebuchet MS" charset="0"/>
                  <a:ea typeface="Trebuchet MS" charset="0"/>
                  <a:cs typeface="Trebuchet MS" charset="0"/>
                </a:rPr>
                <a:t>4 REASONS TO BUY </a:t>
              </a:r>
              <a:r>
                <a:rPr lang="en-US" sz="1600" dirty="0" smtClean="0">
                  <a:latin typeface="Trebuchet MS" charset="0"/>
                  <a:ea typeface="Trebuchet MS" charset="0"/>
                  <a:cs typeface="Trebuchet MS" charset="0"/>
                </a:rPr>
                <a:t>A HOME </a:t>
              </a:r>
              <a:r>
                <a:rPr lang="en-US" sz="1600" dirty="0" smtClean="0">
                  <a:solidFill>
                    <a:srgbClr val="00B0F0"/>
                  </a:solidFill>
                  <a:latin typeface="Trebuchet MS" charset="0"/>
                  <a:ea typeface="Trebuchet MS" charset="0"/>
                  <a:cs typeface="Trebuchet MS" charset="0"/>
                </a:rPr>
                <a:t>THIS SPRING!</a:t>
              </a:r>
              <a:endParaRPr lang="en-US" sz="1200" dirty="0">
                <a:solidFill>
                  <a:srgbClr val="00B0F0"/>
                </a:solidFill>
                <a:latin typeface="Trebuchet MS" charset="0"/>
                <a:ea typeface="Trebuchet MS" charset="0"/>
                <a:cs typeface="Trebuchet MS" charset="0"/>
              </a:endParaRPr>
            </a:p>
          </p:txBody>
        </p:sp>
        <p:cxnSp>
          <p:nvCxnSpPr>
            <p:cNvPr id="40" name="Straight Connector 39"/>
            <p:cNvCxnSpPr/>
            <p:nvPr/>
          </p:nvCxnSpPr>
          <p:spPr>
            <a:xfrm>
              <a:off x="1077888" y="1174111"/>
              <a:ext cx="0" cy="394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548184" y="1893265"/>
            <a:ext cx="5504219" cy="461665"/>
            <a:chOff x="548184" y="1975247"/>
            <a:chExt cx="5504219" cy="461665"/>
          </a:xfrm>
        </p:grpSpPr>
        <p:sp>
          <p:nvSpPr>
            <p:cNvPr id="7" name="TextBox 6"/>
            <p:cNvSpPr txBox="1"/>
            <p:nvPr/>
          </p:nvSpPr>
          <p:spPr>
            <a:xfrm>
              <a:off x="548184" y="1975247"/>
              <a:ext cx="365806" cy="461665"/>
            </a:xfrm>
            <a:prstGeom prst="rect">
              <a:avLst/>
            </a:prstGeom>
            <a:noFill/>
          </p:spPr>
          <p:txBody>
            <a:bodyPr wrap="none" rtlCol="0">
              <a:spAutoFit/>
            </a:bodyPr>
            <a:lstStyle/>
            <a:p>
              <a:pPr algn="r"/>
              <a:r>
                <a:rPr lang="is-IS" sz="2400" b="1" dirty="0">
                  <a:solidFill>
                    <a:srgbClr val="00B0F0"/>
                  </a:solidFill>
                  <a:latin typeface="Trebuchet MS" charset="0"/>
                  <a:ea typeface="Trebuchet MS" charset="0"/>
                  <a:cs typeface="Trebuchet MS" charset="0"/>
                </a:rPr>
                <a:t>5</a:t>
              </a:r>
              <a:endParaRPr lang="en-US" b="1" dirty="0">
                <a:solidFill>
                  <a:srgbClr val="00B0F0"/>
                </a:solidFill>
                <a:latin typeface="Trebuchet MS" charset="0"/>
                <a:ea typeface="Trebuchet MS" charset="0"/>
                <a:cs typeface="Trebuchet MS" charset="0"/>
              </a:endParaRPr>
            </a:p>
          </p:txBody>
        </p:sp>
        <p:sp>
          <p:nvSpPr>
            <p:cNvPr id="24" name="TextBox 23"/>
            <p:cNvSpPr txBox="1"/>
            <p:nvPr/>
          </p:nvSpPr>
          <p:spPr>
            <a:xfrm>
              <a:off x="1213130" y="2036802"/>
              <a:ext cx="4839273" cy="338554"/>
            </a:xfrm>
            <a:prstGeom prst="rect">
              <a:avLst/>
            </a:prstGeom>
            <a:noFill/>
          </p:spPr>
          <p:txBody>
            <a:bodyPr wrap="none" rtlCol="0">
              <a:spAutoFit/>
            </a:bodyPr>
            <a:lstStyle/>
            <a:p>
              <a:r>
                <a:rPr lang="en-US" sz="1600" dirty="0">
                  <a:latin typeface="Trebuchet MS" charset="0"/>
                  <a:ea typeface="Trebuchet MS" charset="0"/>
                  <a:cs typeface="Trebuchet MS" charset="0"/>
                </a:rPr>
                <a:t>THE COST OF </a:t>
              </a:r>
              <a:r>
                <a:rPr lang="en-US" sz="1600" dirty="0">
                  <a:solidFill>
                    <a:srgbClr val="00B0F0"/>
                  </a:solidFill>
                  <a:latin typeface="Trebuchet MS" charset="0"/>
                  <a:ea typeface="Trebuchet MS" charset="0"/>
                  <a:cs typeface="Trebuchet MS" charset="0"/>
                </a:rPr>
                <a:t>RENTING</a:t>
              </a:r>
              <a:r>
                <a:rPr lang="en-US" sz="1600" dirty="0">
                  <a:latin typeface="Trebuchet MS" charset="0"/>
                  <a:ea typeface="Trebuchet MS" charset="0"/>
                  <a:cs typeface="Trebuchet MS" charset="0"/>
                </a:rPr>
                <a:t> VS. </a:t>
              </a:r>
              <a:r>
                <a:rPr lang="en-US" sz="1600" dirty="0">
                  <a:solidFill>
                    <a:srgbClr val="00B0F0"/>
                  </a:solidFill>
                  <a:latin typeface="Trebuchet MS" charset="0"/>
                  <a:ea typeface="Trebuchet MS" charset="0"/>
                  <a:cs typeface="Trebuchet MS" charset="0"/>
                </a:rPr>
                <a:t>BUYING</a:t>
              </a:r>
              <a:r>
                <a:rPr lang="en-US" sz="1600" dirty="0">
                  <a:latin typeface="Trebuchet MS" charset="0"/>
                  <a:ea typeface="Trebuchet MS" charset="0"/>
                  <a:cs typeface="Trebuchet MS" charset="0"/>
                </a:rPr>
                <a:t> [INFOGRAPHIC</a:t>
              </a:r>
              <a:r>
                <a:rPr lang="en-US" sz="1600" dirty="0" smtClean="0">
                  <a:latin typeface="Trebuchet MS" charset="0"/>
                  <a:ea typeface="Trebuchet MS" charset="0"/>
                  <a:cs typeface="Trebuchet MS" charset="0"/>
                </a:rPr>
                <a:t>]</a:t>
              </a:r>
              <a:endParaRPr lang="en-US" sz="1200" dirty="0">
                <a:latin typeface="Trebuchet MS" charset="0"/>
                <a:ea typeface="Trebuchet MS" charset="0"/>
                <a:cs typeface="Trebuchet MS" charset="0"/>
              </a:endParaRPr>
            </a:p>
          </p:txBody>
        </p:sp>
        <p:cxnSp>
          <p:nvCxnSpPr>
            <p:cNvPr id="44" name="Straight Connector 43"/>
            <p:cNvCxnSpPr/>
            <p:nvPr/>
          </p:nvCxnSpPr>
          <p:spPr>
            <a:xfrm>
              <a:off x="1077888" y="2008590"/>
              <a:ext cx="0" cy="394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a:off x="548184" y="2387688"/>
            <a:ext cx="6157732" cy="461665"/>
            <a:chOff x="548184" y="2436912"/>
            <a:chExt cx="6157732" cy="461665"/>
          </a:xfrm>
        </p:grpSpPr>
        <p:sp>
          <p:nvSpPr>
            <p:cNvPr id="8" name="TextBox 7"/>
            <p:cNvSpPr txBox="1"/>
            <p:nvPr/>
          </p:nvSpPr>
          <p:spPr>
            <a:xfrm>
              <a:off x="548184" y="2436912"/>
              <a:ext cx="365806" cy="461665"/>
            </a:xfrm>
            <a:prstGeom prst="rect">
              <a:avLst/>
            </a:prstGeom>
            <a:noFill/>
          </p:spPr>
          <p:txBody>
            <a:bodyPr wrap="none" rtlCol="0">
              <a:spAutoFit/>
            </a:bodyPr>
            <a:lstStyle/>
            <a:p>
              <a:pPr algn="r"/>
              <a:r>
                <a:rPr lang="is-IS" sz="2400" b="1" dirty="0">
                  <a:solidFill>
                    <a:srgbClr val="00B0F0"/>
                  </a:solidFill>
                  <a:latin typeface="Trebuchet MS" charset="0"/>
                  <a:ea typeface="Trebuchet MS" charset="0"/>
                  <a:cs typeface="Trebuchet MS" charset="0"/>
                </a:rPr>
                <a:t>6</a:t>
              </a:r>
              <a:endParaRPr lang="en-US" b="1" dirty="0">
                <a:solidFill>
                  <a:srgbClr val="00B0F0"/>
                </a:solidFill>
                <a:latin typeface="Trebuchet MS" charset="0"/>
                <a:ea typeface="Trebuchet MS" charset="0"/>
                <a:cs typeface="Trebuchet MS" charset="0"/>
              </a:endParaRPr>
            </a:p>
          </p:txBody>
        </p:sp>
        <p:sp>
          <p:nvSpPr>
            <p:cNvPr id="25" name="TextBox 24"/>
            <p:cNvSpPr txBox="1"/>
            <p:nvPr/>
          </p:nvSpPr>
          <p:spPr>
            <a:xfrm>
              <a:off x="1213130" y="2498467"/>
              <a:ext cx="5492786" cy="338554"/>
            </a:xfrm>
            <a:prstGeom prst="rect">
              <a:avLst/>
            </a:prstGeom>
            <a:noFill/>
          </p:spPr>
          <p:txBody>
            <a:bodyPr wrap="none" rtlCol="0">
              <a:spAutoFit/>
            </a:bodyPr>
            <a:lstStyle/>
            <a:p>
              <a:r>
                <a:rPr lang="en-US" sz="1600" dirty="0">
                  <a:solidFill>
                    <a:srgbClr val="00B0F0"/>
                  </a:solidFill>
                  <a:latin typeface="Trebuchet MS" charset="0"/>
                  <a:ea typeface="Trebuchet MS" charset="0"/>
                  <a:cs typeface="Trebuchet MS" charset="0"/>
                </a:rPr>
                <a:t>BUYING IS NOW 37.7% CHEAPER </a:t>
              </a:r>
              <a:r>
                <a:rPr lang="en-US" sz="1600" dirty="0">
                  <a:latin typeface="Trebuchet MS" charset="0"/>
                  <a:ea typeface="Trebuchet MS" charset="0"/>
                  <a:cs typeface="Trebuchet MS" charset="0"/>
                </a:rPr>
                <a:t>THAN RENTING IN THE </a:t>
              </a:r>
              <a:r>
                <a:rPr lang="en-US" sz="1600" dirty="0" smtClean="0">
                  <a:latin typeface="Trebuchet MS" charset="0"/>
                  <a:ea typeface="Trebuchet MS" charset="0"/>
                  <a:cs typeface="Trebuchet MS" charset="0"/>
                </a:rPr>
                <a:t>US</a:t>
              </a:r>
              <a:endParaRPr lang="en-US" sz="1200" dirty="0">
                <a:latin typeface="Trebuchet MS" charset="0"/>
                <a:ea typeface="Trebuchet MS" charset="0"/>
                <a:cs typeface="Trebuchet MS" charset="0"/>
              </a:endParaRPr>
            </a:p>
          </p:txBody>
        </p:sp>
        <p:cxnSp>
          <p:nvCxnSpPr>
            <p:cNvPr id="45" name="Straight Connector 44"/>
            <p:cNvCxnSpPr/>
            <p:nvPr/>
          </p:nvCxnSpPr>
          <p:spPr>
            <a:xfrm>
              <a:off x="1077888" y="2470255"/>
              <a:ext cx="0" cy="394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548184" y="2882111"/>
            <a:ext cx="4071712" cy="461665"/>
            <a:chOff x="548184" y="2938897"/>
            <a:chExt cx="4071712" cy="461665"/>
          </a:xfrm>
        </p:grpSpPr>
        <p:sp>
          <p:nvSpPr>
            <p:cNvPr id="9" name="TextBox 8"/>
            <p:cNvSpPr txBox="1"/>
            <p:nvPr/>
          </p:nvSpPr>
          <p:spPr>
            <a:xfrm>
              <a:off x="548184" y="2938897"/>
              <a:ext cx="365806" cy="461665"/>
            </a:xfrm>
            <a:prstGeom prst="rect">
              <a:avLst/>
            </a:prstGeom>
            <a:noFill/>
          </p:spPr>
          <p:txBody>
            <a:bodyPr wrap="none" rtlCol="0">
              <a:spAutoFit/>
            </a:bodyPr>
            <a:lstStyle/>
            <a:p>
              <a:pPr algn="r"/>
              <a:r>
                <a:rPr lang="is-IS" sz="2400" b="1" dirty="0">
                  <a:solidFill>
                    <a:srgbClr val="00B0F0"/>
                  </a:solidFill>
                  <a:latin typeface="Trebuchet MS" charset="0"/>
                  <a:ea typeface="Trebuchet MS" charset="0"/>
                  <a:cs typeface="Trebuchet MS" charset="0"/>
                </a:rPr>
                <a:t>7</a:t>
              </a:r>
              <a:endParaRPr lang="en-US" b="1" dirty="0">
                <a:solidFill>
                  <a:srgbClr val="00B0F0"/>
                </a:solidFill>
                <a:latin typeface="Trebuchet MS" charset="0"/>
                <a:ea typeface="Trebuchet MS" charset="0"/>
                <a:cs typeface="Trebuchet MS" charset="0"/>
              </a:endParaRPr>
            </a:p>
          </p:txBody>
        </p:sp>
        <p:sp>
          <p:nvSpPr>
            <p:cNvPr id="26" name="TextBox 25"/>
            <p:cNvSpPr txBox="1"/>
            <p:nvPr/>
          </p:nvSpPr>
          <p:spPr>
            <a:xfrm>
              <a:off x="1213130" y="3000452"/>
              <a:ext cx="3406766" cy="338554"/>
            </a:xfrm>
            <a:prstGeom prst="rect">
              <a:avLst/>
            </a:prstGeom>
            <a:noFill/>
          </p:spPr>
          <p:txBody>
            <a:bodyPr wrap="none" rtlCol="0">
              <a:spAutoFit/>
            </a:bodyPr>
            <a:lstStyle/>
            <a:p>
              <a:r>
                <a:rPr lang="en-US" sz="1600" dirty="0">
                  <a:solidFill>
                    <a:srgbClr val="00B0F0"/>
                  </a:solidFill>
                  <a:latin typeface="Trebuchet MS" charset="0"/>
                  <a:ea typeface="Trebuchet MS" charset="0"/>
                  <a:cs typeface="Trebuchet MS" charset="0"/>
                </a:rPr>
                <a:t>HOME PRICES </a:t>
              </a:r>
              <a:r>
                <a:rPr lang="en-US" sz="1600" dirty="0">
                  <a:latin typeface="Trebuchet MS" charset="0"/>
                  <a:ea typeface="Trebuchet MS" charset="0"/>
                  <a:cs typeface="Trebuchet MS" charset="0"/>
                </a:rPr>
                <a:t>OVER THE </a:t>
              </a:r>
              <a:r>
                <a:rPr lang="en-US" sz="1600" dirty="0">
                  <a:solidFill>
                    <a:srgbClr val="00B0F0"/>
                  </a:solidFill>
                  <a:latin typeface="Trebuchet MS" charset="0"/>
                  <a:ea typeface="Trebuchet MS" charset="0"/>
                  <a:cs typeface="Trebuchet MS" charset="0"/>
                </a:rPr>
                <a:t>LAST </a:t>
              </a:r>
              <a:r>
                <a:rPr lang="en-US" sz="1600" dirty="0" smtClean="0">
                  <a:solidFill>
                    <a:srgbClr val="00B0F0"/>
                  </a:solidFill>
                  <a:latin typeface="Trebuchet MS" charset="0"/>
                  <a:ea typeface="Trebuchet MS" charset="0"/>
                  <a:cs typeface="Trebuchet MS" charset="0"/>
                </a:rPr>
                <a:t>YEAR</a:t>
              </a:r>
              <a:endParaRPr lang="en-US" sz="1200" dirty="0">
                <a:solidFill>
                  <a:srgbClr val="00B0F0"/>
                </a:solidFill>
                <a:latin typeface="Trebuchet MS" charset="0"/>
                <a:ea typeface="Trebuchet MS" charset="0"/>
                <a:cs typeface="Trebuchet MS" charset="0"/>
              </a:endParaRPr>
            </a:p>
          </p:txBody>
        </p:sp>
        <p:cxnSp>
          <p:nvCxnSpPr>
            <p:cNvPr id="46" name="Straight Connector 45"/>
            <p:cNvCxnSpPr/>
            <p:nvPr/>
          </p:nvCxnSpPr>
          <p:spPr>
            <a:xfrm>
              <a:off x="1073265" y="2972240"/>
              <a:ext cx="0" cy="394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548184" y="3376534"/>
            <a:ext cx="5504219" cy="461665"/>
            <a:chOff x="548184" y="3942867"/>
            <a:chExt cx="5504219" cy="461665"/>
          </a:xfrm>
        </p:grpSpPr>
        <p:sp>
          <p:nvSpPr>
            <p:cNvPr id="11" name="TextBox 10"/>
            <p:cNvSpPr txBox="1"/>
            <p:nvPr/>
          </p:nvSpPr>
          <p:spPr>
            <a:xfrm>
              <a:off x="548184" y="3942867"/>
              <a:ext cx="365806" cy="461665"/>
            </a:xfrm>
            <a:prstGeom prst="rect">
              <a:avLst/>
            </a:prstGeom>
            <a:noFill/>
          </p:spPr>
          <p:txBody>
            <a:bodyPr wrap="none" rtlCol="0">
              <a:spAutoFit/>
            </a:bodyPr>
            <a:lstStyle/>
            <a:p>
              <a:pPr algn="r"/>
              <a:r>
                <a:rPr lang="is-IS" sz="2400" b="1" dirty="0">
                  <a:solidFill>
                    <a:srgbClr val="00B0F0"/>
                  </a:solidFill>
                  <a:latin typeface="Trebuchet MS" charset="0"/>
                  <a:ea typeface="Trebuchet MS" charset="0"/>
                  <a:cs typeface="Trebuchet MS" charset="0"/>
                </a:rPr>
                <a:t>8</a:t>
              </a:r>
              <a:endParaRPr lang="en-US" b="1" dirty="0">
                <a:solidFill>
                  <a:srgbClr val="00B0F0"/>
                </a:solidFill>
                <a:latin typeface="Trebuchet MS" charset="0"/>
                <a:ea typeface="Trebuchet MS" charset="0"/>
                <a:cs typeface="Trebuchet MS" charset="0"/>
              </a:endParaRPr>
            </a:p>
          </p:txBody>
        </p:sp>
        <p:sp>
          <p:nvSpPr>
            <p:cNvPr id="28" name="TextBox 27"/>
            <p:cNvSpPr txBox="1"/>
            <p:nvPr/>
          </p:nvSpPr>
          <p:spPr>
            <a:xfrm>
              <a:off x="1213130" y="4004422"/>
              <a:ext cx="4839273" cy="338554"/>
            </a:xfrm>
            <a:prstGeom prst="rect">
              <a:avLst/>
            </a:prstGeom>
            <a:noFill/>
          </p:spPr>
          <p:txBody>
            <a:bodyPr wrap="none" rtlCol="0">
              <a:spAutoFit/>
            </a:bodyPr>
            <a:lstStyle/>
            <a:p>
              <a:r>
                <a:rPr lang="en-US" sz="1600" dirty="0">
                  <a:solidFill>
                    <a:srgbClr val="00B0F0"/>
                  </a:solidFill>
                  <a:latin typeface="Trebuchet MS" charset="0"/>
                  <a:ea typeface="Trebuchet MS" charset="0"/>
                  <a:cs typeface="Trebuchet MS" charset="0"/>
                </a:rPr>
                <a:t>BUYING A HOME? </a:t>
              </a:r>
              <a:r>
                <a:rPr lang="en-US" sz="1600" dirty="0">
                  <a:latin typeface="Trebuchet MS" charset="0"/>
                  <a:ea typeface="Trebuchet MS" charset="0"/>
                  <a:cs typeface="Trebuchet MS" charset="0"/>
                </a:rPr>
                <a:t>CONSIDER </a:t>
              </a:r>
              <a:r>
                <a:rPr lang="en-US" sz="1600" dirty="0" smtClean="0">
                  <a:latin typeface="Trebuchet MS" charset="0"/>
                  <a:ea typeface="Trebuchet MS" charset="0"/>
                  <a:cs typeface="Trebuchet MS" charset="0"/>
                </a:rPr>
                <a:t>COST, </a:t>
              </a:r>
              <a:r>
                <a:rPr lang="en-US" sz="1600" dirty="0">
                  <a:latin typeface="Trebuchet MS" charset="0"/>
                  <a:ea typeface="Trebuchet MS" charset="0"/>
                  <a:cs typeface="Trebuchet MS" charset="0"/>
                </a:rPr>
                <a:t>NOT JUST PRICE</a:t>
              </a:r>
              <a:endParaRPr lang="en-US" sz="1200" dirty="0">
                <a:latin typeface="Trebuchet MS" charset="0"/>
                <a:ea typeface="Trebuchet MS" charset="0"/>
                <a:cs typeface="Trebuchet MS" charset="0"/>
              </a:endParaRPr>
            </a:p>
          </p:txBody>
        </p:sp>
        <p:cxnSp>
          <p:nvCxnSpPr>
            <p:cNvPr id="48" name="Straight Connector 47"/>
            <p:cNvCxnSpPr/>
            <p:nvPr/>
          </p:nvCxnSpPr>
          <p:spPr>
            <a:xfrm>
              <a:off x="1073265" y="3976210"/>
              <a:ext cx="0" cy="394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548184" y="4273047"/>
            <a:ext cx="7224216" cy="584775"/>
            <a:chOff x="548184" y="4741168"/>
            <a:chExt cx="7224216" cy="584775"/>
          </a:xfrm>
        </p:grpSpPr>
        <p:sp>
          <p:nvSpPr>
            <p:cNvPr id="30" name="TextBox 29"/>
            <p:cNvSpPr txBox="1"/>
            <p:nvPr/>
          </p:nvSpPr>
          <p:spPr>
            <a:xfrm>
              <a:off x="1213130" y="4741168"/>
              <a:ext cx="6559270" cy="584775"/>
            </a:xfrm>
            <a:prstGeom prst="rect">
              <a:avLst/>
            </a:prstGeom>
            <a:noFill/>
          </p:spPr>
          <p:txBody>
            <a:bodyPr wrap="square" rtlCol="0">
              <a:spAutoFit/>
            </a:bodyPr>
            <a:lstStyle/>
            <a:p>
              <a:r>
                <a:rPr lang="en-US" sz="1600" dirty="0" smtClean="0">
                  <a:latin typeface="Trebuchet MS" charset="0"/>
                  <a:ea typeface="Trebuchet MS" charset="0"/>
                  <a:cs typeface="Trebuchet MS" charset="0"/>
                </a:rPr>
                <a:t>STARTING TO LOOK FOR A HOME? </a:t>
              </a:r>
              <a:r>
                <a:rPr lang="en-US" sz="1600" dirty="0" smtClean="0">
                  <a:solidFill>
                    <a:srgbClr val="00B0F0"/>
                  </a:solidFill>
                  <a:latin typeface="Trebuchet MS" charset="0"/>
                  <a:ea typeface="Trebuchet MS" charset="0"/>
                  <a:cs typeface="Trebuchet MS" charset="0"/>
                </a:rPr>
                <a:t>KNOW WHAT YOU WANT </a:t>
              </a:r>
              <a:br>
                <a:rPr lang="en-US" sz="1600" dirty="0" smtClean="0">
                  <a:solidFill>
                    <a:srgbClr val="00B0F0"/>
                  </a:solidFill>
                  <a:latin typeface="Trebuchet MS" charset="0"/>
                  <a:ea typeface="Trebuchet MS" charset="0"/>
                  <a:cs typeface="Trebuchet MS" charset="0"/>
                </a:rPr>
              </a:br>
              <a:r>
                <a:rPr lang="en-US" sz="1600" dirty="0" smtClean="0">
                  <a:latin typeface="Trebuchet MS" charset="0"/>
                  <a:ea typeface="Trebuchet MS" charset="0"/>
                  <a:cs typeface="Trebuchet MS" charset="0"/>
                </a:rPr>
                <a:t>VS. </a:t>
              </a:r>
              <a:r>
                <a:rPr lang="en-US" sz="1600" dirty="0" smtClean="0">
                  <a:solidFill>
                    <a:srgbClr val="00B0F0"/>
                  </a:solidFill>
                  <a:latin typeface="Trebuchet MS" charset="0"/>
                  <a:ea typeface="Trebuchet MS" charset="0"/>
                  <a:cs typeface="Trebuchet MS" charset="0"/>
                </a:rPr>
                <a:t>WHAT YOU NEED</a:t>
              </a:r>
              <a:endParaRPr lang="en-US" sz="1200" dirty="0">
                <a:solidFill>
                  <a:srgbClr val="00B0F0"/>
                </a:solidFill>
                <a:latin typeface="Trebuchet MS" charset="0"/>
                <a:ea typeface="Trebuchet MS" charset="0"/>
                <a:cs typeface="Trebuchet MS" charset="0"/>
              </a:endParaRPr>
            </a:p>
          </p:txBody>
        </p:sp>
        <p:sp>
          <p:nvSpPr>
            <p:cNvPr id="42" name="TextBox 41"/>
            <p:cNvSpPr txBox="1"/>
            <p:nvPr/>
          </p:nvSpPr>
          <p:spPr>
            <a:xfrm>
              <a:off x="548184" y="4802723"/>
              <a:ext cx="365806" cy="461665"/>
            </a:xfrm>
            <a:prstGeom prst="rect">
              <a:avLst/>
            </a:prstGeom>
            <a:noFill/>
          </p:spPr>
          <p:txBody>
            <a:bodyPr wrap="none" rtlCol="0">
              <a:spAutoFit/>
            </a:bodyPr>
            <a:lstStyle/>
            <a:p>
              <a:pPr algn="r"/>
              <a:r>
                <a:rPr lang="is-IS" sz="2400" b="1" dirty="0">
                  <a:solidFill>
                    <a:srgbClr val="00B0F0"/>
                  </a:solidFill>
                  <a:latin typeface="Trebuchet MS" charset="0"/>
                  <a:ea typeface="Trebuchet MS" charset="0"/>
                  <a:cs typeface="Trebuchet MS" charset="0"/>
                </a:rPr>
                <a:t>9</a:t>
              </a:r>
              <a:endParaRPr lang="en-US" b="1" dirty="0">
                <a:solidFill>
                  <a:srgbClr val="00B0F0"/>
                </a:solidFill>
                <a:latin typeface="Trebuchet MS" charset="0"/>
                <a:ea typeface="Trebuchet MS" charset="0"/>
                <a:cs typeface="Trebuchet MS" charset="0"/>
              </a:endParaRPr>
            </a:p>
          </p:txBody>
        </p:sp>
        <p:cxnSp>
          <p:nvCxnSpPr>
            <p:cNvPr id="49" name="Straight Connector 48"/>
            <p:cNvCxnSpPr/>
            <p:nvPr/>
          </p:nvCxnSpPr>
          <p:spPr>
            <a:xfrm>
              <a:off x="1068641" y="4836066"/>
              <a:ext cx="0" cy="394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367044" y="4890580"/>
            <a:ext cx="6268981" cy="461665"/>
            <a:chOff x="367044" y="5243153"/>
            <a:chExt cx="6268981" cy="461665"/>
          </a:xfrm>
        </p:grpSpPr>
        <p:sp>
          <p:nvSpPr>
            <p:cNvPr id="14" name="TextBox 13"/>
            <p:cNvSpPr txBox="1"/>
            <p:nvPr/>
          </p:nvSpPr>
          <p:spPr>
            <a:xfrm>
              <a:off x="367044" y="5243153"/>
              <a:ext cx="546946" cy="461665"/>
            </a:xfrm>
            <a:prstGeom prst="rect">
              <a:avLst/>
            </a:prstGeom>
            <a:noFill/>
          </p:spPr>
          <p:txBody>
            <a:bodyPr wrap="none" rtlCol="0">
              <a:spAutoFit/>
            </a:bodyPr>
            <a:lstStyle/>
            <a:p>
              <a:pPr algn="r"/>
              <a:r>
                <a:rPr lang="is-IS" sz="2400" b="1" dirty="0" smtClean="0">
                  <a:solidFill>
                    <a:srgbClr val="00B0F0"/>
                  </a:solidFill>
                  <a:latin typeface="Trebuchet MS" charset="0"/>
                  <a:ea typeface="Trebuchet MS" charset="0"/>
                  <a:cs typeface="Trebuchet MS" charset="0"/>
                </a:rPr>
                <a:t>10</a:t>
              </a:r>
              <a:endParaRPr lang="en-US" b="1" dirty="0">
                <a:solidFill>
                  <a:srgbClr val="00B0F0"/>
                </a:solidFill>
                <a:latin typeface="Trebuchet MS" charset="0"/>
                <a:ea typeface="Trebuchet MS" charset="0"/>
                <a:cs typeface="Trebuchet MS" charset="0"/>
              </a:endParaRPr>
            </a:p>
          </p:txBody>
        </p:sp>
        <p:sp>
          <p:nvSpPr>
            <p:cNvPr id="31" name="TextBox 30"/>
            <p:cNvSpPr txBox="1"/>
            <p:nvPr/>
          </p:nvSpPr>
          <p:spPr>
            <a:xfrm>
              <a:off x="1213130" y="5304708"/>
              <a:ext cx="5422895" cy="338554"/>
            </a:xfrm>
            <a:prstGeom prst="rect">
              <a:avLst/>
            </a:prstGeom>
            <a:noFill/>
          </p:spPr>
          <p:txBody>
            <a:bodyPr wrap="none" rtlCol="0">
              <a:spAutoFit/>
            </a:bodyPr>
            <a:lstStyle/>
            <a:p>
              <a:r>
                <a:rPr lang="en-US" sz="1600" dirty="0" smtClean="0">
                  <a:solidFill>
                    <a:srgbClr val="00B0F0"/>
                  </a:solidFill>
                  <a:latin typeface="Trebuchet MS" charset="0"/>
                  <a:ea typeface="Trebuchet MS" charset="0"/>
                  <a:cs typeface="Trebuchet MS" charset="0"/>
                </a:rPr>
                <a:t>2 MYTHS </a:t>
              </a:r>
              <a:r>
                <a:rPr lang="en-US" sz="1600" dirty="0" smtClean="0">
                  <a:latin typeface="Trebuchet MS" charset="0"/>
                  <a:ea typeface="Trebuchet MS" charset="0"/>
                  <a:cs typeface="Trebuchet MS" charset="0"/>
                </a:rPr>
                <a:t>THAT MAY BE </a:t>
              </a:r>
              <a:r>
                <a:rPr lang="en-US" sz="1600" dirty="0" smtClean="0">
                  <a:solidFill>
                    <a:srgbClr val="00B0F0"/>
                  </a:solidFill>
                  <a:latin typeface="Trebuchet MS" charset="0"/>
                  <a:ea typeface="Trebuchet MS" charset="0"/>
                  <a:cs typeface="Trebuchet MS" charset="0"/>
                </a:rPr>
                <a:t>HOLDING YOU BACK FROM BUYING</a:t>
              </a:r>
              <a:endParaRPr lang="en-US" sz="1200" dirty="0">
                <a:latin typeface="Trebuchet MS" charset="0"/>
                <a:ea typeface="Trebuchet MS" charset="0"/>
                <a:cs typeface="Trebuchet MS" charset="0"/>
              </a:endParaRPr>
            </a:p>
          </p:txBody>
        </p:sp>
        <p:cxnSp>
          <p:nvCxnSpPr>
            <p:cNvPr id="50" name="Straight Connector 49"/>
            <p:cNvCxnSpPr/>
            <p:nvPr/>
          </p:nvCxnSpPr>
          <p:spPr>
            <a:xfrm>
              <a:off x="1068641" y="5276496"/>
              <a:ext cx="0" cy="394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0" name="Group 69"/>
          <p:cNvGrpSpPr/>
          <p:nvPr/>
        </p:nvGrpSpPr>
        <p:grpSpPr>
          <a:xfrm>
            <a:off x="367044" y="5385003"/>
            <a:ext cx="5582126" cy="461665"/>
            <a:chOff x="367044" y="5745138"/>
            <a:chExt cx="5582126" cy="461665"/>
          </a:xfrm>
        </p:grpSpPr>
        <p:sp>
          <p:nvSpPr>
            <p:cNvPr id="15" name="TextBox 14"/>
            <p:cNvSpPr txBox="1"/>
            <p:nvPr/>
          </p:nvSpPr>
          <p:spPr>
            <a:xfrm>
              <a:off x="367044" y="5745138"/>
              <a:ext cx="546946" cy="461665"/>
            </a:xfrm>
            <a:prstGeom prst="rect">
              <a:avLst/>
            </a:prstGeom>
            <a:noFill/>
          </p:spPr>
          <p:txBody>
            <a:bodyPr wrap="none" rtlCol="0">
              <a:spAutoFit/>
            </a:bodyPr>
            <a:lstStyle/>
            <a:p>
              <a:pPr algn="r"/>
              <a:r>
                <a:rPr lang="is-IS" sz="2400" b="1" dirty="0" smtClean="0">
                  <a:solidFill>
                    <a:srgbClr val="00B0F0"/>
                  </a:solidFill>
                  <a:latin typeface="Trebuchet MS" charset="0"/>
                  <a:ea typeface="Trebuchet MS" charset="0"/>
                  <a:cs typeface="Trebuchet MS" charset="0"/>
                </a:rPr>
                <a:t>12</a:t>
              </a:r>
              <a:endParaRPr lang="en-US" b="1" dirty="0">
                <a:solidFill>
                  <a:srgbClr val="00B0F0"/>
                </a:solidFill>
                <a:latin typeface="Trebuchet MS" charset="0"/>
                <a:ea typeface="Trebuchet MS" charset="0"/>
                <a:cs typeface="Trebuchet MS" charset="0"/>
              </a:endParaRPr>
            </a:p>
          </p:txBody>
        </p:sp>
        <p:sp>
          <p:nvSpPr>
            <p:cNvPr id="32" name="TextBox 31"/>
            <p:cNvSpPr txBox="1"/>
            <p:nvPr/>
          </p:nvSpPr>
          <p:spPr>
            <a:xfrm>
              <a:off x="1213130" y="5806693"/>
              <a:ext cx="4736040" cy="338554"/>
            </a:xfrm>
            <a:prstGeom prst="rect">
              <a:avLst/>
            </a:prstGeom>
            <a:noFill/>
          </p:spPr>
          <p:txBody>
            <a:bodyPr wrap="none" rtlCol="0">
              <a:spAutoFit/>
            </a:bodyPr>
            <a:lstStyle/>
            <a:p>
              <a:r>
                <a:rPr lang="en-US" sz="1600" dirty="0">
                  <a:latin typeface="Trebuchet MS" charset="0"/>
                  <a:ea typeface="Trebuchet MS" charset="0"/>
                  <a:cs typeface="Trebuchet MS" charset="0"/>
                </a:rPr>
                <a:t>WHY </a:t>
              </a:r>
              <a:r>
                <a:rPr lang="en-US" sz="1600" dirty="0" smtClean="0">
                  <a:solidFill>
                    <a:srgbClr val="00B0F0"/>
                  </a:solidFill>
                  <a:latin typeface="Trebuchet MS" charset="0"/>
                  <a:ea typeface="Trebuchet MS" charset="0"/>
                  <a:cs typeface="Trebuchet MS" charset="0"/>
                </a:rPr>
                <a:t>PRE-APPROVAL</a:t>
              </a:r>
              <a:r>
                <a:rPr lang="en-US" sz="1600" dirty="0" smtClean="0">
                  <a:latin typeface="Trebuchet MS" charset="0"/>
                  <a:ea typeface="Trebuchet MS" charset="0"/>
                  <a:cs typeface="Trebuchet MS" charset="0"/>
                </a:rPr>
                <a:t> </a:t>
              </a:r>
              <a:r>
                <a:rPr lang="en-US" sz="1600" dirty="0">
                  <a:latin typeface="Trebuchet MS" charset="0"/>
                  <a:ea typeface="Trebuchet MS" charset="0"/>
                  <a:cs typeface="Trebuchet MS" charset="0"/>
                </a:rPr>
                <a:t>SHOULD BE YOUR </a:t>
              </a:r>
              <a:r>
                <a:rPr lang="en-US" sz="1600" dirty="0">
                  <a:solidFill>
                    <a:srgbClr val="00B0F0"/>
                  </a:solidFill>
                  <a:latin typeface="Trebuchet MS" charset="0"/>
                  <a:ea typeface="Trebuchet MS" charset="0"/>
                  <a:cs typeface="Trebuchet MS" charset="0"/>
                </a:rPr>
                <a:t>FIRST </a:t>
              </a:r>
              <a:r>
                <a:rPr lang="en-US" sz="1600" dirty="0" smtClean="0">
                  <a:solidFill>
                    <a:srgbClr val="00B0F0"/>
                  </a:solidFill>
                  <a:latin typeface="Trebuchet MS" charset="0"/>
                  <a:ea typeface="Trebuchet MS" charset="0"/>
                  <a:cs typeface="Trebuchet MS" charset="0"/>
                </a:rPr>
                <a:t>STEP</a:t>
              </a:r>
              <a:endParaRPr lang="en-US" sz="1200" dirty="0">
                <a:solidFill>
                  <a:srgbClr val="00B0F0"/>
                </a:solidFill>
                <a:latin typeface="Trebuchet MS" charset="0"/>
                <a:ea typeface="Trebuchet MS" charset="0"/>
                <a:cs typeface="Trebuchet MS" charset="0"/>
              </a:endParaRPr>
            </a:p>
          </p:txBody>
        </p:sp>
        <p:cxnSp>
          <p:nvCxnSpPr>
            <p:cNvPr id="51" name="Straight Connector 50"/>
            <p:cNvCxnSpPr/>
            <p:nvPr/>
          </p:nvCxnSpPr>
          <p:spPr>
            <a:xfrm>
              <a:off x="1068641" y="5778481"/>
              <a:ext cx="0" cy="394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1" name="Group 70"/>
          <p:cNvGrpSpPr/>
          <p:nvPr/>
        </p:nvGrpSpPr>
        <p:grpSpPr>
          <a:xfrm>
            <a:off x="367044" y="5879426"/>
            <a:ext cx="6958593" cy="461665"/>
            <a:chOff x="367044" y="6247123"/>
            <a:chExt cx="6958593" cy="461665"/>
          </a:xfrm>
        </p:grpSpPr>
        <p:sp>
          <p:nvSpPr>
            <p:cNvPr id="16" name="TextBox 15"/>
            <p:cNvSpPr txBox="1"/>
            <p:nvPr/>
          </p:nvSpPr>
          <p:spPr>
            <a:xfrm>
              <a:off x="367044" y="6247123"/>
              <a:ext cx="546946" cy="461665"/>
            </a:xfrm>
            <a:prstGeom prst="rect">
              <a:avLst/>
            </a:prstGeom>
            <a:noFill/>
          </p:spPr>
          <p:txBody>
            <a:bodyPr wrap="none" rtlCol="0">
              <a:spAutoFit/>
            </a:bodyPr>
            <a:lstStyle/>
            <a:p>
              <a:pPr algn="r"/>
              <a:r>
                <a:rPr lang="is-IS" sz="2400" b="1" dirty="0" smtClean="0">
                  <a:solidFill>
                    <a:srgbClr val="00B0F0"/>
                  </a:solidFill>
                  <a:latin typeface="Trebuchet MS" charset="0"/>
                  <a:ea typeface="Trebuchet MS" charset="0"/>
                  <a:cs typeface="Trebuchet MS" charset="0"/>
                </a:rPr>
                <a:t>13</a:t>
              </a:r>
              <a:endParaRPr lang="en-US" b="1" dirty="0">
                <a:solidFill>
                  <a:srgbClr val="00B0F0"/>
                </a:solidFill>
                <a:latin typeface="Trebuchet MS" charset="0"/>
                <a:ea typeface="Trebuchet MS" charset="0"/>
                <a:cs typeface="Trebuchet MS" charset="0"/>
              </a:endParaRPr>
            </a:p>
          </p:txBody>
        </p:sp>
        <p:sp>
          <p:nvSpPr>
            <p:cNvPr id="33" name="TextBox 32"/>
            <p:cNvSpPr txBox="1"/>
            <p:nvPr/>
          </p:nvSpPr>
          <p:spPr>
            <a:xfrm>
              <a:off x="1213130" y="6308678"/>
              <a:ext cx="6112507" cy="338554"/>
            </a:xfrm>
            <a:prstGeom prst="rect">
              <a:avLst/>
            </a:prstGeom>
            <a:noFill/>
          </p:spPr>
          <p:txBody>
            <a:bodyPr wrap="none" rtlCol="0">
              <a:spAutoFit/>
            </a:bodyPr>
            <a:lstStyle/>
            <a:p>
              <a:r>
                <a:rPr lang="en-US" sz="1600" dirty="0" smtClean="0">
                  <a:latin typeface="Trebuchet MS" charset="0"/>
                  <a:ea typeface="Trebuchet MS" charset="0"/>
                  <a:cs typeface="Trebuchet MS" charset="0"/>
                </a:rPr>
                <a:t>HOW LOW INTEREST RATES </a:t>
              </a:r>
              <a:r>
                <a:rPr lang="en-US" sz="1600" dirty="0" smtClean="0">
                  <a:solidFill>
                    <a:srgbClr val="00B0F0"/>
                  </a:solidFill>
                  <a:latin typeface="Trebuchet MS" charset="0"/>
                  <a:ea typeface="Trebuchet MS" charset="0"/>
                  <a:cs typeface="Trebuchet MS" charset="0"/>
                </a:rPr>
                <a:t>INCREASE YOUR PURCHASING POWER</a:t>
              </a:r>
              <a:endParaRPr lang="en-US" sz="1200" dirty="0">
                <a:latin typeface="Trebuchet MS" charset="0"/>
                <a:ea typeface="Trebuchet MS" charset="0"/>
                <a:cs typeface="Trebuchet MS" charset="0"/>
              </a:endParaRPr>
            </a:p>
          </p:txBody>
        </p:sp>
        <p:cxnSp>
          <p:nvCxnSpPr>
            <p:cNvPr id="52" name="Straight Connector 51"/>
            <p:cNvCxnSpPr/>
            <p:nvPr/>
          </p:nvCxnSpPr>
          <p:spPr>
            <a:xfrm>
              <a:off x="1068641" y="6280466"/>
              <a:ext cx="0" cy="394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67044" y="6373849"/>
            <a:ext cx="6894345" cy="461665"/>
            <a:chOff x="367044" y="6749108"/>
            <a:chExt cx="6894345" cy="461665"/>
          </a:xfrm>
        </p:grpSpPr>
        <p:sp>
          <p:nvSpPr>
            <p:cNvPr id="17" name="TextBox 16"/>
            <p:cNvSpPr txBox="1"/>
            <p:nvPr/>
          </p:nvSpPr>
          <p:spPr>
            <a:xfrm>
              <a:off x="367044" y="6749108"/>
              <a:ext cx="546946" cy="461665"/>
            </a:xfrm>
            <a:prstGeom prst="rect">
              <a:avLst/>
            </a:prstGeom>
            <a:noFill/>
          </p:spPr>
          <p:txBody>
            <a:bodyPr wrap="none" rtlCol="0">
              <a:spAutoFit/>
            </a:bodyPr>
            <a:lstStyle/>
            <a:p>
              <a:pPr algn="r"/>
              <a:r>
                <a:rPr lang="is-IS" sz="2400" b="1" dirty="0" smtClean="0">
                  <a:solidFill>
                    <a:srgbClr val="00B0F0"/>
                  </a:solidFill>
                  <a:latin typeface="Trebuchet MS" charset="0"/>
                  <a:ea typeface="Trebuchet MS" charset="0"/>
                  <a:cs typeface="Trebuchet MS" charset="0"/>
                </a:rPr>
                <a:t>14</a:t>
              </a:r>
              <a:endParaRPr lang="en-US" b="1" dirty="0">
                <a:solidFill>
                  <a:srgbClr val="00B0F0"/>
                </a:solidFill>
                <a:latin typeface="Trebuchet MS" charset="0"/>
                <a:ea typeface="Trebuchet MS" charset="0"/>
                <a:cs typeface="Trebuchet MS" charset="0"/>
              </a:endParaRPr>
            </a:p>
          </p:txBody>
        </p:sp>
        <p:sp>
          <p:nvSpPr>
            <p:cNvPr id="34" name="TextBox 33"/>
            <p:cNvSpPr txBox="1"/>
            <p:nvPr/>
          </p:nvSpPr>
          <p:spPr>
            <a:xfrm>
              <a:off x="1213130" y="6810663"/>
              <a:ext cx="6048259" cy="338554"/>
            </a:xfrm>
            <a:prstGeom prst="rect">
              <a:avLst/>
            </a:prstGeom>
            <a:noFill/>
          </p:spPr>
          <p:txBody>
            <a:bodyPr wrap="none" rtlCol="0">
              <a:spAutoFit/>
            </a:bodyPr>
            <a:lstStyle/>
            <a:p>
              <a:r>
                <a:rPr lang="en-US" sz="1600" dirty="0" smtClean="0">
                  <a:solidFill>
                    <a:srgbClr val="00B0F0"/>
                  </a:solidFill>
                  <a:latin typeface="Trebuchet MS" charset="0"/>
                  <a:ea typeface="Trebuchet MS" charset="0"/>
                  <a:cs typeface="Trebuchet MS" charset="0"/>
                </a:rPr>
                <a:t>5 REASONS </a:t>
              </a:r>
              <a:r>
                <a:rPr lang="en-US" sz="1600" dirty="0" smtClean="0">
                  <a:latin typeface="Trebuchet MS" charset="0"/>
                  <a:ea typeface="Trebuchet MS" charset="0"/>
                  <a:cs typeface="Trebuchet MS" charset="0"/>
                </a:rPr>
                <a:t>HOMEOWNERSHIP IS A </a:t>
              </a:r>
              <a:r>
                <a:rPr lang="en-US" sz="1600" dirty="0" smtClean="0">
                  <a:solidFill>
                    <a:srgbClr val="00B0F0"/>
                  </a:solidFill>
                  <a:latin typeface="Trebuchet MS" charset="0"/>
                  <a:ea typeface="Trebuchet MS" charset="0"/>
                  <a:cs typeface="Trebuchet MS" charset="0"/>
                </a:rPr>
                <a:t>GOOD FINANCIAL INVESTMENT</a:t>
              </a:r>
              <a:endParaRPr lang="en-US" sz="1200" dirty="0">
                <a:solidFill>
                  <a:srgbClr val="00B0F0"/>
                </a:solidFill>
                <a:latin typeface="Trebuchet MS" charset="0"/>
                <a:ea typeface="Trebuchet MS" charset="0"/>
                <a:cs typeface="Trebuchet MS" charset="0"/>
              </a:endParaRPr>
            </a:p>
          </p:txBody>
        </p:sp>
        <p:cxnSp>
          <p:nvCxnSpPr>
            <p:cNvPr id="53" name="Straight Connector 52"/>
            <p:cNvCxnSpPr/>
            <p:nvPr/>
          </p:nvCxnSpPr>
          <p:spPr>
            <a:xfrm>
              <a:off x="1068641" y="6782451"/>
              <a:ext cx="0" cy="394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367044" y="7270362"/>
            <a:ext cx="6526937" cy="461665"/>
            <a:chOff x="367044" y="7621488"/>
            <a:chExt cx="6526937" cy="461665"/>
          </a:xfrm>
        </p:grpSpPr>
        <p:sp>
          <p:nvSpPr>
            <p:cNvPr id="19" name="TextBox 18"/>
            <p:cNvSpPr txBox="1"/>
            <p:nvPr/>
          </p:nvSpPr>
          <p:spPr>
            <a:xfrm>
              <a:off x="367044" y="7621488"/>
              <a:ext cx="546946" cy="461665"/>
            </a:xfrm>
            <a:prstGeom prst="rect">
              <a:avLst/>
            </a:prstGeom>
            <a:noFill/>
          </p:spPr>
          <p:txBody>
            <a:bodyPr wrap="none" rtlCol="0">
              <a:spAutoFit/>
            </a:bodyPr>
            <a:lstStyle/>
            <a:p>
              <a:pPr algn="r"/>
              <a:r>
                <a:rPr lang="is-IS" sz="2400" b="1" dirty="0" smtClean="0">
                  <a:solidFill>
                    <a:srgbClr val="00B0F0"/>
                  </a:solidFill>
                  <a:latin typeface="Trebuchet MS" charset="0"/>
                  <a:ea typeface="Trebuchet MS" charset="0"/>
                  <a:cs typeface="Trebuchet MS" charset="0"/>
                </a:rPr>
                <a:t>15</a:t>
              </a:r>
              <a:endParaRPr lang="en-US" b="1" dirty="0">
                <a:solidFill>
                  <a:srgbClr val="00B0F0"/>
                </a:solidFill>
                <a:latin typeface="Trebuchet MS" charset="0"/>
                <a:ea typeface="Trebuchet MS" charset="0"/>
                <a:cs typeface="Trebuchet MS" charset="0"/>
              </a:endParaRPr>
            </a:p>
          </p:txBody>
        </p:sp>
        <p:sp>
          <p:nvSpPr>
            <p:cNvPr id="36" name="TextBox 35"/>
            <p:cNvSpPr txBox="1"/>
            <p:nvPr/>
          </p:nvSpPr>
          <p:spPr>
            <a:xfrm>
              <a:off x="1213130" y="7683043"/>
              <a:ext cx="5680851" cy="338554"/>
            </a:xfrm>
            <a:prstGeom prst="rect">
              <a:avLst/>
            </a:prstGeom>
            <a:noFill/>
          </p:spPr>
          <p:txBody>
            <a:bodyPr wrap="none" rtlCol="0">
              <a:spAutoFit/>
            </a:bodyPr>
            <a:lstStyle/>
            <a:p>
              <a:r>
                <a:rPr lang="en-US" sz="1600" dirty="0" smtClean="0">
                  <a:solidFill>
                    <a:srgbClr val="00B0F0"/>
                  </a:solidFill>
                  <a:latin typeface="Trebuchet MS" charset="0"/>
                  <a:ea typeface="Trebuchet MS" charset="0"/>
                  <a:cs typeface="Trebuchet MS" charset="0"/>
                </a:rPr>
                <a:t>WHAT YOU NEED TO KNOW </a:t>
              </a:r>
              <a:r>
                <a:rPr lang="en-US" sz="1600" dirty="0" smtClean="0">
                  <a:latin typeface="Trebuchet MS" charset="0"/>
                  <a:ea typeface="Trebuchet MS" charset="0"/>
                  <a:cs typeface="Trebuchet MS" charset="0"/>
                </a:rPr>
                <a:t>ABOUT THE MORTGAGE PROCESS</a:t>
              </a:r>
              <a:endParaRPr lang="en-US" sz="1200" dirty="0">
                <a:latin typeface="Trebuchet MS" charset="0"/>
                <a:ea typeface="Trebuchet MS" charset="0"/>
                <a:cs typeface="Trebuchet MS" charset="0"/>
              </a:endParaRPr>
            </a:p>
          </p:txBody>
        </p:sp>
        <p:cxnSp>
          <p:nvCxnSpPr>
            <p:cNvPr id="54" name="Straight Connector 53"/>
            <p:cNvCxnSpPr/>
            <p:nvPr/>
          </p:nvCxnSpPr>
          <p:spPr>
            <a:xfrm>
              <a:off x="1068641" y="7654831"/>
              <a:ext cx="0" cy="394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367044" y="7764785"/>
            <a:ext cx="5790196" cy="461665"/>
            <a:chOff x="367044" y="8095261"/>
            <a:chExt cx="5790196" cy="461665"/>
          </a:xfrm>
        </p:grpSpPr>
        <p:sp>
          <p:nvSpPr>
            <p:cNvPr id="20" name="TextBox 19"/>
            <p:cNvSpPr txBox="1"/>
            <p:nvPr/>
          </p:nvSpPr>
          <p:spPr>
            <a:xfrm>
              <a:off x="367044" y="8095261"/>
              <a:ext cx="546946" cy="461665"/>
            </a:xfrm>
            <a:prstGeom prst="rect">
              <a:avLst/>
            </a:prstGeom>
            <a:noFill/>
          </p:spPr>
          <p:txBody>
            <a:bodyPr wrap="none" rtlCol="0">
              <a:spAutoFit/>
            </a:bodyPr>
            <a:lstStyle/>
            <a:p>
              <a:pPr algn="r"/>
              <a:r>
                <a:rPr lang="is-IS" sz="2400" b="1" dirty="0" smtClean="0">
                  <a:solidFill>
                    <a:srgbClr val="00B0F0"/>
                  </a:solidFill>
                  <a:latin typeface="Trebuchet MS" charset="0"/>
                  <a:ea typeface="Trebuchet MS" charset="0"/>
                  <a:cs typeface="Trebuchet MS" charset="0"/>
                </a:rPr>
                <a:t>16</a:t>
              </a:r>
              <a:endParaRPr lang="en-US" b="1" dirty="0">
                <a:solidFill>
                  <a:srgbClr val="00B0F0"/>
                </a:solidFill>
                <a:latin typeface="Trebuchet MS" charset="0"/>
                <a:ea typeface="Trebuchet MS" charset="0"/>
                <a:cs typeface="Trebuchet MS" charset="0"/>
              </a:endParaRPr>
            </a:p>
          </p:txBody>
        </p:sp>
        <p:sp>
          <p:nvSpPr>
            <p:cNvPr id="37" name="TextBox 36"/>
            <p:cNvSpPr txBox="1"/>
            <p:nvPr/>
          </p:nvSpPr>
          <p:spPr>
            <a:xfrm>
              <a:off x="1213130" y="8156816"/>
              <a:ext cx="4944110" cy="338554"/>
            </a:xfrm>
            <a:prstGeom prst="rect">
              <a:avLst/>
            </a:prstGeom>
            <a:noFill/>
          </p:spPr>
          <p:txBody>
            <a:bodyPr wrap="none" rtlCol="0">
              <a:spAutoFit/>
            </a:bodyPr>
            <a:lstStyle/>
            <a:p>
              <a:r>
                <a:rPr lang="en-US" sz="1600" dirty="0" smtClean="0">
                  <a:solidFill>
                    <a:srgbClr val="00B0F0"/>
                  </a:solidFill>
                  <a:latin typeface="Trebuchet MS" charset="0"/>
                  <a:ea typeface="Trebuchet MS" charset="0"/>
                  <a:cs typeface="Trebuchet MS" charset="0"/>
                </a:rPr>
                <a:t>GETTING A MORTGAGE: </a:t>
              </a:r>
              <a:r>
                <a:rPr lang="en-US" sz="1600" dirty="0" smtClean="0">
                  <a:latin typeface="Trebuchet MS" charset="0"/>
                  <a:ea typeface="Trebuchet MS" charset="0"/>
                  <a:cs typeface="Trebuchet MS" charset="0"/>
                </a:rPr>
                <a:t>WHY SO MUCH PAPERWORK?</a:t>
              </a:r>
              <a:endParaRPr lang="en-US" sz="1200" dirty="0">
                <a:latin typeface="Trebuchet MS" charset="0"/>
                <a:ea typeface="Trebuchet MS" charset="0"/>
                <a:cs typeface="Trebuchet MS" charset="0"/>
              </a:endParaRPr>
            </a:p>
          </p:txBody>
        </p:sp>
        <p:cxnSp>
          <p:nvCxnSpPr>
            <p:cNvPr id="55" name="Straight Connector 54"/>
            <p:cNvCxnSpPr/>
            <p:nvPr/>
          </p:nvCxnSpPr>
          <p:spPr>
            <a:xfrm>
              <a:off x="1068641" y="8128604"/>
              <a:ext cx="0" cy="394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367044" y="8259208"/>
            <a:ext cx="5410092" cy="461665"/>
            <a:chOff x="367044" y="8611348"/>
            <a:chExt cx="5410092" cy="461665"/>
          </a:xfrm>
        </p:grpSpPr>
        <p:sp>
          <p:nvSpPr>
            <p:cNvPr id="21" name="TextBox 20"/>
            <p:cNvSpPr txBox="1"/>
            <p:nvPr/>
          </p:nvSpPr>
          <p:spPr>
            <a:xfrm>
              <a:off x="367044" y="8611348"/>
              <a:ext cx="546946" cy="461665"/>
            </a:xfrm>
            <a:prstGeom prst="rect">
              <a:avLst/>
            </a:prstGeom>
            <a:noFill/>
          </p:spPr>
          <p:txBody>
            <a:bodyPr wrap="none" rtlCol="0">
              <a:spAutoFit/>
            </a:bodyPr>
            <a:lstStyle/>
            <a:p>
              <a:pPr algn="r"/>
              <a:r>
                <a:rPr lang="is-IS" sz="2400" b="1" dirty="0" smtClean="0">
                  <a:solidFill>
                    <a:srgbClr val="00B0F0"/>
                  </a:solidFill>
                  <a:latin typeface="Trebuchet MS" charset="0"/>
                  <a:ea typeface="Trebuchet MS" charset="0"/>
                  <a:cs typeface="Trebuchet MS" charset="0"/>
                </a:rPr>
                <a:t>17</a:t>
              </a:r>
              <a:endParaRPr lang="en-US" b="1" dirty="0">
                <a:solidFill>
                  <a:srgbClr val="00B0F0"/>
                </a:solidFill>
                <a:latin typeface="Trebuchet MS" charset="0"/>
                <a:ea typeface="Trebuchet MS" charset="0"/>
                <a:cs typeface="Trebuchet MS" charset="0"/>
              </a:endParaRPr>
            </a:p>
          </p:txBody>
        </p:sp>
        <p:sp>
          <p:nvSpPr>
            <p:cNvPr id="38" name="TextBox 37"/>
            <p:cNvSpPr txBox="1"/>
            <p:nvPr/>
          </p:nvSpPr>
          <p:spPr>
            <a:xfrm>
              <a:off x="1213130" y="8672903"/>
              <a:ext cx="4564006" cy="338554"/>
            </a:xfrm>
            <a:prstGeom prst="rect">
              <a:avLst/>
            </a:prstGeom>
            <a:noFill/>
          </p:spPr>
          <p:txBody>
            <a:bodyPr wrap="none" rtlCol="0">
              <a:spAutoFit/>
            </a:bodyPr>
            <a:lstStyle/>
            <a:p>
              <a:r>
                <a:rPr lang="en-US" sz="1600" dirty="0" smtClean="0">
                  <a:solidFill>
                    <a:srgbClr val="00B0F0"/>
                  </a:solidFill>
                  <a:latin typeface="Trebuchet MS" charset="0"/>
                  <a:ea typeface="Trebuchet MS" charset="0"/>
                  <a:cs typeface="Trebuchet MS" charset="0"/>
                </a:rPr>
                <a:t>READY TO MAKE AN OFFER? </a:t>
              </a:r>
              <a:r>
                <a:rPr lang="en-US" sz="1600" dirty="0" smtClean="0">
                  <a:latin typeface="Trebuchet MS" charset="0"/>
                  <a:ea typeface="Trebuchet MS" charset="0"/>
                  <a:cs typeface="Trebuchet MS" charset="0"/>
                </a:rPr>
                <a:t>4 TIPS FOR SUCCESS</a:t>
              </a:r>
              <a:endParaRPr lang="en-US" sz="1200" dirty="0">
                <a:latin typeface="Trebuchet MS" charset="0"/>
                <a:ea typeface="Trebuchet MS" charset="0"/>
                <a:cs typeface="Trebuchet MS" charset="0"/>
              </a:endParaRPr>
            </a:p>
          </p:txBody>
        </p:sp>
        <p:cxnSp>
          <p:nvCxnSpPr>
            <p:cNvPr id="56" name="Straight Connector 55"/>
            <p:cNvCxnSpPr/>
            <p:nvPr/>
          </p:nvCxnSpPr>
          <p:spPr>
            <a:xfrm>
              <a:off x="1068641" y="8644691"/>
              <a:ext cx="0" cy="394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67044" y="8753631"/>
            <a:ext cx="4962277" cy="461665"/>
            <a:chOff x="367044" y="9104858"/>
            <a:chExt cx="4962277" cy="461665"/>
          </a:xfrm>
        </p:grpSpPr>
        <p:sp>
          <p:nvSpPr>
            <p:cNvPr id="57" name="TextBox 56"/>
            <p:cNvSpPr txBox="1"/>
            <p:nvPr/>
          </p:nvSpPr>
          <p:spPr>
            <a:xfrm>
              <a:off x="367044" y="9104858"/>
              <a:ext cx="546946" cy="461665"/>
            </a:xfrm>
            <a:prstGeom prst="rect">
              <a:avLst/>
            </a:prstGeom>
            <a:noFill/>
          </p:spPr>
          <p:txBody>
            <a:bodyPr wrap="none" rtlCol="0">
              <a:spAutoFit/>
            </a:bodyPr>
            <a:lstStyle/>
            <a:p>
              <a:pPr algn="r"/>
              <a:r>
                <a:rPr lang="is-IS" sz="2400" b="1" dirty="0" smtClean="0">
                  <a:solidFill>
                    <a:srgbClr val="00B0F0"/>
                  </a:solidFill>
                  <a:latin typeface="Trebuchet MS" charset="0"/>
                  <a:ea typeface="Trebuchet MS" charset="0"/>
                  <a:cs typeface="Trebuchet MS" charset="0"/>
                </a:rPr>
                <a:t>19</a:t>
              </a:r>
              <a:endParaRPr lang="en-US" b="1" dirty="0">
                <a:solidFill>
                  <a:srgbClr val="00B0F0"/>
                </a:solidFill>
                <a:latin typeface="Trebuchet MS" charset="0"/>
                <a:ea typeface="Trebuchet MS" charset="0"/>
                <a:cs typeface="Trebuchet MS" charset="0"/>
              </a:endParaRPr>
            </a:p>
          </p:txBody>
        </p:sp>
        <p:sp>
          <p:nvSpPr>
            <p:cNvPr id="58" name="TextBox 57"/>
            <p:cNvSpPr txBox="1"/>
            <p:nvPr/>
          </p:nvSpPr>
          <p:spPr>
            <a:xfrm>
              <a:off x="1213130" y="9166413"/>
              <a:ext cx="4116191" cy="338554"/>
            </a:xfrm>
            <a:prstGeom prst="rect">
              <a:avLst/>
            </a:prstGeom>
            <a:noFill/>
          </p:spPr>
          <p:txBody>
            <a:bodyPr wrap="none" rtlCol="0">
              <a:spAutoFit/>
            </a:bodyPr>
            <a:lstStyle/>
            <a:p>
              <a:r>
                <a:rPr lang="en-US" sz="1600" dirty="0" smtClean="0">
                  <a:latin typeface="Trebuchet MS" charset="0"/>
                  <a:ea typeface="Trebuchet MS" charset="0"/>
                  <a:cs typeface="Trebuchet MS" charset="0"/>
                </a:rPr>
                <a:t>WHAT TO EXPECT WHEN </a:t>
              </a:r>
              <a:r>
                <a:rPr lang="en-US" sz="1600" dirty="0" smtClean="0">
                  <a:solidFill>
                    <a:srgbClr val="00B0F0"/>
                  </a:solidFill>
                  <a:latin typeface="Trebuchet MS" charset="0"/>
                  <a:ea typeface="Trebuchet MS" charset="0"/>
                  <a:cs typeface="Trebuchet MS" charset="0"/>
                </a:rPr>
                <a:t>HOME INSPECTING</a:t>
              </a:r>
              <a:endParaRPr lang="en-US" sz="1200" dirty="0">
                <a:solidFill>
                  <a:srgbClr val="00B0F0"/>
                </a:solidFill>
                <a:latin typeface="Trebuchet MS" charset="0"/>
                <a:ea typeface="Trebuchet MS" charset="0"/>
                <a:cs typeface="Trebuchet MS" charset="0"/>
              </a:endParaRPr>
            </a:p>
          </p:txBody>
        </p:sp>
        <p:cxnSp>
          <p:nvCxnSpPr>
            <p:cNvPr id="59" name="Straight Connector 58"/>
            <p:cNvCxnSpPr/>
            <p:nvPr/>
          </p:nvCxnSpPr>
          <p:spPr>
            <a:xfrm>
              <a:off x="1068641" y="9138201"/>
              <a:ext cx="0" cy="394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367044" y="9248055"/>
            <a:ext cx="5788786" cy="461665"/>
            <a:chOff x="367044" y="9566064"/>
            <a:chExt cx="5788786" cy="461665"/>
          </a:xfrm>
        </p:grpSpPr>
        <p:sp>
          <p:nvSpPr>
            <p:cNvPr id="60" name="TextBox 59"/>
            <p:cNvSpPr txBox="1"/>
            <p:nvPr/>
          </p:nvSpPr>
          <p:spPr>
            <a:xfrm>
              <a:off x="367044" y="9566064"/>
              <a:ext cx="546946" cy="461665"/>
            </a:xfrm>
            <a:prstGeom prst="rect">
              <a:avLst/>
            </a:prstGeom>
            <a:noFill/>
          </p:spPr>
          <p:txBody>
            <a:bodyPr wrap="none" rtlCol="0">
              <a:spAutoFit/>
            </a:bodyPr>
            <a:lstStyle/>
            <a:p>
              <a:pPr algn="r"/>
              <a:r>
                <a:rPr lang="is-IS" sz="2400" b="1" dirty="0" smtClean="0">
                  <a:solidFill>
                    <a:srgbClr val="00B0F0"/>
                  </a:solidFill>
                  <a:latin typeface="Trebuchet MS" charset="0"/>
                  <a:ea typeface="Trebuchet MS" charset="0"/>
                  <a:cs typeface="Trebuchet MS" charset="0"/>
                </a:rPr>
                <a:t>20</a:t>
              </a:r>
              <a:endParaRPr lang="en-US" b="1" dirty="0">
                <a:solidFill>
                  <a:srgbClr val="00B0F0"/>
                </a:solidFill>
                <a:latin typeface="Trebuchet MS" charset="0"/>
                <a:ea typeface="Trebuchet MS" charset="0"/>
                <a:cs typeface="Trebuchet MS" charset="0"/>
              </a:endParaRPr>
            </a:p>
          </p:txBody>
        </p:sp>
        <p:sp>
          <p:nvSpPr>
            <p:cNvPr id="61" name="TextBox 60"/>
            <p:cNvSpPr txBox="1"/>
            <p:nvPr/>
          </p:nvSpPr>
          <p:spPr>
            <a:xfrm>
              <a:off x="1213130" y="9627619"/>
              <a:ext cx="4942700" cy="338554"/>
            </a:xfrm>
            <a:prstGeom prst="rect">
              <a:avLst/>
            </a:prstGeom>
            <a:noFill/>
          </p:spPr>
          <p:txBody>
            <a:bodyPr wrap="none" rtlCol="0">
              <a:spAutoFit/>
            </a:bodyPr>
            <a:lstStyle/>
            <a:p>
              <a:r>
                <a:rPr lang="en-US" sz="1600" dirty="0" smtClean="0">
                  <a:latin typeface="Trebuchet MS" charset="0"/>
                  <a:ea typeface="Trebuchet MS" charset="0"/>
                  <a:cs typeface="Trebuchet MS" charset="0"/>
                </a:rPr>
                <a:t>HAVE YOU PUT ASIDE ENOUGH FOR </a:t>
              </a:r>
              <a:r>
                <a:rPr lang="en-US" sz="1600" dirty="0" smtClean="0">
                  <a:solidFill>
                    <a:srgbClr val="00B0F0"/>
                  </a:solidFill>
                  <a:latin typeface="Trebuchet MS" charset="0"/>
                  <a:ea typeface="Trebuchet MS" charset="0"/>
                  <a:cs typeface="Trebuchet MS" charset="0"/>
                </a:rPr>
                <a:t>CLOSING COSTS?</a:t>
              </a:r>
              <a:endParaRPr lang="en-US" sz="1200" dirty="0">
                <a:solidFill>
                  <a:srgbClr val="00B0F0"/>
                </a:solidFill>
                <a:latin typeface="Trebuchet MS" charset="0"/>
                <a:ea typeface="Trebuchet MS" charset="0"/>
                <a:cs typeface="Trebuchet MS" charset="0"/>
              </a:endParaRPr>
            </a:p>
          </p:txBody>
        </p:sp>
        <p:cxnSp>
          <p:nvCxnSpPr>
            <p:cNvPr id="62" name="Straight Connector 61"/>
            <p:cNvCxnSpPr/>
            <p:nvPr/>
          </p:nvCxnSpPr>
          <p:spPr>
            <a:xfrm>
              <a:off x="1068641" y="9599407"/>
              <a:ext cx="0" cy="39497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10336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7772400" cy="4931062"/>
          </a:xfrm>
          <a:prstGeom prst="rect">
            <a:avLst/>
          </a:prstGeom>
        </p:spPr>
      </p:pic>
      <p:sp>
        <p:nvSpPr>
          <p:cNvPr id="2" name="TextBox 1"/>
          <p:cNvSpPr txBox="1">
            <a:spLocks noChangeArrowheads="1"/>
          </p:cNvSpPr>
          <p:nvPr/>
        </p:nvSpPr>
        <p:spPr bwMode="auto">
          <a:xfrm>
            <a:off x="412576" y="5095590"/>
            <a:ext cx="6858000" cy="69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lnSpc>
                <a:spcPts val="2800"/>
              </a:lnSpc>
              <a:spcBef>
                <a:spcPct val="0"/>
              </a:spcBef>
              <a:buFontTx/>
              <a:buNone/>
            </a:pPr>
            <a:r>
              <a:rPr lang="en-US" altLang="en-US" sz="2400" b="1" dirty="0" smtClean="0">
                <a:latin typeface="Trebuchet MS" charset="0"/>
                <a:ea typeface="Trebuchet MS" charset="0"/>
                <a:cs typeface="Trebuchet MS" charset="0"/>
              </a:rPr>
              <a:t>HAVE YOU PUT ASIDE ENOUGH FOR </a:t>
            </a:r>
            <a:r>
              <a:rPr lang="en-US" altLang="en-US" sz="2400" b="1" dirty="0" smtClean="0">
                <a:solidFill>
                  <a:srgbClr val="00B0F0"/>
                </a:solidFill>
                <a:latin typeface="Trebuchet MS" charset="0"/>
                <a:ea typeface="Trebuchet MS" charset="0"/>
                <a:cs typeface="Trebuchet MS" charset="0"/>
              </a:rPr>
              <a:t/>
            </a:r>
            <a:br>
              <a:rPr lang="en-US" altLang="en-US" sz="2400" b="1" dirty="0" smtClean="0">
                <a:solidFill>
                  <a:srgbClr val="00B0F0"/>
                </a:solidFill>
                <a:latin typeface="Trebuchet MS" charset="0"/>
                <a:ea typeface="Trebuchet MS" charset="0"/>
                <a:cs typeface="Trebuchet MS" charset="0"/>
              </a:rPr>
            </a:br>
            <a:r>
              <a:rPr lang="en-US" altLang="en-US" sz="2400" b="1" dirty="0" smtClean="0">
                <a:solidFill>
                  <a:srgbClr val="00B0F0"/>
                </a:solidFill>
                <a:latin typeface="Trebuchet MS" charset="0"/>
                <a:ea typeface="Trebuchet MS" charset="0"/>
                <a:cs typeface="Trebuchet MS" charset="0"/>
              </a:rPr>
              <a:t>CLOSING COSTS?</a:t>
            </a:r>
            <a:endParaRPr lang="en-US" altLang="en-US" sz="2400" b="1" dirty="0">
              <a:latin typeface="Trebuchet MS" charset="0"/>
              <a:ea typeface="Trebuchet MS" charset="0"/>
              <a:cs typeface="Trebuchet MS" charset="0"/>
            </a:endParaRPr>
          </a:p>
        </p:txBody>
      </p:sp>
      <p:cxnSp>
        <p:nvCxnSpPr>
          <p:cNvPr id="3" name="Straight Connector 2"/>
          <p:cNvCxnSpPr>
            <a:cxnSpLocks/>
          </p:cNvCxnSpPr>
          <p:nvPr/>
        </p:nvCxnSpPr>
        <p:spPr bwMode="auto">
          <a:xfrm>
            <a:off x="0" y="4933666"/>
            <a:ext cx="7772400" cy="0"/>
          </a:xfrm>
          <a:prstGeom prst="line">
            <a:avLst/>
          </a:prstGeom>
          <a:noFill/>
          <a:ln w="63500">
            <a:solidFill>
              <a:srgbClr val="00B0F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 name="TextBox 3"/>
          <p:cNvSpPr txBox="1"/>
          <p:nvPr/>
        </p:nvSpPr>
        <p:spPr>
          <a:xfrm>
            <a:off x="337632" y="5821288"/>
            <a:ext cx="7148968" cy="3862596"/>
          </a:xfrm>
          <a:prstGeom prst="rect">
            <a:avLst/>
          </a:prstGeom>
          <a:noFill/>
        </p:spPr>
        <p:txBody>
          <a:bodyPr wrap="square" rtlCol="0">
            <a:spAutoFit/>
          </a:bodyPr>
          <a:lstStyle/>
          <a:p>
            <a:pPr fontAlgn="t"/>
            <a:r>
              <a:rPr lang="en-US" sz="1300" dirty="0">
                <a:latin typeface="Trebuchet MS" charset="0"/>
                <a:ea typeface="Trebuchet MS" charset="0"/>
                <a:cs typeface="Trebuchet MS" charset="0"/>
              </a:rPr>
              <a:t>There are many potential homebuyers, and even sellers, who believe that you need at least a 20% down payment in order to buy a home, or move on to their next home. Time after time, we have dispelled this myth by showing that there are many loan programs that allow you to put down as little as 3% (or 0% with a VA loan</a:t>
            </a:r>
            <a:r>
              <a:rPr lang="en-US" sz="1300" dirty="0" smtClean="0">
                <a:latin typeface="Trebuchet MS" charset="0"/>
                <a:ea typeface="Trebuchet MS" charset="0"/>
                <a:cs typeface="Trebuchet MS" charset="0"/>
              </a:rPr>
              <a:t>).</a:t>
            </a:r>
          </a:p>
          <a:p>
            <a:pPr fontAlgn="t"/>
            <a:endParaRPr lang="en-US" sz="1000" dirty="0">
              <a:latin typeface="Trebuchet MS" charset="0"/>
              <a:ea typeface="Trebuchet MS" charset="0"/>
              <a:cs typeface="Trebuchet MS" charset="0"/>
            </a:endParaRPr>
          </a:p>
          <a:p>
            <a:pPr fontAlgn="t"/>
            <a:r>
              <a:rPr lang="en-US" sz="1300" dirty="0">
                <a:latin typeface="Trebuchet MS" charset="0"/>
                <a:ea typeface="Trebuchet MS" charset="0"/>
                <a:cs typeface="Trebuchet MS" charset="0"/>
              </a:rPr>
              <a:t>If you have saved up your down payment and are ready to start your home search, one other piece of the puzzle is to make sure that you have saved enough for your closing costs.</a:t>
            </a:r>
          </a:p>
          <a:p>
            <a:pPr fontAlgn="t"/>
            <a:endParaRPr lang="en-US" sz="1000" i="1" dirty="0" smtClean="0">
              <a:latin typeface="Trebuchet MS" charset="0"/>
              <a:ea typeface="Trebuchet MS" charset="0"/>
              <a:cs typeface="Trebuchet MS" charset="0"/>
            </a:endParaRPr>
          </a:p>
          <a:p>
            <a:pPr fontAlgn="t"/>
            <a:r>
              <a:rPr lang="en-US" sz="1300" i="1" dirty="0" smtClean="0">
                <a:latin typeface="Trebuchet MS" charset="0"/>
                <a:ea typeface="Trebuchet MS" charset="0"/>
                <a:cs typeface="Trebuchet MS" charset="0"/>
              </a:rPr>
              <a:t>Freddie </a:t>
            </a:r>
            <a:r>
              <a:rPr lang="en-US" sz="1300" i="1" dirty="0">
                <a:latin typeface="Trebuchet MS" charset="0"/>
                <a:ea typeface="Trebuchet MS" charset="0"/>
                <a:cs typeface="Trebuchet MS" charset="0"/>
              </a:rPr>
              <a:t>Mac</a:t>
            </a:r>
            <a:r>
              <a:rPr lang="en-US" sz="1300" dirty="0">
                <a:latin typeface="Trebuchet MS" charset="0"/>
                <a:ea typeface="Trebuchet MS" charset="0"/>
                <a:cs typeface="Trebuchet MS" charset="0"/>
              </a:rPr>
              <a:t> defines closing costs </a:t>
            </a:r>
            <a:r>
              <a:rPr lang="en-US" sz="1300" dirty="0" smtClean="0">
                <a:latin typeface="Trebuchet MS" charset="0"/>
                <a:ea typeface="Trebuchet MS" charset="0"/>
                <a:cs typeface="Trebuchet MS" charset="0"/>
              </a:rPr>
              <a:t>as follows:</a:t>
            </a:r>
          </a:p>
          <a:p>
            <a:pPr fontAlgn="t"/>
            <a:endParaRPr lang="en-US" sz="1000" dirty="0">
              <a:latin typeface="Trebuchet MS" charset="0"/>
              <a:ea typeface="Trebuchet MS" charset="0"/>
              <a:cs typeface="Trebuchet MS" charset="0"/>
            </a:endParaRPr>
          </a:p>
          <a:p>
            <a:pPr marL="458788" fontAlgn="t"/>
            <a:r>
              <a:rPr lang="en-US" sz="1300" i="1" dirty="0">
                <a:latin typeface="Trebuchet MS" charset="0"/>
                <a:ea typeface="Trebuchet MS" charset="0"/>
                <a:cs typeface="Trebuchet MS" charset="0"/>
              </a:rPr>
              <a:t>“Closing costs, also called settlement fees, will need to be paid when you obtain a mortgage.  These are fees charged by people representing your purchase, including your lender, real estate agent, and other third parties involved in the transaction. </a:t>
            </a:r>
            <a:r>
              <a:rPr lang="en-US" sz="1300" i="1" dirty="0" smtClean="0">
                <a:latin typeface="Trebuchet MS" charset="0"/>
                <a:ea typeface="Trebuchet MS" charset="0"/>
                <a:cs typeface="Trebuchet MS" charset="0"/>
              </a:rPr>
              <a:t/>
            </a:r>
            <a:br>
              <a:rPr lang="en-US" sz="1300" i="1" dirty="0" smtClean="0">
                <a:latin typeface="Trebuchet MS" charset="0"/>
                <a:ea typeface="Trebuchet MS" charset="0"/>
                <a:cs typeface="Trebuchet MS" charset="0"/>
              </a:rPr>
            </a:br>
            <a:endParaRPr lang="en-US" sz="1000" i="1" dirty="0" smtClean="0">
              <a:latin typeface="Trebuchet MS" charset="0"/>
              <a:ea typeface="Trebuchet MS" charset="0"/>
              <a:cs typeface="Trebuchet MS" charset="0"/>
            </a:endParaRPr>
          </a:p>
          <a:p>
            <a:pPr marL="458788" fontAlgn="t"/>
            <a:r>
              <a:rPr lang="en-US" sz="1300" b="1" i="1" dirty="0" smtClean="0">
                <a:latin typeface="Trebuchet MS" charset="0"/>
                <a:ea typeface="Trebuchet MS" charset="0"/>
                <a:cs typeface="Trebuchet MS" charset="0"/>
              </a:rPr>
              <a:t>Closing </a:t>
            </a:r>
            <a:r>
              <a:rPr lang="en-US" sz="1300" b="1" i="1" dirty="0">
                <a:latin typeface="Trebuchet MS" charset="0"/>
                <a:ea typeface="Trebuchet MS" charset="0"/>
                <a:cs typeface="Trebuchet MS" charset="0"/>
              </a:rPr>
              <a:t>costs are typically between 2 and 5% of your purchase price</a:t>
            </a:r>
            <a:r>
              <a:rPr lang="en-US" sz="1300" b="1" i="1" dirty="0" smtClean="0">
                <a:latin typeface="Trebuchet MS" charset="0"/>
                <a:ea typeface="Trebuchet MS" charset="0"/>
                <a:cs typeface="Trebuchet MS" charset="0"/>
              </a:rPr>
              <a:t>.”</a:t>
            </a:r>
          </a:p>
          <a:p>
            <a:pPr fontAlgn="t"/>
            <a:endParaRPr lang="en-US" sz="1000" i="1" dirty="0">
              <a:latin typeface="Trebuchet MS" charset="0"/>
              <a:ea typeface="Trebuchet MS" charset="0"/>
              <a:cs typeface="Trebuchet MS" charset="0"/>
            </a:endParaRPr>
          </a:p>
          <a:p>
            <a:pPr fontAlgn="t"/>
            <a:r>
              <a:rPr lang="en-US" sz="1300" dirty="0">
                <a:latin typeface="Trebuchet MS" charset="0"/>
                <a:ea typeface="Trebuchet MS" charset="0"/>
                <a:cs typeface="Trebuchet MS" charset="0"/>
              </a:rPr>
              <a:t>We’ve recently heard from many first-time homebuyers that they wished that someone had let them know that closing costs could be so high. If you think about it, with a low down payment program, your closing costs could equal the amount that you saved for your down payment</a:t>
            </a:r>
            <a:r>
              <a:rPr lang="en-US" sz="1300" dirty="0" smtClean="0">
                <a:latin typeface="Trebuchet MS" charset="0"/>
                <a:ea typeface="Trebuchet MS" charset="0"/>
                <a:cs typeface="Trebuchet MS" charset="0"/>
              </a:rPr>
              <a:t>.</a:t>
            </a:r>
            <a:endParaRPr lang="en-US" sz="1300" dirty="0">
              <a:latin typeface="Trebuchet MS" charset="0"/>
              <a:ea typeface="Trebuchet MS" charset="0"/>
              <a:cs typeface="Trebuchet MS" charset="0"/>
            </a:endParaRPr>
          </a:p>
        </p:txBody>
      </p:sp>
      <p:sp>
        <p:nvSpPr>
          <p:cNvPr id="5" name="TextBox 7"/>
          <p:cNvSpPr txBox="1"/>
          <p:nvPr/>
        </p:nvSpPr>
        <p:spPr>
          <a:xfrm>
            <a:off x="7239000" y="9791700"/>
            <a:ext cx="213359" cy="190500"/>
          </a:xfrm>
          <a:prstGeom prst="rect">
            <a:avLst/>
          </a:prstGeom>
          <a:noFill/>
          <a:ln>
            <a:noFill/>
          </a:ln>
        </p:spPr>
        <p:txBody>
          <a:bodyPr wrap="square" lIns="0" tIns="0" rIns="0" bIns="0" anchor="t"/>
          <a:lstStyle/>
          <a:p>
            <a:pPr algn="ctr">
              <a:defRPr lang="en-US"/>
            </a:pPr>
            <a:r>
              <a:rPr lang="is-IS" sz="1200" dirty="0" smtClean="0">
                <a:solidFill>
                  <a:srgbClr val="6D6E70"/>
                </a:solidFill>
                <a:latin typeface="MyriadPro-Regular" charset="77"/>
                <a:ea typeface="MyriadPro-Regular" charset="77"/>
                <a:cs typeface="MyriadPro-Regular" charset="77"/>
              </a:rPr>
              <a:t>20</a:t>
            </a:r>
            <a:endParaRPr lang="is-IS" sz="1200" dirty="0">
              <a:solidFill>
                <a:srgbClr val="6D6E70"/>
              </a:solidFill>
              <a:latin typeface="MyriadPro-Regular" charset="77"/>
              <a:ea typeface="MyriadPro-Regular" charset="77"/>
              <a:cs typeface="MyriadPro-Regular" charset="77"/>
            </a:endParaRPr>
          </a:p>
        </p:txBody>
      </p:sp>
      <p:pic>
        <p:nvPicPr>
          <p:cNvPr id="6"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671050"/>
            <a:ext cx="7772400"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401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5173215"/>
            <a:ext cx="7772400" cy="4418459"/>
          </a:xfrm>
          <a:prstGeom prst="rect">
            <a:avLst/>
          </a:prstGeom>
        </p:spPr>
      </p:pic>
      <p:sp>
        <p:nvSpPr>
          <p:cNvPr id="2" name="TextBox 7"/>
          <p:cNvSpPr txBox="1"/>
          <p:nvPr/>
        </p:nvSpPr>
        <p:spPr>
          <a:xfrm>
            <a:off x="7239000" y="9791700"/>
            <a:ext cx="213359" cy="190500"/>
          </a:xfrm>
          <a:prstGeom prst="rect">
            <a:avLst/>
          </a:prstGeom>
          <a:noFill/>
          <a:ln>
            <a:noFill/>
          </a:ln>
        </p:spPr>
        <p:txBody>
          <a:bodyPr wrap="square" lIns="0" tIns="0" rIns="0" bIns="0" anchor="t"/>
          <a:lstStyle/>
          <a:p>
            <a:pPr algn="ctr">
              <a:defRPr lang="en-US"/>
            </a:pPr>
            <a:r>
              <a:rPr lang="is-IS" sz="1200" dirty="0" smtClean="0">
                <a:solidFill>
                  <a:srgbClr val="6D6E70"/>
                </a:solidFill>
                <a:latin typeface="MyriadPro-Regular" charset="77"/>
                <a:ea typeface="MyriadPro-Regular" charset="77"/>
                <a:cs typeface="MyriadPro-Regular" charset="77"/>
              </a:rPr>
              <a:t>21</a:t>
            </a:r>
            <a:endParaRPr sz="1200" dirty="0">
              <a:solidFill>
                <a:srgbClr val="6D6E70"/>
              </a:solidFill>
              <a:latin typeface="MyriadPro-Regular" charset="77"/>
              <a:ea typeface="MyriadPro-Regular" charset="77"/>
              <a:cs typeface="MyriadPro-Regular" charset="77"/>
            </a:endParaRPr>
          </a:p>
        </p:txBody>
      </p:sp>
      <p:pic>
        <p:nvPicPr>
          <p:cNvPr id="3"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671050"/>
            <a:ext cx="7772400"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28943" y="420688"/>
            <a:ext cx="7148968" cy="492443"/>
          </a:xfrm>
          <a:prstGeom prst="rect">
            <a:avLst/>
          </a:prstGeom>
          <a:noFill/>
        </p:spPr>
        <p:txBody>
          <a:bodyPr wrap="square" rtlCol="0">
            <a:spAutoFit/>
          </a:bodyPr>
          <a:lstStyle/>
          <a:p>
            <a:pPr fontAlgn="t"/>
            <a:r>
              <a:rPr lang="en-US" sz="1300" dirty="0">
                <a:latin typeface="Trebuchet MS" charset="0"/>
                <a:ea typeface="Trebuchet MS" charset="0"/>
                <a:cs typeface="Trebuchet MS" charset="0"/>
              </a:rPr>
              <a:t>Here is a list of just some of the fees/costs that may be included in your closing costs, depending on where the home you wish to purchase is located</a:t>
            </a:r>
            <a:r>
              <a:rPr lang="en-US" sz="1300" dirty="0" smtClean="0">
                <a:latin typeface="Trebuchet MS" charset="0"/>
                <a:ea typeface="Trebuchet MS" charset="0"/>
                <a:cs typeface="Trebuchet MS" charset="0"/>
              </a:rPr>
              <a:t>:</a:t>
            </a:r>
            <a:endParaRPr lang="en-US" sz="1300" dirty="0">
              <a:latin typeface="Trebuchet MS" charset="0"/>
              <a:ea typeface="Trebuchet MS" charset="0"/>
              <a:cs typeface="Trebuchet MS" charset="0"/>
            </a:endParaRPr>
          </a:p>
        </p:txBody>
      </p:sp>
      <p:cxnSp>
        <p:nvCxnSpPr>
          <p:cNvPr id="5" name="Straight Connector 4"/>
          <p:cNvCxnSpPr>
            <a:cxnSpLocks/>
          </p:cNvCxnSpPr>
          <p:nvPr/>
        </p:nvCxnSpPr>
        <p:spPr bwMode="auto">
          <a:xfrm>
            <a:off x="0" y="5173216"/>
            <a:ext cx="7772400" cy="0"/>
          </a:xfrm>
          <a:prstGeom prst="line">
            <a:avLst/>
          </a:prstGeom>
          <a:noFill/>
          <a:ln w="63500">
            <a:solidFill>
              <a:srgbClr val="00B0F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 name="Straight Connector 5"/>
          <p:cNvCxnSpPr>
            <a:cxnSpLocks/>
          </p:cNvCxnSpPr>
          <p:nvPr/>
        </p:nvCxnSpPr>
        <p:spPr bwMode="auto">
          <a:xfrm>
            <a:off x="0" y="9565704"/>
            <a:ext cx="7772400" cy="0"/>
          </a:xfrm>
          <a:prstGeom prst="line">
            <a:avLst/>
          </a:prstGeom>
          <a:noFill/>
          <a:ln w="63500">
            <a:solidFill>
              <a:srgbClr val="00B0F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TextBox 7"/>
          <p:cNvSpPr txBox="1"/>
          <p:nvPr/>
        </p:nvSpPr>
        <p:spPr>
          <a:xfrm>
            <a:off x="311716" y="2131164"/>
            <a:ext cx="7148968" cy="2970044"/>
          </a:xfrm>
          <a:prstGeom prst="rect">
            <a:avLst/>
          </a:prstGeom>
          <a:noFill/>
        </p:spPr>
        <p:txBody>
          <a:bodyPr wrap="square" rtlCol="0">
            <a:spAutoFit/>
          </a:bodyPr>
          <a:lstStyle/>
          <a:p>
            <a:pPr fontAlgn="t"/>
            <a:r>
              <a:rPr lang="en-US" sz="1300" b="1" dirty="0" smtClean="0">
                <a:solidFill>
                  <a:srgbClr val="00B0F0"/>
                </a:solidFill>
                <a:latin typeface="Trebuchet MS" charset="0"/>
                <a:ea typeface="Trebuchet MS" charset="0"/>
                <a:cs typeface="Trebuchet MS" charset="0"/>
              </a:rPr>
              <a:t>Is </a:t>
            </a:r>
            <a:r>
              <a:rPr lang="en-US" sz="1300" b="1" dirty="0">
                <a:solidFill>
                  <a:srgbClr val="00B0F0"/>
                </a:solidFill>
                <a:latin typeface="Trebuchet MS" charset="0"/>
                <a:ea typeface="Trebuchet MS" charset="0"/>
                <a:cs typeface="Trebuchet MS" charset="0"/>
              </a:rPr>
              <a:t>there any way to avoid paying closing costs</a:t>
            </a:r>
            <a:r>
              <a:rPr lang="en-US" sz="1300" b="1" dirty="0" smtClean="0">
                <a:solidFill>
                  <a:srgbClr val="00B0F0"/>
                </a:solidFill>
                <a:latin typeface="Trebuchet MS" charset="0"/>
                <a:ea typeface="Trebuchet MS" charset="0"/>
                <a:cs typeface="Trebuchet MS" charset="0"/>
              </a:rPr>
              <a:t>?</a:t>
            </a:r>
          </a:p>
          <a:p>
            <a:pPr fontAlgn="t"/>
            <a:endParaRPr lang="en-US" sz="1000" dirty="0">
              <a:latin typeface="Trebuchet MS" charset="0"/>
              <a:ea typeface="Trebuchet MS" charset="0"/>
              <a:cs typeface="Trebuchet MS" charset="0"/>
            </a:endParaRPr>
          </a:p>
          <a:p>
            <a:pPr fontAlgn="t"/>
            <a:r>
              <a:rPr lang="en-US" sz="1300" dirty="0">
                <a:latin typeface="Trebuchet MS" charset="0"/>
                <a:ea typeface="Trebuchet MS" charset="0"/>
                <a:cs typeface="Trebuchet MS" charset="0"/>
              </a:rPr>
              <a:t>Work with your lender and real estate agent to see if there are any ways to decrease or defer your closing costs. There are no-closing mortgages available, but they end up costing you more in the end with a higher interest rate, or by wrapping the closing costs into the total cost of the mortgage </a:t>
            </a:r>
            <a:r>
              <a:rPr lang="en-US" sz="1300" i="1" dirty="0">
                <a:latin typeface="Trebuchet MS" charset="0"/>
                <a:ea typeface="Trebuchet MS" charset="0"/>
                <a:cs typeface="Trebuchet MS" charset="0"/>
              </a:rPr>
              <a:t>(meaning you’ll end up paying interest on your closing costs</a:t>
            </a:r>
            <a:r>
              <a:rPr lang="en-US" sz="1300" i="1" dirty="0" smtClean="0">
                <a:latin typeface="Trebuchet MS" charset="0"/>
                <a:ea typeface="Trebuchet MS" charset="0"/>
                <a:cs typeface="Trebuchet MS" charset="0"/>
              </a:rPr>
              <a:t>).</a:t>
            </a:r>
          </a:p>
          <a:p>
            <a:pPr fontAlgn="t"/>
            <a:endParaRPr lang="en-US" sz="1000" dirty="0">
              <a:latin typeface="Trebuchet MS" charset="0"/>
              <a:ea typeface="Trebuchet MS" charset="0"/>
              <a:cs typeface="Trebuchet MS" charset="0"/>
            </a:endParaRPr>
          </a:p>
          <a:p>
            <a:pPr fontAlgn="t"/>
            <a:r>
              <a:rPr lang="en-US" sz="1300" dirty="0">
                <a:latin typeface="Trebuchet MS" charset="0"/>
                <a:ea typeface="Trebuchet MS" charset="0"/>
                <a:cs typeface="Trebuchet MS" charset="0"/>
              </a:rPr>
              <a:t>Home buyers can also negotiate with the seller over who pays these fees. Sometimes the seller will agree to assume the buyer’s closing fees in order to get the deal finalized.</a:t>
            </a:r>
          </a:p>
          <a:p>
            <a:pPr fontAlgn="t"/>
            <a:endParaRPr lang="en-US" sz="1000" b="1" dirty="0" smtClean="0">
              <a:solidFill>
                <a:srgbClr val="00B0F0"/>
              </a:solidFill>
              <a:latin typeface="Trebuchet MS" charset="0"/>
              <a:ea typeface="Trebuchet MS" charset="0"/>
              <a:cs typeface="Trebuchet MS" charset="0"/>
            </a:endParaRPr>
          </a:p>
          <a:p>
            <a:pPr fontAlgn="t"/>
            <a:r>
              <a:rPr lang="en-US" sz="1300" b="1" dirty="0" smtClean="0">
                <a:solidFill>
                  <a:srgbClr val="00B0F0"/>
                </a:solidFill>
                <a:latin typeface="Trebuchet MS" charset="0"/>
                <a:ea typeface="Trebuchet MS" charset="0"/>
                <a:cs typeface="Trebuchet MS" charset="0"/>
              </a:rPr>
              <a:t>Bottom Line</a:t>
            </a:r>
            <a:endParaRPr lang="en-US" sz="1300" dirty="0" smtClean="0">
              <a:solidFill>
                <a:srgbClr val="00B0F0"/>
              </a:solidFill>
              <a:latin typeface="Trebuchet MS" charset="0"/>
              <a:ea typeface="Trebuchet MS" charset="0"/>
              <a:cs typeface="Trebuchet MS" charset="0"/>
            </a:endParaRPr>
          </a:p>
          <a:p>
            <a:pPr fontAlgn="t"/>
            <a:endParaRPr lang="en-US" sz="1000" dirty="0">
              <a:solidFill>
                <a:srgbClr val="00B0F0"/>
              </a:solidFill>
              <a:latin typeface="Trebuchet MS" charset="0"/>
              <a:ea typeface="Trebuchet MS" charset="0"/>
              <a:cs typeface="Trebuchet MS" charset="0"/>
            </a:endParaRPr>
          </a:p>
          <a:p>
            <a:pPr fontAlgn="t"/>
            <a:r>
              <a:rPr lang="en-US" sz="1300" dirty="0" smtClean="0">
                <a:latin typeface="Trebuchet MS" charset="0"/>
                <a:ea typeface="Trebuchet MS" charset="0"/>
                <a:cs typeface="Trebuchet MS" charset="0"/>
              </a:rPr>
              <a:t>Speak </a:t>
            </a:r>
            <a:r>
              <a:rPr lang="en-US" sz="1300" dirty="0">
                <a:latin typeface="Trebuchet MS" charset="0"/>
                <a:ea typeface="Trebuchet MS" charset="0"/>
                <a:cs typeface="Trebuchet MS" charset="0"/>
              </a:rPr>
              <a:t>with your lender and agent early and often to determine how much you’ll be responsible for at closing. Finding out you’ll need to come up with thousands of dollars right before closing is not a surprise anyone is ever looking forward to.</a:t>
            </a:r>
          </a:p>
        </p:txBody>
      </p:sp>
      <p:sp>
        <p:nvSpPr>
          <p:cNvPr id="9" name="TextBox 8"/>
          <p:cNvSpPr txBox="1"/>
          <p:nvPr/>
        </p:nvSpPr>
        <p:spPr>
          <a:xfrm>
            <a:off x="311716" y="975844"/>
            <a:ext cx="7148968" cy="1092607"/>
          </a:xfrm>
          <a:prstGeom prst="rect">
            <a:avLst/>
          </a:prstGeom>
          <a:noFill/>
        </p:spPr>
        <p:txBody>
          <a:bodyPr wrap="square" numCol="2" rtlCol="0">
            <a:spAutoFit/>
          </a:bodyPr>
          <a:lstStyle/>
          <a:p>
            <a:pPr marL="285750" indent="-285750" fontAlgn="t">
              <a:buFont typeface="Arial" charset="0"/>
              <a:buChar char="•"/>
            </a:pPr>
            <a:r>
              <a:rPr lang="en-US" sz="1300" dirty="0">
                <a:latin typeface="Trebuchet MS" charset="0"/>
                <a:ea typeface="Trebuchet MS" charset="0"/>
                <a:cs typeface="Trebuchet MS" charset="0"/>
              </a:rPr>
              <a:t>Government recording costs</a:t>
            </a:r>
          </a:p>
          <a:p>
            <a:pPr marL="285750" indent="-285750" fontAlgn="t">
              <a:buFont typeface="Arial" charset="0"/>
              <a:buChar char="•"/>
            </a:pPr>
            <a:r>
              <a:rPr lang="en-US" sz="1300" dirty="0">
                <a:latin typeface="Trebuchet MS" charset="0"/>
                <a:ea typeface="Trebuchet MS" charset="0"/>
                <a:cs typeface="Trebuchet MS" charset="0"/>
              </a:rPr>
              <a:t>Appraisal fees</a:t>
            </a:r>
          </a:p>
          <a:p>
            <a:pPr marL="285750" indent="-285750" fontAlgn="t">
              <a:buFont typeface="Arial" charset="0"/>
              <a:buChar char="•"/>
            </a:pPr>
            <a:r>
              <a:rPr lang="en-US" sz="1300" dirty="0">
                <a:latin typeface="Trebuchet MS" charset="0"/>
                <a:ea typeface="Trebuchet MS" charset="0"/>
                <a:cs typeface="Trebuchet MS" charset="0"/>
              </a:rPr>
              <a:t>Credit report fees</a:t>
            </a:r>
          </a:p>
          <a:p>
            <a:pPr marL="285750" indent="-285750" fontAlgn="t">
              <a:buFont typeface="Arial" charset="0"/>
              <a:buChar char="•"/>
            </a:pPr>
            <a:r>
              <a:rPr lang="en-US" sz="1300" dirty="0">
                <a:latin typeface="Trebuchet MS" charset="0"/>
                <a:ea typeface="Trebuchet MS" charset="0"/>
                <a:cs typeface="Trebuchet MS" charset="0"/>
              </a:rPr>
              <a:t>Lender origination fees</a:t>
            </a:r>
          </a:p>
          <a:p>
            <a:pPr marL="285750" indent="-285750" fontAlgn="t">
              <a:buFont typeface="Arial" charset="0"/>
              <a:buChar char="•"/>
            </a:pPr>
            <a:r>
              <a:rPr lang="en-US" sz="1300" dirty="0">
                <a:latin typeface="Trebuchet MS" charset="0"/>
                <a:ea typeface="Trebuchet MS" charset="0"/>
                <a:cs typeface="Trebuchet MS" charset="0"/>
              </a:rPr>
              <a:t>Title services (insurance, search fees)</a:t>
            </a:r>
          </a:p>
          <a:p>
            <a:pPr marL="285750" indent="-285750" fontAlgn="t">
              <a:buFont typeface="Arial" charset="0"/>
              <a:buChar char="•"/>
            </a:pPr>
            <a:r>
              <a:rPr lang="en-US" sz="1300" dirty="0">
                <a:latin typeface="Trebuchet MS" charset="0"/>
                <a:ea typeface="Trebuchet MS" charset="0"/>
                <a:cs typeface="Trebuchet MS" charset="0"/>
              </a:rPr>
              <a:t>Tax service fees</a:t>
            </a:r>
          </a:p>
          <a:p>
            <a:pPr marL="285750" indent="-285750" fontAlgn="t">
              <a:buFont typeface="Arial" charset="0"/>
              <a:buChar char="•"/>
            </a:pPr>
            <a:r>
              <a:rPr lang="en-US" sz="1300" dirty="0">
                <a:latin typeface="Trebuchet MS" charset="0"/>
                <a:ea typeface="Trebuchet MS" charset="0"/>
                <a:cs typeface="Trebuchet MS" charset="0"/>
              </a:rPr>
              <a:t>Survey fees</a:t>
            </a:r>
          </a:p>
          <a:p>
            <a:pPr marL="285750" indent="-285750" fontAlgn="t">
              <a:buFont typeface="Arial" charset="0"/>
              <a:buChar char="•"/>
            </a:pPr>
            <a:r>
              <a:rPr lang="en-US" sz="1300" dirty="0">
                <a:latin typeface="Trebuchet MS" charset="0"/>
                <a:ea typeface="Trebuchet MS" charset="0"/>
                <a:cs typeface="Trebuchet MS" charset="0"/>
              </a:rPr>
              <a:t>Attorney fees</a:t>
            </a:r>
          </a:p>
          <a:p>
            <a:pPr marL="285750" indent="-285750" fontAlgn="t">
              <a:buFont typeface="Arial" charset="0"/>
              <a:buChar char="•"/>
            </a:pPr>
            <a:r>
              <a:rPr lang="en-US" sz="1300" dirty="0">
                <a:latin typeface="Trebuchet MS" charset="0"/>
                <a:ea typeface="Trebuchet MS" charset="0"/>
                <a:cs typeface="Trebuchet MS" charset="0"/>
              </a:rPr>
              <a:t>Underwriting fees</a:t>
            </a:r>
          </a:p>
        </p:txBody>
      </p:sp>
    </p:spTree>
    <p:extLst>
      <p:ext uri="{BB962C8B-B14F-4D97-AF65-F5344CB8AC3E}">
        <p14:creationId xmlns:p14="http://schemas.microsoft.com/office/powerpoint/2010/main" val="909850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53038" y="7647765"/>
            <a:ext cx="2140719" cy="2078848"/>
          </a:xfrm>
          <a:prstGeom prst="rect">
            <a:avLst/>
          </a:prstGeom>
          <a:ln w="38100">
            <a:solidFill>
              <a:srgbClr val="00B0F0"/>
            </a:solidFill>
          </a:ln>
        </p:spPr>
      </p:pic>
      <p:sp>
        <p:nvSpPr>
          <p:cNvPr id="38913" name="Rectangle 1"/>
          <p:cNvSpPr>
            <a:spLocks noChangeArrowheads="1"/>
          </p:cNvSpPr>
          <p:nvPr/>
        </p:nvSpPr>
        <p:spPr bwMode="auto">
          <a:xfrm>
            <a:off x="258763" y="333375"/>
            <a:ext cx="647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70" tIns="50935" rIns="101870" bIns="50935">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2700" b="1" dirty="0">
                <a:solidFill>
                  <a:srgbClr val="00B0F0"/>
                </a:solidFill>
                <a:latin typeface="Trebuchet MS" charset="0"/>
                <a:ea typeface="Trebuchet MS" charset="0"/>
                <a:cs typeface="Trebuchet MS" charset="0"/>
              </a:rPr>
              <a:t>CONTACT ME </a:t>
            </a:r>
            <a:r>
              <a:rPr lang="en-US" altLang="en-US" sz="2700" b="1" dirty="0">
                <a:solidFill>
                  <a:srgbClr val="000000"/>
                </a:solidFill>
                <a:latin typeface="Trebuchet MS" charset="0"/>
                <a:ea typeface="Trebuchet MS" charset="0"/>
                <a:cs typeface="Trebuchet MS" charset="0"/>
              </a:rPr>
              <a:t>TO TALK MORE</a:t>
            </a:r>
            <a:endParaRPr lang="en-US" altLang="en-US" sz="2700" b="1" dirty="0">
              <a:solidFill>
                <a:srgbClr val="0092D2"/>
              </a:solidFill>
              <a:latin typeface="Trebuchet MS" charset="0"/>
              <a:ea typeface="Trebuchet MS" charset="0"/>
              <a:cs typeface="Trebuchet MS" charset="0"/>
            </a:endParaRPr>
          </a:p>
        </p:txBody>
      </p:sp>
      <p:sp>
        <p:nvSpPr>
          <p:cNvPr id="38915" name="TextBox 12"/>
          <p:cNvSpPr txBox="1">
            <a:spLocks noChangeArrowheads="1"/>
          </p:cNvSpPr>
          <p:nvPr/>
        </p:nvSpPr>
        <p:spPr bwMode="auto">
          <a:xfrm>
            <a:off x="1468438" y="7685088"/>
            <a:ext cx="34544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70" tIns="50935" rIns="101870" bIns="50935">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r" eaLnBrk="1" hangingPunct="1">
              <a:spcBef>
                <a:spcPct val="0"/>
              </a:spcBef>
              <a:buFontTx/>
              <a:buNone/>
            </a:pPr>
            <a:r>
              <a:rPr lang="en-US" altLang="en-US" sz="1800" b="1" dirty="0">
                <a:latin typeface="Trebuchet MS Regular" charset="0"/>
                <a:ea typeface="Trebuchet MS Regular" charset="0"/>
                <a:cs typeface="Trebuchet MS Regular" charset="0"/>
              </a:rPr>
              <a:t>Name</a:t>
            </a:r>
            <a:r>
              <a:rPr lang="en-US" altLang="en-US" sz="1800" dirty="0">
                <a:latin typeface="Trebuchet MS Regular" charset="0"/>
                <a:ea typeface="Trebuchet MS Regular" charset="0"/>
                <a:cs typeface="Trebuchet MS Regular" charset="0"/>
              </a:rPr>
              <a:t/>
            </a:r>
            <a:br>
              <a:rPr lang="en-US" altLang="en-US" sz="1800" dirty="0">
                <a:latin typeface="Trebuchet MS Regular" charset="0"/>
                <a:ea typeface="Trebuchet MS Regular" charset="0"/>
                <a:cs typeface="Trebuchet MS Regular" charset="0"/>
              </a:rPr>
            </a:br>
            <a:r>
              <a:rPr lang="en-US" altLang="en-US" sz="1800" dirty="0">
                <a:latin typeface="Trebuchet MS Regular" charset="0"/>
                <a:ea typeface="Trebuchet MS Regular" charset="0"/>
                <a:cs typeface="Trebuchet MS Regular" charset="0"/>
              </a:rPr>
              <a:t>Company</a:t>
            </a:r>
            <a:br>
              <a:rPr lang="en-US" altLang="en-US" sz="1800" dirty="0">
                <a:latin typeface="Trebuchet MS Regular" charset="0"/>
                <a:ea typeface="Trebuchet MS Regular" charset="0"/>
                <a:cs typeface="Trebuchet MS Regular" charset="0"/>
              </a:rPr>
            </a:br>
            <a:r>
              <a:rPr lang="en-US" altLang="en-US" sz="1800" dirty="0">
                <a:latin typeface="Trebuchet MS Regular" charset="0"/>
                <a:ea typeface="Trebuchet MS Regular" charset="0"/>
                <a:cs typeface="Trebuchet MS Regular" charset="0"/>
              </a:rPr>
              <a:t>Email Address</a:t>
            </a:r>
          </a:p>
          <a:p>
            <a:pPr algn="r" eaLnBrk="1" hangingPunct="1">
              <a:spcBef>
                <a:spcPct val="0"/>
              </a:spcBef>
              <a:buFontTx/>
              <a:buNone/>
            </a:pPr>
            <a:r>
              <a:rPr lang="en-US" altLang="en-US" sz="1800" dirty="0">
                <a:latin typeface="Trebuchet MS Regular" charset="0"/>
                <a:ea typeface="Trebuchet MS Regular" charset="0"/>
                <a:cs typeface="Trebuchet MS Regular" charset="0"/>
              </a:rPr>
              <a:t>Website</a:t>
            </a:r>
            <a:br>
              <a:rPr lang="en-US" altLang="en-US" sz="1800" dirty="0">
                <a:latin typeface="Trebuchet MS Regular" charset="0"/>
                <a:ea typeface="Trebuchet MS Regular" charset="0"/>
                <a:cs typeface="Trebuchet MS Regular" charset="0"/>
              </a:rPr>
            </a:br>
            <a:r>
              <a:rPr lang="en-US" altLang="en-US" sz="1800" dirty="0">
                <a:latin typeface="Trebuchet MS Regular" charset="0"/>
                <a:ea typeface="Trebuchet MS Regular" charset="0"/>
                <a:cs typeface="Trebuchet MS Regular" charset="0"/>
              </a:rPr>
              <a:t>(000) 000-0000</a:t>
            </a:r>
            <a:br>
              <a:rPr lang="en-US" altLang="en-US" sz="1800" dirty="0">
                <a:latin typeface="Trebuchet MS Regular" charset="0"/>
                <a:ea typeface="Trebuchet MS Regular" charset="0"/>
                <a:cs typeface="Trebuchet MS Regular" charset="0"/>
              </a:rPr>
            </a:br>
            <a:endParaRPr lang="en-US" altLang="en-US" sz="1800" dirty="0">
              <a:latin typeface="Trebuchet MS Regular" charset="0"/>
              <a:ea typeface="Trebuchet MS Regular" charset="0"/>
              <a:cs typeface="Trebuchet MS Regular" charset="0"/>
            </a:endParaRPr>
          </a:p>
          <a:p>
            <a:pPr algn="r" eaLnBrk="1" hangingPunct="1">
              <a:spcBef>
                <a:spcPct val="0"/>
              </a:spcBef>
              <a:buFontTx/>
              <a:buNone/>
            </a:pPr>
            <a:r>
              <a:rPr lang="en-US" altLang="en-US" sz="1800" dirty="0" err="1">
                <a:latin typeface="Trebuchet MS Regular" charset="0"/>
                <a:ea typeface="Trebuchet MS Regular" charset="0"/>
                <a:cs typeface="Trebuchet MS Regular" charset="0"/>
              </a:rPr>
              <a:t>facebook.com</a:t>
            </a:r>
            <a:r>
              <a:rPr lang="en-US" altLang="en-US" sz="1800" dirty="0">
                <a:latin typeface="Trebuchet MS Regular" charset="0"/>
                <a:ea typeface="Trebuchet MS Regular" charset="0"/>
                <a:cs typeface="Trebuchet MS Regular" charset="0"/>
              </a:rPr>
              <a:t>/</a:t>
            </a:r>
            <a:r>
              <a:rPr lang="en-US" altLang="en-US" sz="1800" dirty="0" err="1">
                <a:latin typeface="Trebuchet MS Regular" charset="0"/>
                <a:ea typeface="Trebuchet MS Regular" charset="0"/>
                <a:cs typeface="Trebuchet MS Regular" charset="0"/>
              </a:rPr>
              <a:t>yourpage</a:t>
            </a:r>
            <a:endParaRPr lang="en-US" altLang="en-US" sz="1800" dirty="0">
              <a:latin typeface="Trebuchet MS Regular" charset="0"/>
              <a:ea typeface="Trebuchet MS Regular" charset="0"/>
              <a:cs typeface="Trebuchet MS Regular" charset="0"/>
            </a:endParaRPr>
          </a:p>
        </p:txBody>
      </p:sp>
      <p:pic>
        <p:nvPicPr>
          <p:cNvPr id="38916" name="Picture 13" descr="FacebookIc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8638" y="9359900"/>
            <a:ext cx="34766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14"/>
          <p:cNvSpPr>
            <a:spLocks noChangeArrowheads="1"/>
          </p:cNvSpPr>
          <p:nvPr/>
        </p:nvSpPr>
        <p:spPr bwMode="auto">
          <a:xfrm>
            <a:off x="258763" y="962025"/>
            <a:ext cx="73406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70" tIns="50935" rIns="101870" bIns="50935">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1400" dirty="0">
                <a:solidFill>
                  <a:srgbClr val="000000"/>
                </a:solidFill>
                <a:latin typeface="Trebuchet MS Regular" charset="0"/>
                <a:ea typeface="Trebuchet MS Regular" charset="0"/>
                <a:cs typeface="Trebuchet MS Regular" charset="0"/>
              </a:rPr>
              <a:t>I’</a:t>
            </a:r>
            <a:r>
              <a:rPr lang="en-US" altLang="ja-JP" sz="1400" dirty="0">
                <a:solidFill>
                  <a:srgbClr val="000000"/>
                </a:solidFill>
                <a:latin typeface="Trebuchet MS Regular" charset="0"/>
                <a:ea typeface="Trebuchet MS Regular" charset="0"/>
                <a:cs typeface="Trebuchet MS Regular" charset="0"/>
              </a:rPr>
              <a:t>m sure you have questions and concerns…</a:t>
            </a:r>
            <a:br>
              <a:rPr lang="en-US" altLang="ja-JP" sz="1400" dirty="0">
                <a:solidFill>
                  <a:srgbClr val="000000"/>
                </a:solidFill>
                <a:latin typeface="Trebuchet MS Regular" charset="0"/>
                <a:ea typeface="Trebuchet MS Regular" charset="0"/>
                <a:cs typeface="Trebuchet MS Regular" charset="0"/>
              </a:rPr>
            </a:br>
            <a:r>
              <a:rPr lang="en-US" altLang="ja-JP" sz="1400" dirty="0">
                <a:solidFill>
                  <a:srgbClr val="000000"/>
                </a:solidFill>
                <a:latin typeface="Trebuchet MS Regular" charset="0"/>
                <a:ea typeface="Trebuchet MS Regular" charset="0"/>
                <a:cs typeface="Trebuchet MS Regular" charset="0"/>
              </a:rPr>
              <a:t/>
            </a:r>
            <a:br>
              <a:rPr lang="en-US" altLang="ja-JP" sz="1400" dirty="0">
                <a:solidFill>
                  <a:srgbClr val="000000"/>
                </a:solidFill>
                <a:latin typeface="Trebuchet MS Regular" charset="0"/>
                <a:ea typeface="Trebuchet MS Regular" charset="0"/>
                <a:cs typeface="Trebuchet MS Regular" charset="0"/>
              </a:rPr>
            </a:br>
            <a:r>
              <a:rPr lang="en-US" altLang="ja-JP" sz="1400" dirty="0">
                <a:solidFill>
                  <a:srgbClr val="000000"/>
                </a:solidFill>
                <a:latin typeface="Trebuchet MS Regular" charset="0"/>
                <a:ea typeface="Trebuchet MS Regular" charset="0"/>
                <a:cs typeface="Trebuchet MS Regular" charset="0"/>
              </a:rPr>
              <a:t>I would love to talk with you more about what you read here, and help you on the path to buying a home. My contact information is below. I look forward to hearing from </a:t>
            </a:r>
            <a:r>
              <a:rPr lang="en-US" altLang="ja-JP" sz="1400" dirty="0" smtClean="0">
                <a:solidFill>
                  <a:srgbClr val="000000"/>
                </a:solidFill>
                <a:latin typeface="Trebuchet MS Regular" charset="0"/>
                <a:ea typeface="Trebuchet MS Regular" charset="0"/>
                <a:cs typeface="Trebuchet MS Regular" charset="0"/>
              </a:rPr>
              <a:t>you!</a:t>
            </a:r>
            <a:endParaRPr lang="en-US" altLang="en-US" sz="1400" dirty="0">
              <a:latin typeface="Trebuchet MS Regular" charset="0"/>
              <a:ea typeface="Trebuchet MS Regular" charset="0"/>
              <a:cs typeface="Trebuchet MS Regular" charset="0"/>
            </a:endParaRPr>
          </a:p>
        </p:txBody>
      </p:sp>
      <p:pic>
        <p:nvPicPr>
          <p:cNvPr id="38918" name="Picture 17" descr="iStock_000001558465Smal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614613"/>
            <a:ext cx="7772400" cy="427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920" name="Straight Connector 18"/>
          <p:cNvCxnSpPr>
            <a:cxnSpLocks/>
          </p:cNvCxnSpPr>
          <p:nvPr/>
        </p:nvCxnSpPr>
        <p:spPr bwMode="auto">
          <a:xfrm>
            <a:off x="0" y="2614613"/>
            <a:ext cx="7772400" cy="0"/>
          </a:xfrm>
          <a:prstGeom prst="line">
            <a:avLst/>
          </a:prstGeom>
          <a:noFill/>
          <a:ln w="63500">
            <a:solidFill>
              <a:srgbClr val="00B0F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8921" name="Straight Connector 19"/>
          <p:cNvCxnSpPr>
            <a:cxnSpLocks/>
          </p:cNvCxnSpPr>
          <p:nvPr/>
        </p:nvCxnSpPr>
        <p:spPr bwMode="auto">
          <a:xfrm>
            <a:off x="0" y="6889750"/>
            <a:ext cx="7772400" cy="0"/>
          </a:xfrm>
          <a:prstGeom prst="line">
            <a:avLst/>
          </a:prstGeom>
          <a:noFill/>
          <a:ln w="63500">
            <a:solidFill>
              <a:srgbClr val="00B0F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85901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7772400" cy="5173216"/>
          </a:xfrm>
          <a:prstGeom prst="rect">
            <a:avLst/>
          </a:prstGeom>
        </p:spPr>
      </p:pic>
      <p:sp>
        <p:nvSpPr>
          <p:cNvPr id="4" name="TextBox 4"/>
          <p:cNvSpPr txBox="1"/>
          <p:nvPr/>
        </p:nvSpPr>
        <p:spPr>
          <a:xfrm>
            <a:off x="7239000" y="9791700"/>
            <a:ext cx="213359" cy="190500"/>
          </a:xfrm>
          <a:prstGeom prst="rect">
            <a:avLst/>
          </a:prstGeom>
          <a:noFill/>
          <a:ln>
            <a:noFill/>
          </a:ln>
        </p:spPr>
        <p:txBody>
          <a:bodyPr wrap="square" lIns="0" tIns="0" rIns="0" bIns="0" anchor="t"/>
          <a:lstStyle/>
          <a:p>
            <a:pPr algn="ctr">
              <a:defRPr lang="en-US"/>
            </a:pPr>
            <a:r>
              <a:rPr lang="is-IS" sz="1200" dirty="0">
                <a:solidFill>
                  <a:srgbClr val="6D6E70"/>
                </a:solidFill>
                <a:latin typeface="MyriadPro-Regular" charset="77"/>
                <a:ea typeface="MyriadPro-Regular" charset="77"/>
                <a:cs typeface="MyriadPro-Regular" charset="77"/>
              </a:rPr>
              <a:t>3</a:t>
            </a:r>
            <a:endParaRPr sz="1200" dirty="0">
              <a:solidFill>
                <a:srgbClr val="6D6E70"/>
              </a:solidFill>
              <a:latin typeface="MyriadPro-Regular" charset="77"/>
              <a:ea typeface="MyriadPro-Regular" charset="77"/>
              <a:cs typeface="MyriadPro-Regular" charset="77"/>
            </a:endParaRPr>
          </a:p>
        </p:txBody>
      </p:sp>
      <p:sp>
        <p:nvSpPr>
          <p:cNvPr id="11" name="TextBox 5"/>
          <p:cNvSpPr txBox="1">
            <a:spLocks noChangeArrowheads="1"/>
          </p:cNvSpPr>
          <p:nvPr/>
        </p:nvSpPr>
        <p:spPr bwMode="auto">
          <a:xfrm>
            <a:off x="457201" y="5821288"/>
            <a:ext cx="6858000" cy="366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1300" dirty="0">
                <a:latin typeface="Trebuchet MS" charset="0"/>
                <a:ea typeface="Trebuchet MS" charset="0"/>
                <a:cs typeface="Trebuchet MS" charset="0"/>
              </a:rPr>
              <a:t>Here are four great reasons to consider buying a home today instead of waiting.</a:t>
            </a:r>
          </a:p>
          <a:p>
            <a:pPr eaLnBrk="1" hangingPunct="1">
              <a:spcBef>
                <a:spcPct val="0"/>
              </a:spcBef>
              <a:buFontTx/>
              <a:buNone/>
            </a:pPr>
            <a:endParaRPr lang="en-US" altLang="en-US" sz="800" dirty="0">
              <a:latin typeface="Trebuchet MS" charset="0"/>
              <a:ea typeface="Trebuchet MS" charset="0"/>
              <a:cs typeface="Trebuchet MS" charset="0"/>
            </a:endParaRPr>
          </a:p>
          <a:p>
            <a:pPr eaLnBrk="1" hangingPunct="1">
              <a:spcBef>
                <a:spcPct val="0"/>
              </a:spcBef>
              <a:buFontTx/>
              <a:buNone/>
            </a:pPr>
            <a:r>
              <a:rPr lang="en-US" altLang="en-US" sz="1300" b="1" dirty="0" smtClean="0">
                <a:solidFill>
                  <a:srgbClr val="00B0F0"/>
                </a:solidFill>
                <a:latin typeface="Trebuchet MS" charset="0"/>
                <a:ea typeface="Trebuchet MS" charset="0"/>
                <a:cs typeface="Trebuchet MS" charset="0"/>
              </a:rPr>
              <a:t>1</a:t>
            </a:r>
            <a:r>
              <a:rPr lang="en-US" altLang="en-US" sz="1300" b="1" dirty="0">
                <a:solidFill>
                  <a:srgbClr val="00B0F0"/>
                </a:solidFill>
                <a:latin typeface="Trebuchet MS" charset="0"/>
                <a:ea typeface="Trebuchet MS" charset="0"/>
                <a:cs typeface="Trebuchet MS" charset="0"/>
              </a:rPr>
              <a:t>. Prices Will Continue to Rise</a:t>
            </a:r>
          </a:p>
          <a:p>
            <a:pPr eaLnBrk="1" hangingPunct="1">
              <a:spcBef>
                <a:spcPct val="0"/>
              </a:spcBef>
              <a:buFontTx/>
              <a:buNone/>
            </a:pPr>
            <a:endParaRPr lang="en-US" altLang="en-US" sz="800" dirty="0">
              <a:latin typeface="Trebuchet MS" charset="0"/>
              <a:ea typeface="Trebuchet MS" charset="0"/>
              <a:cs typeface="Trebuchet MS" charset="0"/>
            </a:endParaRPr>
          </a:p>
          <a:p>
            <a:pPr eaLnBrk="1" hangingPunct="1">
              <a:spcBef>
                <a:spcPct val="0"/>
              </a:spcBef>
              <a:buFontTx/>
              <a:buNone/>
            </a:pPr>
            <a:r>
              <a:rPr lang="en-US" altLang="en-US" sz="1300" i="1" dirty="0" err="1" smtClean="0">
                <a:latin typeface="Trebuchet MS" charset="0"/>
                <a:ea typeface="Trebuchet MS" charset="0"/>
                <a:cs typeface="Trebuchet MS" charset="0"/>
              </a:rPr>
              <a:t>CoreLogic’s</a:t>
            </a:r>
            <a:r>
              <a:rPr lang="en-US" altLang="en-US" sz="1300" dirty="0" smtClean="0">
                <a:latin typeface="Trebuchet MS" charset="0"/>
                <a:ea typeface="Trebuchet MS" charset="0"/>
                <a:cs typeface="Trebuchet MS" charset="0"/>
              </a:rPr>
              <a:t> </a:t>
            </a:r>
            <a:r>
              <a:rPr lang="en-US" altLang="en-US" sz="1300" dirty="0">
                <a:latin typeface="Trebuchet MS" charset="0"/>
                <a:ea typeface="Trebuchet MS" charset="0"/>
                <a:cs typeface="Trebuchet MS" charset="0"/>
              </a:rPr>
              <a:t>latest </a:t>
            </a:r>
            <a:r>
              <a:rPr lang="en-US" altLang="en-US" sz="1300" i="1" dirty="0">
                <a:latin typeface="Trebuchet MS" charset="0"/>
                <a:ea typeface="Trebuchet MS" charset="0"/>
                <a:cs typeface="Trebuchet MS" charset="0"/>
              </a:rPr>
              <a:t>Home Price Index </a:t>
            </a:r>
            <a:r>
              <a:rPr lang="en-US" altLang="en-US" sz="1300" dirty="0">
                <a:latin typeface="Trebuchet MS" charset="0"/>
                <a:ea typeface="Trebuchet MS" charset="0"/>
                <a:cs typeface="Trebuchet MS" charset="0"/>
              </a:rPr>
              <a:t>reports that home prices have appreciated by </a:t>
            </a:r>
            <a:r>
              <a:rPr lang="en-US" altLang="en-US" sz="1300" dirty="0" smtClean="0">
                <a:latin typeface="Trebuchet MS" charset="0"/>
                <a:ea typeface="Trebuchet MS" charset="0"/>
                <a:cs typeface="Trebuchet MS" charset="0"/>
              </a:rPr>
              <a:t>7.2% </a:t>
            </a:r>
            <a:r>
              <a:rPr lang="en-US" altLang="en-US" sz="1300" dirty="0">
                <a:latin typeface="Trebuchet MS" charset="0"/>
                <a:ea typeface="Trebuchet MS" charset="0"/>
                <a:cs typeface="Trebuchet MS" charset="0"/>
              </a:rPr>
              <a:t>over the last 12 months. The same report predicts that prices will continue to increase at a rate of </a:t>
            </a:r>
            <a:r>
              <a:rPr lang="en-US" altLang="en-US" sz="1300" dirty="0" smtClean="0">
                <a:latin typeface="Trebuchet MS" charset="0"/>
                <a:ea typeface="Trebuchet MS" charset="0"/>
                <a:cs typeface="Trebuchet MS" charset="0"/>
              </a:rPr>
              <a:t>4.7% </a:t>
            </a:r>
            <a:r>
              <a:rPr lang="en-US" altLang="en-US" sz="1300" dirty="0">
                <a:latin typeface="Trebuchet MS" charset="0"/>
                <a:ea typeface="Trebuchet MS" charset="0"/>
                <a:cs typeface="Trebuchet MS" charset="0"/>
              </a:rPr>
              <a:t>over the next year. </a:t>
            </a:r>
            <a:endParaRPr lang="en-US" altLang="en-US" sz="1300" dirty="0" smtClean="0">
              <a:latin typeface="Trebuchet MS" charset="0"/>
              <a:ea typeface="Trebuchet MS" charset="0"/>
              <a:cs typeface="Trebuchet MS" charset="0"/>
            </a:endParaRPr>
          </a:p>
          <a:p>
            <a:pPr eaLnBrk="1" hangingPunct="1">
              <a:spcBef>
                <a:spcPct val="0"/>
              </a:spcBef>
              <a:buFontTx/>
              <a:buNone/>
            </a:pPr>
            <a:endParaRPr lang="en-US" altLang="en-US" sz="800" dirty="0">
              <a:latin typeface="Trebuchet MS" charset="0"/>
              <a:ea typeface="Trebuchet MS" charset="0"/>
              <a:cs typeface="Trebuchet MS" charset="0"/>
            </a:endParaRPr>
          </a:p>
          <a:p>
            <a:pPr eaLnBrk="1" hangingPunct="1">
              <a:spcBef>
                <a:spcPct val="0"/>
              </a:spcBef>
              <a:buFontTx/>
              <a:buNone/>
            </a:pPr>
            <a:r>
              <a:rPr lang="en-US" altLang="en-US" sz="1300" dirty="0">
                <a:latin typeface="Trebuchet MS" charset="0"/>
                <a:ea typeface="Trebuchet MS" charset="0"/>
                <a:cs typeface="Trebuchet MS" charset="0"/>
              </a:rPr>
              <a:t>The bottom in home prices has come and gone. Home values will continue to appreciate for years. Waiting no longer makes sense.</a:t>
            </a:r>
          </a:p>
          <a:p>
            <a:pPr eaLnBrk="1" hangingPunct="1">
              <a:spcBef>
                <a:spcPct val="0"/>
              </a:spcBef>
              <a:buFontTx/>
              <a:buNone/>
            </a:pPr>
            <a:endParaRPr lang="en-US" altLang="en-US" sz="800" dirty="0">
              <a:latin typeface="Trebuchet MS" charset="0"/>
              <a:ea typeface="Trebuchet MS" charset="0"/>
              <a:cs typeface="Trebuchet MS" charset="0"/>
            </a:endParaRPr>
          </a:p>
          <a:p>
            <a:pPr eaLnBrk="1" hangingPunct="1">
              <a:spcBef>
                <a:spcPct val="0"/>
              </a:spcBef>
              <a:buFontTx/>
              <a:buNone/>
            </a:pPr>
            <a:r>
              <a:rPr lang="en-US" altLang="en-US" sz="1300" b="1" dirty="0" smtClean="0">
                <a:solidFill>
                  <a:srgbClr val="00B0F0"/>
                </a:solidFill>
                <a:latin typeface="Trebuchet MS" charset="0"/>
                <a:ea typeface="Trebuchet MS" charset="0"/>
                <a:cs typeface="Trebuchet MS" charset="0"/>
              </a:rPr>
              <a:t>2</a:t>
            </a:r>
            <a:r>
              <a:rPr lang="en-US" altLang="en-US" sz="1300" b="1" dirty="0">
                <a:solidFill>
                  <a:srgbClr val="00B0F0"/>
                </a:solidFill>
                <a:latin typeface="Trebuchet MS" charset="0"/>
                <a:ea typeface="Trebuchet MS" charset="0"/>
                <a:cs typeface="Trebuchet MS" charset="0"/>
              </a:rPr>
              <a:t>. Mortgage Interest Rates Are Projected to Increase</a:t>
            </a:r>
          </a:p>
          <a:p>
            <a:pPr eaLnBrk="1" hangingPunct="1">
              <a:spcBef>
                <a:spcPct val="0"/>
              </a:spcBef>
              <a:buFontTx/>
              <a:buNone/>
            </a:pPr>
            <a:endParaRPr lang="en-US" altLang="en-US" sz="800" dirty="0">
              <a:latin typeface="Trebuchet MS" charset="0"/>
              <a:ea typeface="Trebuchet MS" charset="0"/>
              <a:cs typeface="Trebuchet MS" charset="0"/>
            </a:endParaRPr>
          </a:p>
          <a:p>
            <a:pPr eaLnBrk="1" hangingPunct="1">
              <a:spcBef>
                <a:spcPct val="0"/>
              </a:spcBef>
              <a:buFontTx/>
              <a:buNone/>
            </a:pPr>
            <a:r>
              <a:rPr lang="en-US" altLang="en-US" sz="1300" i="1" dirty="0" smtClean="0">
                <a:latin typeface="Trebuchet MS" charset="0"/>
                <a:ea typeface="Trebuchet MS" charset="0"/>
                <a:cs typeface="Trebuchet MS" charset="0"/>
              </a:rPr>
              <a:t>Freddie </a:t>
            </a:r>
            <a:r>
              <a:rPr lang="en-US" altLang="en-US" sz="1300" i="1" dirty="0">
                <a:latin typeface="Trebuchet MS" charset="0"/>
                <a:ea typeface="Trebuchet MS" charset="0"/>
                <a:cs typeface="Trebuchet MS" charset="0"/>
              </a:rPr>
              <a:t>Mac’s Primary Mortgage Market Survey </a:t>
            </a:r>
            <a:r>
              <a:rPr lang="en-US" altLang="en-US" sz="1300" dirty="0">
                <a:latin typeface="Trebuchet MS" charset="0"/>
                <a:ea typeface="Trebuchet MS" charset="0"/>
                <a:cs typeface="Trebuchet MS" charset="0"/>
              </a:rPr>
              <a:t>shows that interest rates for a 30-year mortgage have remained </a:t>
            </a:r>
            <a:r>
              <a:rPr lang="en-US" altLang="en-US" sz="1300" dirty="0" smtClean="0">
                <a:latin typeface="Trebuchet MS" charset="0"/>
                <a:ea typeface="Trebuchet MS" charset="0"/>
                <a:cs typeface="Trebuchet MS" charset="0"/>
              </a:rPr>
              <a:t>around 4</a:t>
            </a:r>
            <a:r>
              <a:rPr lang="en-US" altLang="en-US" sz="1300" dirty="0">
                <a:latin typeface="Trebuchet MS" charset="0"/>
                <a:ea typeface="Trebuchet MS" charset="0"/>
                <a:cs typeface="Trebuchet MS" charset="0"/>
              </a:rPr>
              <a:t>%. Most experts predict that they will begin to rise over the next 12 months. </a:t>
            </a:r>
            <a:r>
              <a:rPr lang="en-US" altLang="en-US" sz="1300" i="1" dirty="0">
                <a:latin typeface="Trebuchet MS" charset="0"/>
                <a:ea typeface="Trebuchet MS" charset="0"/>
                <a:cs typeface="Trebuchet MS" charset="0"/>
              </a:rPr>
              <a:t>The Mortgage Bankers Association, </a:t>
            </a:r>
            <a:r>
              <a:rPr lang="en-US" altLang="en-US" sz="1300" i="1" dirty="0" smtClean="0">
                <a:latin typeface="Trebuchet MS" charset="0"/>
                <a:ea typeface="Trebuchet MS" charset="0"/>
                <a:cs typeface="Trebuchet MS" charset="0"/>
              </a:rPr>
              <a:t>Fannie Mae, Freddie </a:t>
            </a:r>
            <a:r>
              <a:rPr lang="en-US" altLang="en-US" sz="1300" i="1" dirty="0">
                <a:latin typeface="Trebuchet MS" charset="0"/>
                <a:ea typeface="Trebuchet MS" charset="0"/>
                <a:cs typeface="Trebuchet MS" charset="0"/>
              </a:rPr>
              <a:t>Mac &amp; the National Association of Realtors</a:t>
            </a:r>
            <a:r>
              <a:rPr lang="en-US" altLang="en-US" sz="1300" dirty="0">
                <a:latin typeface="Trebuchet MS" charset="0"/>
                <a:ea typeface="Trebuchet MS" charset="0"/>
                <a:cs typeface="Trebuchet MS" charset="0"/>
              </a:rPr>
              <a:t> are in unison, projecting that rates will increase by this </a:t>
            </a:r>
            <a:r>
              <a:rPr lang="en-US" altLang="en-US" sz="1300" dirty="0" smtClean="0">
                <a:latin typeface="Trebuchet MS" charset="0"/>
                <a:ea typeface="Trebuchet MS" charset="0"/>
                <a:cs typeface="Trebuchet MS" charset="0"/>
              </a:rPr>
              <a:t>time next </a:t>
            </a:r>
            <a:r>
              <a:rPr lang="en-US" altLang="en-US" sz="1300" dirty="0">
                <a:latin typeface="Trebuchet MS" charset="0"/>
                <a:ea typeface="Trebuchet MS" charset="0"/>
                <a:cs typeface="Trebuchet MS" charset="0"/>
              </a:rPr>
              <a:t>year.</a:t>
            </a:r>
          </a:p>
          <a:p>
            <a:pPr eaLnBrk="1" hangingPunct="1">
              <a:spcBef>
                <a:spcPct val="0"/>
              </a:spcBef>
              <a:buFontTx/>
              <a:buNone/>
            </a:pPr>
            <a:endParaRPr lang="en-US" altLang="en-US" sz="800" dirty="0">
              <a:latin typeface="Trebuchet MS" charset="0"/>
              <a:ea typeface="Trebuchet MS" charset="0"/>
              <a:cs typeface="Trebuchet MS" charset="0"/>
            </a:endParaRPr>
          </a:p>
          <a:p>
            <a:pPr eaLnBrk="1" hangingPunct="1">
              <a:spcBef>
                <a:spcPct val="0"/>
              </a:spcBef>
              <a:buFontTx/>
              <a:buNone/>
            </a:pPr>
            <a:r>
              <a:rPr lang="en-US" altLang="en-US" sz="1300" dirty="0" smtClean="0">
                <a:latin typeface="Trebuchet MS" charset="0"/>
                <a:ea typeface="Trebuchet MS" charset="0"/>
                <a:cs typeface="Trebuchet MS" charset="0"/>
              </a:rPr>
              <a:t>An </a:t>
            </a:r>
            <a:r>
              <a:rPr lang="en-US" altLang="en-US" sz="1300" dirty="0">
                <a:latin typeface="Trebuchet MS" charset="0"/>
                <a:ea typeface="Trebuchet MS" charset="0"/>
                <a:cs typeface="Trebuchet MS" charset="0"/>
              </a:rPr>
              <a:t>increase in rates will impact YOUR monthly mortgage payment. A year from now, your housing expense will increase if a mortgage is necessary to buy your next home.</a:t>
            </a:r>
          </a:p>
        </p:txBody>
      </p:sp>
      <p:sp>
        <p:nvSpPr>
          <p:cNvPr id="12" name="TextBox 6"/>
          <p:cNvSpPr txBox="1">
            <a:spLocks noChangeArrowheads="1"/>
          </p:cNvSpPr>
          <p:nvPr/>
        </p:nvSpPr>
        <p:spPr bwMode="auto">
          <a:xfrm>
            <a:off x="457200" y="5362922"/>
            <a:ext cx="6858000" cy="300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lnSpc>
                <a:spcPts val="2800"/>
              </a:lnSpc>
              <a:spcBef>
                <a:spcPct val="0"/>
              </a:spcBef>
              <a:buFontTx/>
              <a:buNone/>
            </a:pPr>
            <a:r>
              <a:rPr lang="en-US" altLang="en-US" sz="2400" b="1" dirty="0">
                <a:solidFill>
                  <a:srgbClr val="00B0F0"/>
                </a:solidFill>
                <a:latin typeface="Trebuchet MS" charset="0"/>
                <a:ea typeface="Trebuchet MS" charset="0"/>
                <a:cs typeface="Trebuchet MS" charset="0"/>
              </a:rPr>
              <a:t>4 REASONS TO BUY </a:t>
            </a:r>
            <a:r>
              <a:rPr lang="en-US" altLang="en-US" sz="2400" b="1" dirty="0">
                <a:latin typeface="Trebuchet MS" charset="0"/>
                <a:ea typeface="Trebuchet MS" charset="0"/>
                <a:cs typeface="Trebuchet MS" charset="0"/>
              </a:rPr>
              <a:t>A HOME </a:t>
            </a:r>
            <a:r>
              <a:rPr lang="en-US" altLang="en-US" sz="2400" b="1" dirty="0">
                <a:solidFill>
                  <a:srgbClr val="00B0F0"/>
                </a:solidFill>
                <a:latin typeface="Trebuchet MS" charset="0"/>
                <a:ea typeface="Trebuchet MS" charset="0"/>
                <a:cs typeface="Trebuchet MS" charset="0"/>
              </a:rPr>
              <a:t>THIS </a:t>
            </a:r>
            <a:r>
              <a:rPr lang="en-US" altLang="en-US" sz="2400" b="1" dirty="0" smtClean="0">
                <a:solidFill>
                  <a:srgbClr val="00B0F0"/>
                </a:solidFill>
                <a:latin typeface="Trebuchet MS" charset="0"/>
                <a:ea typeface="Trebuchet MS" charset="0"/>
                <a:cs typeface="Trebuchet MS" charset="0"/>
              </a:rPr>
              <a:t>SPRING!</a:t>
            </a:r>
            <a:endParaRPr lang="en-US" altLang="en-US" sz="2400" b="1" dirty="0">
              <a:solidFill>
                <a:srgbClr val="00B0F0"/>
              </a:solidFill>
              <a:latin typeface="Trebuchet MS" charset="0"/>
              <a:ea typeface="Trebuchet MS" charset="0"/>
              <a:cs typeface="Trebuchet MS" charset="0"/>
            </a:endParaRPr>
          </a:p>
        </p:txBody>
      </p:sp>
      <p:pic>
        <p:nvPicPr>
          <p:cNvPr id="7"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671050"/>
            <a:ext cx="7772400"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a:cxnSpLocks/>
          </p:cNvCxnSpPr>
          <p:nvPr/>
        </p:nvCxnSpPr>
        <p:spPr bwMode="auto">
          <a:xfrm>
            <a:off x="0" y="5173216"/>
            <a:ext cx="7772400" cy="0"/>
          </a:xfrm>
          <a:prstGeom prst="line">
            <a:avLst/>
          </a:prstGeom>
          <a:noFill/>
          <a:ln w="63500">
            <a:solidFill>
              <a:srgbClr val="00B0F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5101208"/>
            <a:ext cx="7772400" cy="4392488"/>
          </a:xfrm>
          <a:prstGeom prst="rect">
            <a:avLst/>
          </a:prstGeom>
        </p:spPr>
      </p:pic>
      <p:sp>
        <p:nvSpPr>
          <p:cNvPr id="3" name="TextBox 3"/>
          <p:cNvSpPr txBox="1"/>
          <p:nvPr/>
        </p:nvSpPr>
        <p:spPr>
          <a:xfrm>
            <a:off x="7239000" y="9791700"/>
            <a:ext cx="213359" cy="215900"/>
          </a:xfrm>
          <a:prstGeom prst="rect">
            <a:avLst/>
          </a:prstGeom>
          <a:noFill/>
          <a:ln>
            <a:noFill/>
          </a:ln>
        </p:spPr>
        <p:txBody>
          <a:bodyPr wrap="square" lIns="0" tIns="0" rIns="0" bIns="0" anchor="t"/>
          <a:lstStyle/>
          <a:p>
            <a:pPr algn="ctr">
              <a:defRPr lang="en-US"/>
            </a:pPr>
            <a:r>
              <a:rPr lang="is-IS" sz="1200" dirty="0">
                <a:solidFill>
                  <a:srgbClr val="6D6E70"/>
                </a:solidFill>
                <a:latin typeface="MyriadPro-Regular" charset="77"/>
                <a:ea typeface="MyriadPro-Regular" charset="77"/>
                <a:cs typeface="MyriadPro-Regular" charset="77"/>
              </a:rPr>
              <a:t>4</a:t>
            </a:r>
            <a:endParaRPr sz="1200" dirty="0">
              <a:solidFill>
                <a:srgbClr val="6D6E70"/>
              </a:solidFill>
              <a:latin typeface="MyriadPro-Regular" charset="77"/>
              <a:ea typeface="MyriadPro-Regular" charset="77"/>
              <a:cs typeface="MyriadPro-Regular" charset="77"/>
            </a:endParaRPr>
          </a:p>
        </p:txBody>
      </p:sp>
      <p:sp>
        <p:nvSpPr>
          <p:cNvPr id="6" name="TextBox 4"/>
          <p:cNvSpPr txBox="1">
            <a:spLocks noChangeArrowheads="1"/>
          </p:cNvSpPr>
          <p:nvPr/>
        </p:nvSpPr>
        <p:spPr bwMode="auto">
          <a:xfrm>
            <a:off x="460375" y="419100"/>
            <a:ext cx="685165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1300" b="1" dirty="0">
                <a:solidFill>
                  <a:srgbClr val="00B0F0"/>
                </a:solidFill>
                <a:latin typeface="Trebuchet MS" charset="0"/>
                <a:ea typeface="Trebuchet MS" charset="0"/>
                <a:cs typeface="Trebuchet MS" charset="0"/>
              </a:rPr>
              <a:t>3. Either Way You are Paying a </a:t>
            </a:r>
            <a:r>
              <a:rPr lang="en-US" altLang="en-US" sz="1300" b="1" dirty="0" smtClean="0">
                <a:solidFill>
                  <a:srgbClr val="00B0F0"/>
                </a:solidFill>
                <a:latin typeface="Trebuchet MS" charset="0"/>
                <a:ea typeface="Trebuchet MS" charset="0"/>
                <a:cs typeface="Trebuchet MS" charset="0"/>
              </a:rPr>
              <a:t>Mortgage</a:t>
            </a:r>
          </a:p>
          <a:p>
            <a:pPr eaLnBrk="1" hangingPunct="1">
              <a:spcBef>
                <a:spcPct val="0"/>
              </a:spcBef>
              <a:buFontTx/>
              <a:buNone/>
            </a:pPr>
            <a:endParaRPr lang="en-US" sz="800" b="1" dirty="0">
              <a:solidFill>
                <a:srgbClr val="00B0F0"/>
              </a:solidFill>
              <a:latin typeface="Trebuchet MS" charset="0"/>
              <a:ea typeface="Trebuchet MS" charset="0"/>
              <a:cs typeface="Trebuchet MS" charset="0"/>
            </a:endParaRPr>
          </a:p>
          <a:p>
            <a:pPr eaLnBrk="1" hangingPunct="1">
              <a:spcBef>
                <a:spcPct val="0"/>
              </a:spcBef>
              <a:buFontTx/>
              <a:buNone/>
            </a:pPr>
            <a:r>
              <a:rPr lang="en-US" sz="1300" dirty="0" smtClean="0">
                <a:latin typeface="Trebuchet MS" charset="0"/>
                <a:ea typeface="Trebuchet MS" charset="0"/>
                <a:cs typeface="Trebuchet MS" charset="0"/>
              </a:rPr>
              <a:t>There are some renters who have not yet purchased a home because they are uncomfortable taking on the obligation of a mortgage. Everyone should realize that, unless you are living with your parents rent-free, you are paying a mortgage - </a:t>
            </a:r>
            <a:r>
              <a:rPr lang="en-US" sz="1300" i="1" dirty="0" smtClean="0">
                <a:latin typeface="Trebuchet MS" charset="0"/>
                <a:ea typeface="Trebuchet MS" charset="0"/>
                <a:cs typeface="Trebuchet MS" charset="0"/>
              </a:rPr>
              <a:t>either yours or your landlord’s.</a:t>
            </a:r>
          </a:p>
          <a:p>
            <a:pPr eaLnBrk="1" hangingPunct="1">
              <a:spcBef>
                <a:spcPct val="0"/>
              </a:spcBef>
              <a:buFontTx/>
              <a:buNone/>
            </a:pPr>
            <a:endParaRPr lang="en-US" sz="800" dirty="0">
              <a:latin typeface="Trebuchet MS" charset="0"/>
              <a:ea typeface="Trebuchet MS" charset="0"/>
              <a:cs typeface="Trebuchet MS" charset="0"/>
            </a:endParaRPr>
          </a:p>
          <a:p>
            <a:pPr eaLnBrk="1" hangingPunct="1">
              <a:spcBef>
                <a:spcPct val="0"/>
              </a:spcBef>
              <a:buFontTx/>
              <a:buNone/>
            </a:pPr>
            <a:r>
              <a:rPr lang="en-US" sz="1300" dirty="0" smtClean="0">
                <a:latin typeface="Trebuchet MS" charset="0"/>
                <a:ea typeface="Trebuchet MS" charset="0"/>
                <a:cs typeface="Trebuchet MS" charset="0"/>
              </a:rPr>
              <a:t>As </a:t>
            </a:r>
            <a:r>
              <a:rPr lang="en-US" sz="1300" dirty="0">
                <a:latin typeface="Trebuchet MS" charset="0"/>
                <a:ea typeface="Trebuchet MS" charset="0"/>
                <a:cs typeface="Trebuchet MS" charset="0"/>
              </a:rPr>
              <a:t>an owner, your mortgage payment is a form of </a:t>
            </a:r>
            <a:r>
              <a:rPr lang="en-US" sz="1300" i="1" dirty="0">
                <a:latin typeface="Trebuchet MS" charset="0"/>
                <a:ea typeface="Trebuchet MS" charset="0"/>
                <a:cs typeface="Trebuchet MS" charset="0"/>
              </a:rPr>
              <a:t>‘forced savings’ </a:t>
            </a:r>
            <a:r>
              <a:rPr lang="en-US" sz="1300" dirty="0">
                <a:latin typeface="Trebuchet MS" charset="0"/>
                <a:ea typeface="Trebuchet MS" charset="0"/>
                <a:cs typeface="Trebuchet MS" charset="0"/>
              </a:rPr>
              <a:t>that allows you to have equity in your home that you can tap into later in life. As a renter, you guarantee your landlord is the person with that </a:t>
            </a:r>
            <a:r>
              <a:rPr lang="en-US" sz="1300" dirty="0" smtClean="0">
                <a:latin typeface="Trebuchet MS" charset="0"/>
                <a:ea typeface="Trebuchet MS" charset="0"/>
                <a:cs typeface="Trebuchet MS" charset="0"/>
              </a:rPr>
              <a:t>equity.</a:t>
            </a:r>
            <a:endParaRPr lang="en-US" sz="1300" dirty="0">
              <a:latin typeface="Trebuchet MS" charset="0"/>
              <a:ea typeface="Trebuchet MS" charset="0"/>
              <a:cs typeface="Trebuchet MS" charset="0"/>
            </a:endParaRPr>
          </a:p>
          <a:p>
            <a:pPr eaLnBrk="1" hangingPunct="1">
              <a:spcBef>
                <a:spcPct val="0"/>
              </a:spcBef>
              <a:buFontTx/>
              <a:buNone/>
            </a:pPr>
            <a:endParaRPr lang="en-US" sz="800" dirty="0">
              <a:latin typeface="Trebuchet MS" charset="0"/>
              <a:ea typeface="Trebuchet MS" charset="0"/>
              <a:cs typeface="Trebuchet MS" charset="0"/>
            </a:endParaRPr>
          </a:p>
          <a:p>
            <a:pPr eaLnBrk="1" hangingPunct="1">
              <a:spcBef>
                <a:spcPct val="0"/>
              </a:spcBef>
              <a:buFontTx/>
              <a:buNone/>
            </a:pPr>
            <a:r>
              <a:rPr lang="en-US" sz="1300" i="1" dirty="0" smtClean="0">
                <a:latin typeface="Trebuchet MS" charset="0"/>
                <a:ea typeface="Trebuchet MS" charset="0"/>
                <a:cs typeface="Trebuchet MS" charset="0"/>
              </a:rPr>
              <a:t>Are </a:t>
            </a:r>
            <a:r>
              <a:rPr lang="en-US" sz="1300" i="1" dirty="0">
                <a:latin typeface="Trebuchet MS" charset="0"/>
                <a:ea typeface="Trebuchet MS" charset="0"/>
                <a:cs typeface="Trebuchet MS" charset="0"/>
              </a:rPr>
              <a:t>you ready to put your housing cost to work for you</a:t>
            </a:r>
            <a:r>
              <a:rPr lang="en-US" sz="1300" i="1" dirty="0" smtClean="0">
                <a:latin typeface="Trebuchet MS" charset="0"/>
                <a:ea typeface="Trebuchet MS" charset="0"/>
                <a:cs typeface="Trebuchet MS" charset="0"/>
              </a:rPr>
              <a:t>?</a:t>
            </a:r>
          </a:p>
          <a:p>
            <a:pPr eaLnBrk="1" hangingPunct="1">
              <a:spcBef>
                <a:spcPct val="0"/>
              </a:spcBef>
              <a:buFontTx/>
              <a:buNone/>
            </a:pPr>
            <a:endParaRPr lang="en-US" altLang="en-US" sz="800" dirty="0">
              <a:latin typeface="Trebuchet MS" charset="0"/>
              <a:ea typeface="Trebuchet MS" charset="0"/>
              <a:cs typeface="Trebuchet MS" charset="0"/>
            </a:endParaRPr>
          </a:p>
          <a:p>
            <a:pPr eaLnBrk="1" hangingPunct="1">
              <a:spcBef>
                <a:spcPct val="0"/>
              </a:spcBef>
              <a:buFontTx/>
              <a:buNone/>
            </a:pPr>
            <a:r>
              <a:rPr lang="en-US" altLang="en-US" sz="1300" b="1" dirty="0">
                <a:solidFill>
                  <a:srgbClr val="00B0F0"/>
                </a:solidFill>
                <a:latin typeface="Trebuchet MS" charset="0"/>
                <a:ea typeface="Trebuchet MS" charset="0"/>
                <a:cs typeface="Trebuchet MS" charset="0"/>
              </a:rPr>
              <a:t>4. It’s Time to Move On with Your </a:t>
            </a:r>
            <a:r>
              <a:rPr lang="en-US" altLang="en-US" sz="1300" b="1" dirty="0" smtClean="0">
                <a:solidFill>
                  <a:srgbClr val="00B0F0"/>
                </a:solidFill>
                <a:latin typeface="Trebuchet MS" charset="0"/>
                <a:ea typeface="Trebuchet MS" charset="0"/>
                <a:cs typeface="Trebuchet MS" charset="0"/>
              </a:rPr>
              <a:t>Life</a:t>
            </a:r>
          </a:p>
          <a:p>
            <a:pPr eaLnBrk="1" hangingPunct="1">
              <a:spcBef>
                <a:spcPct val="0"/>
              </a:spcBef>
              <a:buFontTx/>
              <a:buNone/>
            </a:pPr>
            <a:endParaRPr lang="en-US" altLang="en-US" sz="800" dirty="0">
              <a:latin typeface="Trebuchet MS" charset="0"/>
              <a:ea typeface="Trebuchet MS" charset="0"/>
              <a:cs typeface="Trebuchet MS" charset="0"/>
            </a:endParaRPr>
          </a:p>
          <a:p>
            <a:pPr eaLnBrk="1" hangingPunct="1">
              <a:spcBef>
                <a:spcPct val="0"/>
              </a:spcBef>
              <a:buFontTx/>
              <a:buNone/>
            </a:pPr>
            <a:r>
              <a:rPr lang="en-US" altLang="en-US" sz="1300" dirty="0">
                <a:latin typeface="Trebuchet MS" charset="0"/>
                <a:ea typeface="Trebuchet MS" charset="0"/>
                <a:cs typeface="Trebuchet MS" charset="0"/>
              </a:rPr>
              <a:t>The ‘cost’ of a home is determined by two major components: the price of the home and the current mortgage rate. It appears that both are on the rise</a:t>
            </a:r>
            <a:r>
              <a:rPr lang="en-US" altLang="en-US" sz="1300" dirty="0" smtClean="0">
                <a:latin typeface="Trebuchet MS" charset="0"/>
                <a:ea typeface="Trebuchet MS" charset="0"/>
                <a:cs typeface="Trebuchet MS" charset="0"/>
              </a:rPr>
              <a:t>.</a:t>
            </a:r>
          </a:p>
          <a:p>
            <a:pPr eaLnBrk="1" hangingPunct="1">
              <a:spcBef>
                <a:spcPct val="0"/>
              </a:spcBef>
              <a:buFontTx/>
              <a:buNone/>
            </a:pPr>
            <a:endParaRPr lang="en-US" altLang="en-US" sz="800" dirty="0">
              <a:latin typeface="Trebuchet MS" charset="0"/>
              <a:ea typeface="Trebuchet MS" charset="0"/>
              <a:cs typeface="Trebuchet MS" charset="0"/>
            </a:endParaRPr>
          </a:p>
          <a:p>
            <a:pPr eaLnBrk="1" hangingPunct="1">
              <a:spcBef>
                <a:spcPct val="0"/>
              </a:spcBef>
              <a:buFontTx/>
              <a:buNone/>
            </a:pPr>
            <a:r>
              <a:rPr lang="en-US" altLang="en-US" sz="1300" dirty="0">
                <a:latin typeface="Trebuchet MS" charset="0"/>
                <a:ea typeface="Trebuchet MS" charset="0"/>
                <a:cs typeface="Trebuchet MS" charset="0"/>
              </a:rPr>
              <a:t>But what if they weren’t? Would you wait</a:t>
            </a:r>
            <a:r>
              <a:rPr lang="en-US" altLang="en-US" sz="1300" dirty="0" smtClean="0">
                <a:latin typeface="Trebuchet MS" charset="0"/>
                <a:ea typeface="Trebuchet MS" charset="0"/>
                <a:cs typeface="Trebuchet MS" charset="0"/>
              </a:rPr>
              <a:t>?</a:t>
            </a:r>
          </a:p>
          <a:p>
            <a:pPr eaLnBrk="1" hangingPunct="1">
              <a:spcBef>
                <a:spcPct val="0"/>
              </a:spcBef>
              <a:buFontTx/>
              <a:buNone/>
            </a:pPr>
            <a:endParaRPr lang="en-US" altLang="en-US" sz="800" dirty="0">
              <a:latin typeface="Trebuchet MS" charset="0"/>
              <a:ea typeface="Trebuchet MS" charset="0"/>
              <a:cs typeface="Trebuchet MS" charset="0"/>
            </a:endParaRPr>
          </a:p>
          <a:p>
            <a:pPr eaLnBrk="1" hangingPunct="1">
              <a:spcBef>
                <a:spcPct val="0"/>
              </a:spcBef>
              <a:buFontTx/>
              <a:buNone/>
            </a:pPr>
            <a:r>
              <a:rPr lang="en-US" altLang="en-US" sz="1300" dirty="0">
                <a:latin typeface="Trebuchet MS" charset="0"/>
                <a:ea typeface="Trebuchet MS" charset="0"/>
                <a:cs typeface="Trebuchet MS" charset="0"/>
              </a:rPr>
              <a:t>Look at the actual reason you are buying and decide </a:t>
            </a:r>
            <a:r>
              <a:rPr lang="en-US" altLang="en-US" sz="1300" dirty="0" smtClean="0">
                <a:latin typeface="Trebuchet MS" charset="0"/>
                <a:ea typeface="Trebuchet MS" charset="0"/>
                <a:cs typeface="Trebuchet MS" charset="0"/>
              </a:rPr>
              <a:t>if it </a:t>
            </a:r>
            <a:r>
              <a:rPr lang="en-US" altLang="en-US" sz="1300" dirty="0">
                <a:latin typeface="Trebuchet MS" charset="0"/>
                <a:ea typeface="Trebuchet MS" charset="0"/>
                <a:cs typeface="Trebuchet MS" charset="0"/>
              </a:rPr>
              <a:t>is worth waiting. Whether you want to have a great place for your children to grow up, you want your family to be safer or you just want to have control over renovations, maybe now is the time to buy</a:t>
            </a:r>
            <a:r>
              <a:rPr lang="en-US" altLang="en-US" sz="1300" dirty="0" smtClean="0">
                <a:latin typeface="Trebuchet MS" charset="0"/>
                <a:ea typeface="Trebuchet MS" charset="0"/>
                <a:cs typeface="Trebuchet MS" charset="0"/>
              </a:rPr>
              <a:t>.</a:t>
            </a:r>
          </a:p>
          <a:p>
            <a:pPr eaLnBrk="1" hangingPunct="1">
              <a:spcBef>
                <a:spcPct val="0"/>
              </a:spcBef>
              <a:buFontTx/>
              <a:buNone/>
            </a:pPr>
            <a:endParaRPr lang="en-US" altLang="en-US" sz="800" dirty="0">
              <a:latin typeface="Trebuchet MS" charset="0"/>
              <a:ea typeface="Trebuchet MS" charset="0"/>
              <a:cs typeface="Trebuchet MS" charset="0"/>
            </a:endParaRPr>
          </a:p>
          <a:p>
            <a:pPr eaLnBrk="1" hangingPunct="1">
              <a:spcBef>
                <a:spcPct val="0"/>
              </a:spcBef>
              <a:buFontTx/>
              <a:buNone/>
            </a:pPr>
            <a:r>
              <a:rPr lang="en-US" altLang="en-US" sz="1300" b="1" dirty="0">
                <a:latin typeface="Trebuchet MS" charset="0"/>
                <a:ea typeface="Trebuchet MS" charset="0"/>
                <a:cs typeface="Trebuchet MS" charset="0"/>
              </a:rPr>
              <a:t>If the right thing for you and your family is to purchase a home this year, buying sooner rather than later could lead to substantial savings.</a:t>
            </a:r>
          </a:p>
        </p:txBody>
      </p:sp>
      <p:cxnSp>
        <p:nvCxnSpPr>
          <p:cNvPr id="7" name="Straight Connector 6"/>
          <p:cNvCxnSpPr>
            <a:cxnSpLocks/>
          </p:cNvCxnSpPr>
          <p:nvPr/>
        </p:nvCxnSpPr>
        <p:spPr bwMode="auto">
          <a:xfrm>
            <a:off x="0" y="5101208"/>
            <a:ext cx="7772400" cy="0"/>
          </a:xfrm>
          <a:prstGeom prst="line">
            <a:avLst/>
          </a:prstGeom>
          <a:noFill/>
          <a:ln w="63500">
            <a:solidFill>
              <a:srgbClr val="00B0F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 name="Straight Connector 7"/>
          <p:cNvCxnSpPr>
            <a:cxnSpLocks/>
          </p:cNvCxnSpPr>
          <p:nvPr/>
        </p:nvCxnSpPr>
        <p:spPr bwMode="auto">
          <a:xfrm>
            <a:off x="0" y="9525000"/>
            <a:ext cx="7772400" cy="0"/>
          </a:xfrm>
          <a:prstGeom prst="line">
            <a:avLst/>
          </a:prstGeom>
          <a:noFill/>
          <a:ln w="63500">
            <a:solidFill>
              <a:srgbClr val="00B0F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9" name="Picture 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671050"/>
            <a:ext cx="7772400"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99318"/>
            <a:ext cx="7772400" cy="9466386"/>
          </a:xfrm>
          <a:prstGeom prst="rect">
            <a:avLst/>
          </a:prstGeom>
        </p:spPr>
      </p:pic>
      <p:pic>
        <p:nvPicPr>
          <p:cNvPr id="25"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671050"/>
            <a:ext cx="7772400"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239000" y="9791700"/>
            <a:ext cx="213359" cy="215900"/>
          </a:xfrm>
          <a:prstGeom prst="rect">
            <a:avLst/>
          </a:prstGeom>
          <a:noFill/>
          <a:ln>
            <a:noFill/>
          </a:ln>
        </p:spPr>
        <p:txBody>
          <a:bodyPr wrap="square" lIns="0" tIns="0" rIns="0" bIns="0" anchor="t"/>
          <a:lstStyle/>
          <a:p>
            <a:pPr algn="ctr">
              <a:defRPr lang="en-US"/>
            </a:pPr>
            <a:r>
              <a:rPr lang="is-IS" sz="1200" dirty="0">
                <a:solidFill>
                  <a:srgbClr val="6D6E70"/>
                </a:solidFill>
                <a:latin typeface="MyriadPro-Regular" charset="77"/>
                <a:ea typeface="MyriadPro-Regular" charset="77"/>
                <a:cs typeface="MyriadPro-Regular" charset="77"/>
              </a:rPr>
              <a:t>5</a:t>
            </a:r>
            <a:endParaRPr sz="1200" dirty="0">
              <a:solidFill>
                <a:srgbClr val="6D6E70"/>
              </a:solidFill>
              <a:latin typeface="MyriadPro-Regular" charset="77"/>
              <a:ea typeface="MyriadPro-Regular" charset="77"/>
              <a:cs typeface="MyriadPro-Regular" charset="77"/>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t="-7503"/>
          <a:stretch/>
        </p:blipFill>
        <p:spPr>
          <a:xfrm>
            <a:off x="0" y="-328726"/>
            <a:ext cx="7772400" cy="4709854"/>
          </a:xfrm>
          <a:prstGeom prst="rect">
            <a:avLst/>
          </a:prstGeom>
        </p:spPr>
      </p:pic>
      <p:sp>
        <p:nvSpPr>
          <p:cNvPr id="4" name="TextBox 3"/>
          <p:cNvSpPr txBox="1"/>
          <p:nvPr/>
        </p:nvSpPr>
        <p:spPr>
          <a:xfrm>
            <a:off x="7239000" y="9791700"/>
            <a:ext cx="213359" cy="215900"/>
          </a:xfrm>
          <a:prstGeom prst="rect">
            <a:avLst/>
          </a:prstGeom>
          <a:noFill/>
          <a:ln>
            <a:noFill/>
          </a:ln>
        </p:spPr>
        <p:txBody>
          <a:bodyPr wrap="square" lIns="0" tIns="0" rIns="0" bIns="0" anchor="t"/>
          <a:lstStyle/>
          <a:p>
            <a:pPr algn="ctr">
              <a:defRPr lang="en-US"/>
            </a:pPr>
            <a:r>
              <a:rPr lang="is-IS" sz="1200" dirty="0">
                <a:solidFill>
                  <a:srgbClr val="6D6E70"/>
                </a:solidFill>
                <a:latin typeface="MyriadPro-Regular" charset="77"/>
                <a:ea typeface="MyriadPro-Regular" charset="77"/>
                <a:cs typeface="MyriadPro-Regular" charset="77"/>
              </a:rPr>
              <a:t>6</a:t>
            </a:r>
            <a:endParaRPr sz="1200" dirty="0">
              <a:solidFill>
                <a:srgbClr val="6D6E70"/>
              </a:solidFill>
              <a:latin typeface="MyriadPro-Regular" charset="77"/>
              <a:ea typeface="MyriadPro-Regular" charset="77"/>
              <a:cs typeface="MyriadPro-Regular" charset="77"/>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671050"/>
            <a:ext cx="7772400"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85800" y="5325615"/>
            <a:ext cx="7166559" cy="4355038"/>
          </a:xfrm>
          <a:prstGeom prst="rect">
            <a:avLst/>
          </a:prstGeom>
          <a:noFill/>
        </p:spPr>
        <p:txBody>
          <a:bodyPr wrap="square" rtlCol="0">
            <a:spAutoFit/>
          </a:bodyPr>
          <a:lstStyle/>
          <a:p>
            <a:r>
              <a:rPr lang="en-US" sz="1300" dirty="0">
                <a:latin typeface="Trebuchet MS" charset="0"/>
                <a:ea typeface="Trebuchet MS" charset="0"/>
                <a:cs typeface="Trebuchet MS" charset="0"/>
              </a:rPr>
              <a:t>The results of the latest </a:t>
            </a:r>
            <a:r>
              <a:rPr lang="en-US" sz="1300" i="1" dirty="0">
                <a:latin typeface="Trebuchet MS" charset="0"/>
                <a:ea typeface="Trebuchet MS" charset="0"/>
                <a:cs typeface="Trebuchet MS" charset="0"/>
              </a:rPr>
              <a:t>Rent vs. Buy Report </a:t>
            </a:r>
            <a:r>
              <a:rPr lang="en-US" sz="1300" dirty="0">
                <a:latin typeface="Trebuchet MS" charset="0"/>
                <a:ea typeface="Trebuchet MS" charset="0"/>
                <a:cs typeface="Trebuchet MS" charset="0"/>
              </a:rPr>
              <a:t>from</a:t>
            </a:r>
            <a:r>
              <a:rPr lang="en-US" sz="1300" i="1" dirty="0">
                <a:latin typeface="Trebuchet MS" charset="0"/>
                <a:ea typeface="Trebuchet MS" charset="0"/>
                <a:cs typeface="Trebuchet MS" charset="0"/>
              </a:rPr>
              <a:t> Trulia </a:t>
            </a:r>
            <a:r>
              <a:rPr lang="en-US" sz="1300" dirty="0">
                <a:latin typeface="Trebuchet MS" charset="0"/>
                <a:ea typeface="Trebuchet MS" charset="0"/>
                <a:cs typeface="Trebuchet MS" charset="0"/>
              </a:rPr>
              <a:t>show that homeownership </a:t>
            </a:r>
            <a:r>
              <a:rPr lang="en-US" sz="1300" dirty="0" smtClean="0">
                <a:latin typeface="Trebuchet MS" charset="0"/>
                <a:ea typeface="Trebuchet MS" charset="0"/>
                <a:cs typeface="Trebuchet MS" charset="0"/>
              </a:rPr>
              <a:t>remains cheaper </a:t>
            </a:r>
            <a:r>
              <a:rPr lang="en-US" sz="1300" dirty="0">
                <a:latin typeface="Trebuchet MS" charset="0"/>
                <a:ea typeface="Trebuchet MS" charset="0"/>
                <a:cs typeface="Trebuchet MS" charset="0"/>
              </a:rPr>
              <a:t>than renting with a traditional 30-year fixed rate mortgage in the 100 largest </a:t>
            </a:r>
            <a:r>
              <a:rPr lang="en-US" sz="1300" dirty="0" smtClean="0">
                <a:latin typeface="Trebuchet MS" charset="0"/>
                <a:ea typeface="Trebuchet MS" charset="0"/>
                <a:cs typeface="Trebuchet MS" charset="0"/>
              </a:rPr>
              <a:t>metro areas </a:t>
            </a:r>
            <a:r>
              <a:rPr lang="en-US" sz="1300" dirty="0">
                <a:latin typeface="Trebuchet MS" charset="0"/>
                <a:ea typeface="Trebuchet MS" charset="0"/>
                <a:cs typeface="Trebuchet MS" charset="0"/>
              </a:rPr>
              <a:t>in the United States.</a:t>
            </a:r>
          </a:p>
          <a:p>
            <a:endParaRPr lang="en-US" sz="1000" dirty="0" smtClean="0">
              <a:latin typeface="Trebuchet MS" charset="0"/>
              <a:ea typeface="Trebuchet MS" charset="0"/>
              <a:cs typeface="Trebuchet MS" charset="0"/>
            </a:endParaRPr>
          </a:p>
          <a:p>
            <a:r>
              <a:rPr lang="en-US" sz="1300" dirty="0" smtClean="0">
                <a:latin typeface="Trebuchet MS" charset="0"/>
                <a:ea typeface="Trebuchet MS" charset="0"/>
                <a:cs typeface="Trebuchet MS" charset="0"/>
              </a:rPr>
              <a:t>The </a:t>
            </a:r>
            <a:r>
              <a:rPr lang="en-US" sz="1300" dirty="0">
                <a:latin typeface="Trebuchet MS" charset="0"/>
                <a:ea typeface="Trebuchet MS" charset="0"/>
                <a:cs typeface="Trebuchet MS" charset="0"/>
              </a:rPr>
              <a:t>updated numbers actually show that the range is an average of 17.4% less expensive </a:t>
            </a:r>
            <a:r>
              <a:rPr lang="en-US" sz="1300" dirty="0" smtClean="0">
                <a:latin typeface="Trebuchet MS" charset="0"/>
                <a:ea typeface="Trebuchet MS" charset="0"/>
                <a:cs typeface="Trebuchet MS" charset="0"/>
              </a:rPr>
              <a:t>in Honolulu </a:t>
            </a:r>
            <a:r>
              <a:rPr lang="en-US" sz="1300" dirty="0">
                <a:latin typeface="Trebuchet MS" charset="0"/>
                <a:ea typeface="Trebuchet MS" charset="0"/>
                <a:cs typeface="Trebuchet MS" charset="0"/>
              </a:rPr>
              <a:t>(HI), all the way up to 53.2% less expensive in Miami &amp; West Palm Beach (FL), </a:t>
            </a:r>
            <a:r>
              <a:rPr lang="en-US" sz="1300" dirty="0" smtClean="0">
                <a:latin typeface="Trebuchet MS" charset="0"/>
                <a:ea typeface="Trebuchet MS" charset="0"/>
                <a:cs typeface="Trebuchet MS" charset="0"/>
              </a:rPr>
              <a:t>and 37.7</a:t>
            </a:r>
            <a:r>
              <a:rPr lang="en-US" sz="1300" dirty="0">
                <a:latin typeface="Trebuchet MS" charset="0"/>
                <a:ea typeface="Trebuchet MS" charset="0"/>
                <a:cs typeface="Trebuchet MS" charset="0"/>
              </a:rPr>
              <a:t>% nationwide</a:t>
            </a:r>
            <a:r>
              <a:rPr lang="en-US" sz="1300" dirty="0" smtClean="0">
                <a:latin typeface="Trebuchet MS" charset="0"/>
                <a:ea typeface="Trebuchet MS" charset="0"/>
                <a:cs typeface="Trebuchet MS" charset="0"/>
              </a:rPr>
              <a:t>!</a:t>
            </a:r>
          </a:p>
          <a:p>
            <a:endParaRPr lang="en-US" sz="1000" dirty="0">
              <a:latin typeface="Trebuchet MS" charset="0"/>
              <a:ea typeface="Trebuchet MS" charset="0"/>
              <a:cs typeface="Trebuchet MS" charset="0"/>
            </a:endParaRPr>
          </a:p>
          <a:p>
            <a:r>
              <a:rPr lang="en-US" sz="1300" b="1" dirty="0">
                <a:latin typeface="Trebuchet MS" charset="0"/>
                <a:ea typeface="Trebuchet MS" charset="0"/>
                <a:cs typeface="Trebuchet MS" charset="0"/>
              </a:rPr>
              <a:t>Other interesting findings in the report include:</a:t>
            </a:r>
          </a:p>
          <a:p>
            <a:pPr marL="285750" indent="-285750">
              <a:buFont typeface="Arial" charset="0"/>
              <a:buChar char="•"/>
            </a:pPr>
            <a:r>
              <a:rPr lang="en-US" sz="1300" dirty="0" smtClean="0">
                <a:latin typeface="Trebuchet MS" charset="0"/>
                <a:ea typeface="Trebuchet MS" charset="0"/>
                <a:cs typeface="Trebuchet MS" charset="0"/>
              </a:rPr>
              <a:t>Interest </a:t>
            </a:r>
            <a:r>
              <a:rPr lang="en-US" sz="1300" dirty="0">
                <a:latin typeface="Trebuchet MS" charset="0"/>
                <a:ea typeface="Trebuchet MS" charset="0"/>
                <a:cs typeface="Trebuchet MS" charset="0"/>
              </a:rPr>
              <a:t>rates have remained </a:t>
            </a:r>
            <a:r>
              <a:rPr lang="en-US" sz="1300" dirty="0" smtClean="0">
                <a:latin typeface="Trebuchet MS" charset="0"/>
                <a:ea typeface="Trebuchet MS" charset="0"/>
                <a:cs typeface="Trebuchet MS" charset="0"/>
              </a:rPr>
              <a:t>low and, </a:t>
            </a:r>
            <a:r>
              <a:rPr lang="en-US" sz="1300" dirty="0">
                <a:latin typeface="Trebuchet MS" charset="0"/>
                <a:ea typeface="Trebuchet MS" charset="0"/>
                <a:cs typeface="Trebuchet MS" charset="0"/>
              </a:rPr>
              <a:t>even though home prices have appreciated </a:t>
            </a:r>
            <a:r>
              <a:rPr lang="en-US" sz="1300" dirty="0" smtClean="0">
                <a:latin typeface="Trebuchet MS" charset="0"/>
                <a:ea typeface="Trebuchet MS" charset="0"/>
                <a:cs typeface="Trebuchet MS" charset="0"/>
              </a:rPr>
              <a:t>around the </a:t>
            </a:r>
            <a:r>
              <a:rPr lang="en-US" sz="1300" dirty="0">
                <a:latin typeface="Trebuchet MS" charset="0"/>
                <a:ea typeface="Trebuchet MS" charset="0"/>
                <a:cs typeface="Trebuchet MS" charset="0"/>
              </a:rPr>
              <a:t>country, they haven’t greatly outpaced rental appreciation.</a:t>
            </a:r>
          </a:p>
          <a:p>
            <a:pPr marL="285750" indent="-285750">
              <a:buFont typeface="Arial" charset="0"/>
              <a:buChar char="•"/>
            </a:pPr>
            <a:r>
              <a:rPr lang="en-US" sz="1300" dirty="0" smtClean="0">
                <a:latin typeface="Trebuchet MS" charset="0"/>
                <a:ea typeface="Trebuchet MS" charset="0"/>
                <a:cs typeface="Trebuchet MS" charset="0"/>
              </a:rPr>
              <a:t>Home </a:t>
            </a:r>
            <a:r>
              <a:rPr lang="en-US" sz="1300" dirty="0">
                <a:latin typeface="Trebuchet MS" charset="0"/>
                <a:ea typeface="Trebuchet MS" charset="0"/>
                <a:cs typeface="Trebuchet MS" charset="0"/>
              </a:rPr>
              <a:t>prices would have to appreciate by a range of over 23% in Honolulu (HI), up to </a:t>
            </a:r>
            <a:r>
              <a:rPr lang="en-US" sz="1300" dirty="0" smtClean="0">
                <a:latin typeface="Trebuchet MS" charset="0"/>
                <a:ea typeface="Trebuchet MS" charset="0"/>
                <a:cs typeface="Trebuchet MS" charset="0"/>
              </a:rPr>
              <a:t>over 45</a:t>
            </a:r>
            <a:r>
              <a:rPr lang="en-US" sz="1300" dirty="0">
                <a:latin typeface="Trebuchet MS" charset="0"/>
                <a:ea typeface="Trebuchet MS" charset="0"/>
                <a:cs typeface="Trebuchet MS" charset="0"/>
              </a:rPr>
              <a:t>% in Ventura County (CA), to reach the tipping point of renting being less </a:t>
            </a:r>
            <a:r>
              <a:rPr lang="en-US" sz="1300" dirty="0" smtClean="0">
                <a:latin typeface="Trebuchet MS" charset="0"/>
                <a:ea typeface="Trebuchet MS" charset="0"/>
                <a:cs typeface="Trebuchet MS" charset="0"/>
              </a:rPr>
              <a:t>expensive than </a:t>
            </a:r>
            <a:r>
              <a:rPr lang="en-US" sz="1300" dirty="0">
                <a:latin typeface="Trebuchet MS" charset="0"/>
                <a:ea typeface="Trebuchet MS" charset="0"/>
                <a:cs typeface="Trebuchet MS" charset="0"/>
              </a:rPr>
              <a:t>buying.</a:t>
            </a:r>
          </a:p>
          <a:p>
            <a:pPr marL="285750" indent="-285750">
              <a:buFont typeface="Arial" charset="0"/>
              <a:buChar char="•"/>
            </a:pPr>
            <a:r>
              <a:rPr lang="en-US" sz="1300" dirty="0" smtClean="0">
                <a:latin typeface="Trebuchet MS" charset="0"/>
                <a:ea typeface="Trebuchet MS" charset="0"/>
                <a:cs typeface="Trebuchet MS" charset="0"/>
              </a:rPr>
              <a:t>Nationally</a:t>
            </a:r>
            <a:r>
              <a:rPr lang="en-US" sz="1300" dirty="0">
                <a:latin typeface="Trebuchet MS" charset="0"/>
                <a:ea typeface="Trebuchet MS" charset="0"/>
                <a:cs typeface="Trebuchet MS" charset="0"/>
              </a:rPr>
              <a:t>, rates would have to reach 9.1%, a 145% increase over today’s average of 3.7</a:t>
            </a:r>
            <a:r>
              <a:rPr lang="en-US" sz="1300" dirty="0" smtClean="0">
                <a:latin typeface="Trebuchet MS" charset="0"/>
                <a:ea typeface="Trebuchet MS" charset="0"/>
                <a:cs typeface="Trebuchet MS" charset="0"/>
              </a:rPr>
              <a:t>%, for </a:t>
            </a:r>
            <a:r>
              <a:rPr lang="en-US" sz="1300" dirty="0">
                <a:latin typeface="Trebuchet MS" charset="0"/>
                <a:ea typeface="Trebuchet MS" charset="0"/>
                <a:cs typeface="Trebuchet MS" charset="0"/>
              </a:rPr>
              <a:t>renting to be cheaper than buying. Rates haven’t been that high since January of </a:t>
            </a:r>
            <a:r>
              <a:rPr lang="en-US" sz="1300" dirty="0" smtClean="0">
                <a:latin typeface="Trebuchet MS" charset="0"/>
                <a:ea typeface="Trebuchet MS" charset="0"/>
                <a:cs typeface="Trebuchet MS" charset="0"/>
              </a:rPr>
              <a:t>1995, according </a:t>
            </a:r>
            <a:r>
              <a:rPr lang="en-US" sz="1300" dirty="0">
                <a:latin typeface="Trebuchet MS" charset="0"/>
                <a:ea typeface="Trebuchet MS" charset="0"/>
                <a:cs typeface="Trebuchet MS" charset="0"/>
              </a:rPr>
              <a:t>to </a:t>
            </a:r>
            <a:r>
              <a:rPr lang="en-US" sz="1300" i="1" dirty="0">
                <a:latin typeface="Trebuchet MS" charset="0"/>
                <a:ea typeface="Trebuchet MS" charset="0"/>
                <a:cs typeface="Trebuchet MS" charset="0"/>
              </a:rPr>
              <a:t>Freddie Mac.</a:t>
            </a:r>
          </a:p>
          <a:p>
            <a:endParaRPr lang="en-US" sz="1000" b="1" dirty="0" smtClean="0">
              <a:latin typeface="Trebuchet MS" charset="0"/>
              <a:ea typeface="Trebuchet MS" charset="0"/>
              <a:cs typeface="Trebuchet MS" charset="0"/>
            </a:endParaRPr>
          </a:p>
          <a:p>
            <a:r>
              <a:rPr lang="en-US" sz="1300" b="1" dirty="0" smtClean="0">
                <a:solidFill>
                  <a:srgbClr val="00B0F0"/>
                </a:solidFill>
                <a:latin typeface="Trebuchet MS" charset="0"/>
                <a:ea typeface="Trebuchet MS" charset="0"/>
                <a:cs typeface="Trebuchet MS" charset="0"/>
              </a:rPr>
              <a:t>Bottom </a:t>
            </a:r>
            <a:r>
              <a:rPr lang="en-US" sz="1300" b="1" dirty="0">
                <a:solidFill>
                  <a:srgbClr val="00B0F0"/>
                </a:solidFill>
                <a:latin typeface="Trebuchet MS" charset="0"/>
                <a:ea typeface="Trebuchet MS" charset="0"/>
                <a:cs typeface="Trebuchet MS" charset="0"/>
              </a:rPr>
              <a:t>Line</a:t>
            </a:r>
          </a:p>
          <a:p>
            <a:r>
              <a:rPr lang="en-US" sz="1300" dirty="0">
                <a:latin typeface="Trebuchet MS" charset="0"/>
                <a:ea typeface="Trebuchet MS" charset="0"/>
                <a:cs typeface="Trebuchet MS" charset="0"/>
              </a:rPr>
              <a:t>Buying a home makes sense socially and financially. If you are one of the many renters </a:t>
            </a:r>
            <a:r>
              <a:rPr lang="en-US" sz="1300" dirty="0" smtClean="0">
                <a:latin typeface="Trebuchet MS" charset="0"/>
                <a:ea typeface="Trebuchet MS" charset="0"/>
                <a:cs typeface="Trebuchet MS" charset="0"/>
              </a:rPr>
              <a:t>out there </a:t>
            </a:r>
            <a:r>
              <a:rPr lang="en-US" sz="1300" dirty="0">
                <a:latin typeface="Trebuchet MS" charset="0"/>
                <a:ea typeface="Trebuchet MS" charset="0"/>
                <a:cs typeface="Trebuchet MS" charset="0"/>
              </a:rPr>
              <a:t>who would like to evaluate your ability to buy this year, let's get together </a:t>
            </a:r>
            <a:r>
              <a:rPr lang="en-US" sz="1300" dirty="0" smtClean="0">
                <a:latin typeface="Trebuchet MS" charset="0"/>
                <a:ea typeface="Trebuchet MS" charset="0"/>
                <a:cs typeface="Trebuchet MS" charset="0"/>
              </a:rPr>
              <a:t>to find your dream </a:t>
            </a:r>
            <a:r>
              <a:rPr lang="en-US" sz="1300" dirty="0">
                <a:latin typeface="Trebuchet MS" charset="0"/>
                <a:ea typeface="Trebuchet MS" charset="0"/>
                <a:cs typeface="Trebuchet MS" charset="0"/>
              </a:rPr>
              <a:t>home</a:t>
            </a:r>
            <a:r>
              <a:rPr lang="en-US" sz="1300" dirty="0" smtClean="0">
                <a:latin typeface="Trebuchet MS" charset="0"/>
                <a:ea typeface="Trebuchet MS" charset="0"/>
                <a:cs typeface="Trebuchet MS" charset="0"/>
              </a:rPr>
              <a:t>.</a:t>
            </a:r>
            <a:endParaRPr lang="en-US" sz="1300" dirty="0">
              <a:latin typeface="Trebuchet MS" charset="0"/>
              <a:ea typeface="Trebuchet MS" charset="0"/>
              <a:cs typeface="Trebuchet MS" charset="0"/>
            </a:endParaRPr>
          </a:p>
        </p:txBody>
      </p:sp>
      <p:sp>
        <p:nvSpPr>
          <p:cNvPr id="2" name="TextBox 1"/>
          <p:cNvSpPr txBox="1"/>
          <p:nvPr/>
        </p:nvSpPr>
        <p:spPr>
          <a:xfrm>
            <a:off x="285800" y="4512938"/>
            <a:ext cx="5727145" cy="830997"/>
          </a:xfrm>
          <a:prstGeom prst="rect">
            <a:avLst/>
          </a:prstGeom>
          <a:noFill/>
        </p:spPr>
        <p:txBody>
          <a:bodyPr wrap="none" rtlCol="0">
            <a:spAutoFit/>
          </a:bodyPr>
          <a:lstStyle/>
          <a:p>
            <a:r>
              <a:rPr lang="en-US" altLang="en-US" sz="2400" b="1" dirty="0">
                <a:solidFill>
                  <a:srgbClr val="00B0F0"/>
                </a:solidFill>
                <a:latin typeface="Trebuchet MS" charset="0"/>
                <a:ea typeface="Trebuchet MS" charset="0"/>
                <a:cs typeface="Trebuchet MS" charset="0"/>
              </a:rPr>
              <a:t>BUYING IS NOW 37.7% CHEAPER </a:t>
            </a:r>
            <a:r>
              <a:rPr lang="en-US" altLang="en-US" sz="2400" b="1" dirty="0">
                <a:latin typeface="Trebuchet MS" charset="0"/>
                <a:ea typeface="Trebuchet MS" charset="0"/>
                <a:cs typeface="Trebuchet MS" charset="0"/>
              </a:rPr>
              <a:t>THAN </a:t>
            </a:r>
            <a:br>
              <a:rPr lang="en-US" altLang="en-US" sz="2400" b="1" dirty="0">
                <a:latin typeface="Trebuchet MS" charset="0"/>
                <a:ea typeface="Trebuchet MS" charset="0"/>
                <a:cs typeface="Trebuchet MS" charset="0"/>
              </a:rPr>
            </a:br>
            <a:r>
              <a:rPr lang="en-US" altLang="en-US" sz="2400" b="1" dirty="0">
                <a:latin typeface="Trebuchet MS" charset="0"/>
                <a:ea typeface="Trebuchet MS" charset="0"/>
                <a:cs typeface="Trebuchet MS" charset="0"/>
              </a:rPr>
              <a:t>RENTING IN THE </a:t>
            </a:r>
            <a:r>
              <a:rPr lang="en-US" altLang="en-US" sz="2400" b="1" dirty="0" smtClean="0">
                <a:latin typeface="Trebuchet MS" charset="0"/>
                <a:ea typeface="Trebuchet MS" charset="0"/>
                <a:cs typeface="Trebuchet MS" charset="0"/>
              </a:rPr>
              <a:t>US</a:t>
            </a:r>
            <a:endParaRPr lang="en-US" altLang="en-US" sz="2400" b="1" dirty="0">
              <a:latin typeface="Trebuchet MS" charset="0"/>
              <a:ea typeface="Trebuchet MS" charset="0"/>
              <a:cs typeface="Trebuchet MS" charset="0"/>
            </a:endParaRPr>
          </a:p>
        </p:txBody>
      </p:sp>
      <p:cxnSp>
        <p:nvCxnSpPr>
          <p:cNvPr id="8" name="Straight Connector 7"/>
          <p:cNvCxnSpPr>
            <a:cxnSpLocks/>
          </p:cNvCxnSpPr>
          <p:nvPr/>
        </p:nvCxnSpPr>
        <p:spPr bwMode="auto">
          <a:xfrm>
            <a:off x="0" y="4381128"/>
            <a:ext cx="7772400" cy="0"/>
          </a:xfrm>
          <a:prstGeom prst="line">
            <a:avLst/>
          </a:prstGeom>
          <a:noFill/>
          <a:ln w="63500">
            <a:solidFill>
              <a:srgbClr val="00B0F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950672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6521" y="6135661"/>
            <a:ext cx="6579358" cy="3535389"/>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7928" y="1450235"/>
            <a:ext cx="6354643" cy="3767877"/>
          </a:xfrm>
          <a:prstGeom prst="rect">
            <a:avLst/>
          </a:prstGeom>
        </p:spPr>
      </p:pic>
      <p:sp>
        <p:nvSpPr>
          <p:cNvPr id="4" name="TextBox 4"/>
          <p:cNvSpPr txBox="1"/>
          <p:nvPr/>
        </p:nvSpPr>
        <p:spPr>
          <a:xfrm>
            <a:off x="7239000" y="9791700"/>
            <a:ext cx="213359" cy="215900"/>
          </a:xfrm>
          <a:prstGeom prst="rect">
            <a:avLst/>
          </a:prstGeom>
          <a:noFill/>
          <a:ln>
            <a:noFill/>
          </a:ln>
        </p:spPr>
        <p:txBody>
          <a:bodyPr wrap="square" lIns="0" tIns="0" rIns="0" bIns="0" anchor="t"/>
          <a:lstStyle/>
          <a:p>
            <a:pPr algn="ctr">
              <a:defRPr lang="en-US"/>
            </a:pPr>
            <a:r>
              <a:rPr lang="is-IS" sz="1200" dirty="0">
                <a:solidFill>
                  <a:srgbClr val="6D6E70"/>
                </a:solidFill>
                <a:latin typeface="MyriadPro-Regular" charset="77"/>
                <a:ea typeface="MyriadPro-Regular" charset="77"/>
                <a:cs typeface="MyriadPro-Regular" charset="77"/>
              </a:rPr>
              <a:t>7</a:t>
            </a:r>
            <a:endParaRPr sz="1200" dirty="0">
              <a:solidFill>
                <a:srgbClr val="6D6E70"/>
              </a:solidFill>
              <a:latin typeface="MyriadPro-Regular" charset="77"/>
              <a:ea typeface="MyriadPro-Regular" charset="77"/>
              <a:cs typeface="MyriadPro-Regular" charset="77"/>
            </a:endParaRPr>
          </a:p>
        </p:txBody>
      </p:sp>
      <p:sp>
        <p:nvSpPr>
          <p:cNvPr id="11" name="TextBox 5"/>
          <p:cNvSpPr txBox="1">
            <a:spLocks noChangeArrowheads="1"/>
          </p:cNvSpPr>
          <p:nvPr/>
        </p:nvSpPr>
        <p:spPr bwMode="auto">
          <a:xfrm>
            <a:off x="457200" y="457200"/>
            <a:ext cx="68580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lnSpc>
                <a:spcPts val="2800"/>
              </a:lnSpc>
              <a:spcBef>
                <a:spcPct val="0"/>
              </a:spcBef>
              <a:buFontTx/>
              <a:buNone/>
            </a:pPr>
            <a:r>
              <a:rPr lang="en-US" altLang="en-US" sz="2800" b="1" dirty="0">
                <a:solidFill>
                  <a:srgbClr val="00ADEF"/>
                </a:solidFill>
                <a:latin typeface="Trebuchet MS Bold" charset="0"/>
                <a:ea typeface="Trebuchet MS Bold" charset="0"/>
                <a:cs typeface="Trebuchet MS Bold" charset="0"/>
              </a:rPr>
              <a:t>HOME PRICES </a:t>
            </a:r>
            <a:r>
              <a:rPr lang="en-US" altLang="en-US" sz="2800" b="1" dirty="0">
                <a:latin typeface="Trebuchet MS Bold" charset="0"/>
                <a:ea typeface="Trebuchet MS Bold" charset="0"/>
                <a:cs typeface="Trebuchet MS Bold" charset="0"/>
              </a:rPr>
              <a:t>OVER THE</a:t>
            </a:r>
            <a:r>
              <a:rPr lang="en-US" altLang="en-US" sz="2800" b="1" dirty="0">
                <a:solidFill>
                  <a:srgbClr val="00ADEF"/>
                </a:solidFill>
                <a:latin typeface="Trebuchet MS Bold" charset="0"/>
                <a:ea typeface="Trebuchet MS Bold" charset="0"/>
                <a:cs typeface="Trebuchet MS Bold" charset="0"/>
              </a:rPr>
              <a:t> LAST YEAR</a:t>
            </a:r>
          </a:p>
        </p:txBody>
      </p:sp>
      <p:sp>
        <p:nvSpPr>
          <p:cNvPr id="12" name="TextBox 6"/>
          <p:cNvSpPr txBox="1">
            <a:spLocks noChangeArrowheads="1"/>
          </p:cNvSpPr>
          <p:nvPr/>
        </p:nvSpPr>
        <p:spPr bwMode="auto">
          <a:xfrm>
            <a:off x="457200" y="879475"/>
            <a:ext cx="699452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1300" dirty="0">
                <a:latin typeface="Trebuchet MS" charset="0"/>
                <a:ea typeface="Trebuchet MS" charset="0"/>
                <a:cs typeface="Trebuchet MS" charset="0"/>
              </a:rPr>
              <a:t>Every quarter, the</a:t>
            </a:r>
            <a:r>
              <a:rPr lang="en-US" altLang="en-US" sz="1300" i="1" dirty="0">
                <a:latin typeface="Trebuchet MS" charset="0"/>
                <a:ea typeface="Trebuchet MS" charset="0"/>
                <a:cs typeface="Trebuchet MS" charset="0"/>
              </a:rPr>
              <a:t> Federal Housing Finance Agency (FHFA) </a:t>
            </a:r>
            <a:r>
              <a:rPr lang="en-US" altLang="en-US" sz="1300" dirty="0">
                <a:latin typeface="Trebuchet MS" charset="0"/>
                <a:ea typeface="Trebuchet MS" charset="0"/>
                <a:cs typeface="Trebuchet MS" charset="0"/>
              </a:rPr>
              <a:t>reports on the year-over-year changes in home prices. Below, you will see that prices are up year-over-year in every region.</a:t>
            </a:r>
          </a:p>
        </p:txBody>
      </p:sp>
      <p:sp>
        <p:nvSpPr>
          <p:cNvPr id="13" name="TextBox 7"/>
          <p:cNvSpPr txBox="1">
            <a:spLocks noChangeArrowheads="1"/>
          </p:cNvSpPr>
          <p:nvPr/>
        </p:nvSpPr>
        <p:spPr bwMode="auto">
          <a:xfrm>
            <a:off x="457200" y="5334000"/>
            <a:ext cx="724535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1300">
                <a:latin typeface="Trebuchet MS" charset="0"/>
                <a:ea typeface="Trebuchet MS" charset="0"/>
                <a:cs typeface="Trebuchet MS" charset="0"/>
              </a:rPr>
              <a:t>Looking at the breakdown by state, you can see that each state is appreciating at a different rate. This is important to know if you are planning on relocating to a different area of the country. Waiting to move may end up costing you more!</a:t>
            </a:r>
          </a:p>
        </p:txBody>
      </p:sp>
      <p:sp>
        <p:nvSpPr>
          <p:cNvPr id="14" name="TextBox 8"/>
          <p:cNvSpPr txBox="1">
            <a:spLocks noChangeArrowheads="1"/>
          </p:cNvSpPr>
          <p:nvPr/>
        </p:nvSpPr>
        <p:spPr bwMode="auto">
          <a:xfrm>
            <a:off x="457200" y="1408113"/>
            <a:ext cx="6858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en-US" altLang="en-US" sz="1600" b="1" dirty="0">
                <a:latin typeface="Trebuchet MS Bold" charset="0"/>
                <a:ea typeface="Trebuchet MS Bold" charset="0"/>
                <a:cs typeface="Trebuchet MS Bold" charset="0"/>
              </a:rPr>
              <a:t>Year-over-Year Prices Regionally</a:t>
            </a:r>
          </a:p>
        </p:txBody>
      </p:sp>
      <p:sp>
        <p:nvSpPr>
          <p:cNvPr id="15" name="TextBox 9"/>
          <p:cNvSpPr txBox="1">
            <a:spLocks noChangeArrowheads="1"/>
          </p:cNvSpPr>
          <p:nvPr/>
        </p:nvSpPr>
        <p:spPr bwMode="auto">
          <a:xfrm>
            <a:off x="457200" y="6046788"/>
            <a:ext cx="6858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en-US" altLang="en-US" sz="1600" b="1" dirty="0">
                <a:latin typeface="Trebuchet MS Bold" charset="0"/>
                <a:ea typeface="Trebuchet MS Bold" charset="0"/>
                <a:cs typeface="Trebuchet MS Bold" charset="0"/>
              </a:rPr>
              <a:t>Year-over-Year Prices By State</a:t>
            </a:r>
          </a:p>
        </p:txBody>
      </p:sp>
      <p:pic>
        <p:nvPicPr>
          <p:cNvPr id="16"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9671050"/>
            <a:ext cx="7772400"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605463"/>
            <a:ext cx="7772400" cy="3888565"/>
          </a:xfrm>
          <a:prstGeom prst="rect">
            <a:avLst/>
          </a:prstGeom>
        </p:spPr>
      </p:pic>
      <p:sp>
        <p:nvSpPr>
          <p:cNvPr id="3" name="Rectangle 2"/>
          <p:cNvSpPr/>
          <p:nvPr/>
        </p:nvSpPr>
        <p:spPr>
          <a:xfrm>
            <a:off x="644525" y="4073476"/>
            <a:ext cx="6362700" cy="3224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p:cNvGraphicFramePr>
            <a:graphicFrameLocks noGrp="1"/>
          </p:cNvGraphicFramePr>
          <p:nvPr>
            <p:extLst>
              <p:ext uri="{D42A27DB-BD31-4B8C-83A1-F6EECF244321}">
                <p14:modId xmlns:p14="http://schemas.microsoft.com/office/powerpoint/2010/main" val="1036162594"/>
              </p:ext>
            </p:extLst>
          </p:nvPr>
        </p:nvGraphicFramePr>
        <p:xfrm>
          <a:off x="647700" y="4267200"/>
          <a:ext cx="6362700" cy="1319214"/>
        </p:xfrm>
        <a:graphic>
          <a:graphicData uri="http://schemas.openxmlformats.org/drawingml/2006/table">
            <a:tbl>
              <a:tblPr/>
              <a:tblGrid>
                <a:gridCol w="1465263"/>
                <a:gridCol w="1500187"/>
                <a:gridCol w="1806575"/>
                <a:gridCol w="1590675"/>
              </a:tblGrid>
              <a:tr h="439738">
                <a:tc>
                  <a:txBody>
                    <a:bodyPr/>
                    <a:lstStyle>
                      <a:lvl1pPr defTabSz="1017588">
                        <a:spcBef>
                          <a:spcPct val="20000"/>
                        </a:spcBef>
                        <a:buFont typeface="Arial" charset="0"/>
                        <a:defRPr sz="2800">
                          <a:solidFill>
                            <a:schemeClr val="tx1"/>
                          </a:solidFill>
                          <a:latin typeface="Calibri" charset="0"/>
                        </a:defRPr>
                      </a:lvl1pPr>
                      <a:lvl2pPr marL="742950" indent="-285750" defTabSz="1017588">
                        <a:spcBef>
                          <a:spcPct val="20000"/>
                        </a:spcBef>
                        <a:buFont typeface="Arial" charset="0"/>
                        <a:defRPr sz="2400">
                          <a:solidFill>
                            <a:schemeClr val="tx1"/>
                          </a:solidFill>
                          <a:latin typeface="Calibri" charset="0"/>
                        </a:defRPr>
                      </a:lvl2pPr>
                      <a:lvl3pPr marL="1143000" indent="-228600" defTabSz="1017588">
                        <a:spcBef>
                          <a:spcPct val="20000"/>
                        </a:spcBef>
                        <a:buFont typeface="Arial" charset="0"/>
                        <a:defRPr sz="2000">
                          <a:solidFill>
                            <a:schemeClr val="tx1"/>
                          </a:solidFill>
                          <a:latin typeface="Calibri" charset="0"/>
                        </a:defRPr>
                      </a:lvl3pPr>
                      <a:lvl4pPr marL="1600200" indent="-228600" defTabSz="1017588">
                        <a:spcBef>
                          <a:spcPct val="20000"/>
                        </a:spcBef>
                        <a:buFont typeface="Arial" charset="0"/>
                        <a:defRPr>
                          <a:solidFill>
                            <a:schemeClr val="tx1"/>
                          </a:solidFill>
                          <a:latin typeface="Calibri" charset="0"/>
                        </a:defRPr>
                      </a:lvl4pPr>
                      <a:lvl5pPr marL="2057400" indent="-228600" defTabSz="1017588">
                        <a:spcBef>
                          <a:spcPct val="20000"/>
                        </a:spcBef>
                        <a:buFont typeface="Arial" charset="0"/>
                        <a:defRPr>
                          <a:solidFill>
                            <a:schemeClr val="tx1"/>
                          </a:solidFill>
                          <a:latin typeface="Calibri" charset="0"/>
                        </a:defRPr>
                      </a:lvl5pPr>
                      <a:lvl6pPr marL="2514600" indent="-228600" defTabSz="1017588" fontAlgn="base">
                        <a:spcBef>
                          <a:spcPct val="20000"/>
                        </a:spcBef>
                        <a:spcAft>
                          <a:spcPct val="0"/>
                        </a:spcAft>
                        <a:buFont typeface="Arial" charset="0"/>
                        <a:defRPr>
                          <a:solidFill>
                            <a:schemeClr val="tx1"/>
                          </a:solidFill>
                          <a:latin typeface="Calibri" charset="0"/>
                        </a:defRPr>
                      </a:lvl6pPr>
                      <a:lvl7pPr marL="2971800" indent="-228600" defTabSz="1017588" fontAlgn="base">
                        <a:spcBef>
                          <a:spcPct val="20000"/>
                        </a:spcBef>
                        <a:spcAft>
                          <a:spcPct val="0"/>
                        </a:spcAft>
                        <a:buFont typeface="Arial" charset="0"/>
                        <a:defRPr>
                          <a:solidFill>
                            <a:schemeClr val="tx1"/>
                          </a:solidFill>
                          <a:latin typeface="Calibri" charset="0"/>
                        </a:defRPr>
                      </a:lvl7pPr>
                      <a:lvl8pPr marL="3429000" indent="-228600" defTabSz="1017588" fontAlgn="base">
                        <a:spcBef>
                          <a:spcPct val="20000"/>
                        </a:spcBef>
                        <a:spcAft>
                          <a:spcPct val="0"/>
                        </a:spcAft>
                        <a:buFont typeface="Arial" charset="0"/>
                        <a:defRPr>
                          <a:solidFill>
                            <a:schemeClr val="tx1"/>
                          </a:solidFill>
                          <a:latin typeface="Calibri" charset="0"/>
                        </a:defRPr>
                      </a:lvl8pPr>
                      <a:lvl9pPr marL="3886200" indent="-228600" defTabSz="1017588" fontAlgn="base">
                        <a:spcBef>
                          <a:spcPct val="20000"/>
                        </a:spcBef>
                        <a:spcAft>
                          <a:spcPct val="0"/>
                        </a:spcAft>
                        <a:buFont typeface="Arial" charset="0"/>
                        <a:defRPr>
                          <a:solidFill>
                            <a:schemeClr val="tx1"/>
                          </a:solidFill>
                          <a:latin typeface="Calibri"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0D0D0D"/>
                        </a:solidFill>
                        <a:effectLst/>
                        <a:latin typeface="Arial" charset="0"/>
                        <a:ea typeface="ＭＳ Ｐゴシック" charset="-128"/>
                      </a:endParaRPr>
                    </a:p>
                  </a:txBody>
                  <a:tcPr marL="68792" marR="68792" marT="34396" marB="3439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1017588">
                        <a:spcBef>
                          <a:spcPct val="20000"/>
                        </a:spcBef>
                        <a:buFont typeface="Arial" charset="0"/>
                        <a:defRPr sz="2800">
                          <a:solidFill>
                            <a:schemeClr val="tx1"/>
                          </a:solidFill>
                          <a:latin typeface="Calibri" charset="0"/>
                        </a:defRPr>
                      </a:lvl1pPr>
                      <a:lvl2pPr marL="742950" indent="-285750" defTabSz="1017588">
                        <a:spcBef>
                          <a:spcPct val="20000"/>
                        </a:spcBef>
                        <a:buFont typeface="Arial" charset="0"/>
                        <a:defRPr sz="2400">
                          <a:solidFill>
                            <a:schemeClr val="tx1"/>
                          </a:solidFill>
                          <a:latin typeface="Calibri" charset="0"/>
                        </a:defRPr>
                      </a:lvl2pPr>
                      <a:lvl3pPr marL="1143000" indent="-228600" defTabSz="1017588">
                        <a:spcBef>
                          <a:spcPct val="20000"/>
                        </a:spcBef>
                        <a:buFont typeface="Arial" charset="0"/>
                        <a:defRPr sz="2000">
                          <a:solidFill>
                            <a:schemeClr val="tx1"/>
                          </a:solidFill>
                          <a:latin typeface="Calibri" charset="0"/>
                        </a:defRPr>
                      </a:lvl3pPr>
                      <a:lvl4pPr marL="1600200" indent="-228600" defTabSz="1017588">
                        <a:spcBef>
                          <a:spcPct val="20000"/>
                        </a:spcBef>
                        <a:buFont typeface="Arial" charset="0"/>
                        <a:defRPr>
                          <a:solidFill>
                            <a:schemeClr val="tx1"/>
                          </a:solidFill>
                          <a:latin typeface="Calibri" charset="0"/>
                        </a:defRPr>
                      </a:lvl4pPr>
                      <a:lvl5pPr marL="2057400" indent="-228600" defTabSz="1017588">
                        <a:spcBef>
                          <a:spcPct val="20000"/>
                        </a:spcBef>
                        <a:buFont typeface="Arial" charset="0"/>
                        <a:defRPr>
                          <a:solidFill>
                            <a:schemeClr val="tx1"/>
                          </a:solidFill>
                          <a:latin typeface="Calibri" charset="0"/>
                        </a:defRPr>
                      </a:lvl5pPr>
                      <a:lvl6pPr marL="2514600" indent="-228600" defTabSz="1017588" fontAlgn="base">
                        <a:spcBef>
                          <a:spcPct val="20000"/>
                        </a:spcBef>
                        <a:spcAft>
                          <a:spcPct val="0"/>
                        </a:spcAft>
                        <a:buFont typeface="Arial" charset="0"/>
                        <a:defRPr>
                          <a:solidFill>
                            <a:schemeClr val="tx1"/>
                          </a:solidFill>
                          <a:latin typeface="Calibri" charset="0"/>
                        </a:defRPr>
                      </a:lvl6pPr>
                      <a:lvl7pPr marL="2971800" indent="-228600" defTabSz="1017588" fontAlgn="base">
                        <a:spcBef>
                          <a:spcPct val="20000"/>
                        </a:spcBef>
                        <a:spcAft>
                          <a:spcPct val="0"/>
                        </a:spcAft>
                        <a:buFont typeface="Arial" charset="0"/>
                        <a:defRPr>
                          <a:solidFill>
                            <a:schemeClr val="tx1"/>
                          </a:solidFill>
                          <a:latin typeface="Calibri" charset="0"/>
                        </a:defRPr>
                      </a:lvl7pPr>
                      <a:lvl8pPr marL="3429000" indent="-228600" defTabSz="1017588" fontAlgn="base">
                        <a:spcBef>
                          <a:spcPct val="20000"/>
                        </a:spcBef>
                        <a:spcAft>
                          <a:spcPct val="0"/>
                        </a:spcAft>
                        <a:buFont typeface="Arial" charset="0"/>
                        <a:defRPr>
                          <a:solidFill>
                            <a:schemeClr val="tx1"/>
                          </a:solidFill>
                          <a:latin typeface="Calibri" charset="0"/>
                        </a:defRPr>
                      </a:lvl8pPr>
                      <a:lvl9pPr marL="3886200" indent="-228600" defTabSz="1017588" fontAlgn="base">
                        <a:spcBef>
                          <a:spcPct val="20000"/>
                        </a:spcBef>
                        <a:spcAft>
                          <a:spcPct val="0"/>
                        </a:spcAft>
                        <a:buFont typeface="Arial" charset="0"/>
                        <a:defRPr>
                          <a:solidFill>
                            <a:schemeClr val="tx1"/>
                          </a:solidFill>
                          <a:latin typeface="Calibri"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dirty="0">
                          <a:ln>
                            <a:noFill/>
                          </a:ln>
                          <a:solidFill>
                            <a:srgbClr val="FFFFFF"/>
                          </a:solidFill>
                          <a:effectLst/>
                          <a:latin typeface="Calibri" charset="0"/>
                          <a:ea typeface="ＭＳ Ｐゴシック" charset="-128"/>
                        </a:rPr>
                        <a:t>Mortgage</a:t>
                      </a:r>
                      <a:endParaRPr kumimoji="0" lang="en-US" altLang="en-US" sz="1700" b="1" i="0" u="none" strike="noStrike" cap="none" normalizeH="0" baseline="0" dirty="0">
                        <a:ln>
                          <a:noFill/>
                        </a:ln>
                        <a:solidFill>
                          <a:schemeClr val="bg1"/>
                        </a:solidFill>
                        <a:effectLst/>
                        <a:latin typeface="Arial" charset="0"/>
                        <a:ea typeface="ＭＳ Ｐゴシック" charset="-128"/>
                      </a:endParaRPr>
                    </a:p>
                  </a:txBody>
                  <a:tcPr marL="68792" marR="68792" marT="34396" marB="3439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1017588">
                        <a:spcBef>
                          <a:spcPct val="20000"/>
                        </a:spcBef>
                        <a:buFont typeface="Arial" charset="0"/>
                        <a:defRPr sz="2800">
                          <a:solidFill>
                            <a:schemeClr val="tx1"/>
                          </a:solidFill>
                          <a:latin typeface="Calibri" charset="0"/>
                        </a:defRPr>
                      </a:lvl1pPr>
                      <a:lvl2pPr marL="742950" indent="-285750" defTabSz="1017588">
                        <a:spcBef>
                          <a:spcPct val="20000"/>
                        </a:spcBef>
                        <a:buFont typeface="Arial" charset="0"/>
                        <a:defRPr sz="2400">
                          <a:solidFill>
                            <a:schemeClr val="tx1"/>
                          </a:solidFill>
                          <a:latin typeface="Calibri" charset="0"/>
                        </a:defRPr>
                      </a:lvl2pPr>
                      <a:lvl3pPr marL="1143000" indent="-228600" defTabSz="1017588">
                        <a:spcBef>
                          <a:spcPct val="20000"/>
                        </a:spcBef>
                        <a:buFont typeface="Arial" charset="0"/>
                        <a:defRPr sz="2000">
                          <a:solidFill>
                            <a:schemeClr val="tx1"/>
                          </a:solidFill>
                          <a:latin typeface="Calibri" charset="0"/>
                        </a:defRPr>
                      </a:lvl3pPr>
                      <a:lvl4pPr marL="1600200" indent="-228600" defTabSz="1017588">
                        <a:spcBef>
                          <a:spcPct val="20000"/>
                        </a:spcBef>
                        <a:buFont typeface="Arial" charset="0"/>
                        <a:defRPr>
                          <a:solidFill>
                            <a:schemeClr val="tx1"/>
                          </a:solidFill>
                          <a:latin typeface="Calibri" charset="0"/>
                        </a:defRPr>
                      </a:lvl4pPr>
                      <a:lvl5pPr marL="2057400" indent="-228600" defTabSz="1017588">
                        <a:spcBef>
                          <a:spcPct val="20000"/>
                        </a:spcBef>
                        <a:buFont typeface="Arial" charset="0"/>
                        <a:defRPr>
                          <a:solidFill>
                            <a:schemeClr val="tx1"/>
                          </a:solidFill>
                          <a:latin typeface="Calibri" charset="0"/>
                        </a:defRPr>
                      </a:lvl5pPr>
                      <a:lvl6pPr marL="2514600" indent="-228600" defTabSz="1017588" fontAlgn="base">
                        <a:spcBef>
                          <a:spcPct val="20000"/>
                        </a:spcBef>
                        <a:spcAft>
                          <a:spcPct val="0"/>
                        </a:spcAft>
                        <a:buFont typeface="Arial" charset="0"/>
                        <a:defRPr>
                          <a:solidFill>
                            <a:schemeClr val="tx1"/>
                          </a:solidFill>
                          <a:latin typeface="Calibri" charset="0"/>
                        </a:defRPr>
                      </a:lvl6pPr>
                      <a:lvl7pPr marL="2971800" indent="-228600" defTabSz="1017588" fontAlgn="base">
                        <a:spcBef>
                          <a:spcPct val="20000"/>
                        </a:spcBef>
                        <a:spcAft>
                          <a:spcPct val="0"/>
                        </a:spcAft>
                        <a:buFont typeface="Arial" charset="0"/>
                        <a:defRPr>
                          <a:solidFill>
                            <a:schemeClr val="tx1"/>
                          </a:solidFill>
                          <a:latin typeface="Calibri" charset="0"/>
                        </a:defRPr>
                      </a:lvl7pPr>
                      <a:lvl8pPr marL="3429000" indent="-228600" defTabSz="1017588" fontAlgn="base">
                        <a:spcBef>
                          <a:spcPct val="20000"/>
                        </a:spcBef>
                        <a:spcAft>
                          <a:spcPct val="0"/>
                        </a:spcAft>
                        <a:buFont typeface="Arial" charset="0"/>
                        <a:defRPr>
                          <a:solidFill>
                            <a:schemeClr val="tx1"/>
                          </a:solidFill>
                          <a:latin typeface="Calibri" charset="0"/>
                        </a:defRPr>
                      </a:lvl8pPr>
                      <a:lvl9pPr marL="3886200" indent="-228600" defTabSz="1017588" fontAlgn="base">
                        <a:spcBef>
                          <a:spcPct val="20000"/>
                        </a:spcBef>
                        <a:spcAft>
                          <a:spcPct val="0"/>
                        </a:spcAft>
                        <a:buFont typeface="Arial" charset="0"/>
                        <a:defRPr>
                          <a:solidFill>
                            <a:schemeClr val="tx1"/>
                          </a:solidFill>
                          <a:latin typeface="Calibri"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a:ln>
                            <a:noFill/>
                          </a:ln>
                          <a:solidFill>
                            <a:srgbClr val="FFFFFF"/>
                          </a:solidFill>
                          <a:effectLst/>
                          <a:latin typeface="Calibri" charset="0"/>
                          <a:ea typeface="ＭＳ Ｐゴシック" charset="-128"/>
                        </a:rPr>
                        <a:t>Interest Rate</a:t>
                      </a:r>
                      <a:endParaRPr kumimoji="0" lang="en-US" altLang="en-US" sz="1700" b="1" i="0" u="none" strike="noStrike" cap="none" normalizeH="0" baseline="0">
                        <a:ln>
                          <a:noFill/>
                        </a:ln>
                        <a:solidFill>
                          <a:schemeClr val="bg1"/>
                        </a:solidFill>
                        <a:effectLst/>
                        <a:latin typeface="Arial" charset="0"/>
                        <a:ea typeface="ＭＳ Ｐゴシック" charset="-128"/>
                      </a:endParaRPr>
                    </a:p>
                  </a:txBody>
                  <a:tcPr marL="68792" marR="68792" marT="34396" marB="3439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1017588">
                        <a:spcBef>
                          <a:spcPct val="20000"/>
                        </a:spcBef>
                        <a:buFont typeface="Arial" charset="0"/>
                        <a:defRPr sz="2800">
                          <a:solidFill>
                            <a:schemeClr val="tx1"/>
                          </a:solidFill>
                          <a:latin typeface="Calibri" charset="0"/>
                        </a:defRPr>
                      </a:lvl1pPr>
                      <a:lvl2pPr marL="742950" indent="-285750" defTabSz="1017588">
                        <a:spcBef>
                          <a:spcPct val="20000"/>
                        </a:spcBef>
                        <a:buFont typeface="Arial" charset="0"/>
                        <a:defRPr sz="2400">
                          <a:solidFill>
                            <a:schemeClr val="tx1"/>
                          </a:solidFill>
                          <a:latin typeface="Calibri" charset="0"/>
                        </a:defRPr>
                      </a:lvl2pPr>
                      <a:lvl3pPr marL="1143000" indent="-228600" defTabSz="1017588">
                        <a:spcBef>
                          <a:spcPct val="20000"/>
                        </a:spcBef>
                        <a:buFont typeface="Arial" charset="0"/>
                        <a:defRPr sz="2000">
                          <a:solidFill>
                            <a:schemeClr val="tx1"/>
                          </a:solidFill>
                          <a:latin typeface="Calibri" charset="0"/>
                        </a:defRPr>
                      </a:lvl3pPr>
                      <a:lvl4pPr marL="1600200" indent="-228600" defTabSz="1017588">
                        <a:spcBef>
                          <a:spcPct val="20000"/>
                        </a:spcBef>
                        <a:buFont typeface="Arial" charset="0"/>
                        <a:defRPr>
                          <a:solidFill>
                            <a:schemeClr val="tx1"/>
                          </a:solidFill>
                          <a:latin typeface="Calibri" charset="0"/>
                        </a:defRPr>
                      </a:lvl4pPr>
                      <a:lvl5pPr marL="2057400" indent="-228600" defTabSz="1017588">
                        <a:spcBef>
                          <a:spcPct val="20000"/>
                        </a:spcBef>
                        <a:buFont typeface="Arial" charset="0"/>
                        <a:defRPr>
                          <a:solidFill>
                            <a:schemeClr val="tx1"/>
                          </a:solidFill>
                          <a:latin typeface="Calibri" charset="0"/>
                        </a:defRPr>
                      </a:lvl5pPr>
                      <a:lvl6pPr marL="2514600" indent="-228600" defTabSz="1017588" fontAlgn="base">
                        <a:spcBef>
                          <a:spcPct val="20000"/>
                        </a:spcBef>
                        <a:spcAft>
                          <a:spcPct val="0"/>
                        </a:spcAft>
                        <a:buFont typeface="Arial" charset="0"/>
                        <a:defRPr>
                          <a:solidFill>
                            <a:schemeClr val="tx1"/>
                          </a:solidFill>
                          <a:latin typeface="Calibri" charset="0"/>
                        </a:defRPr>
                      </a:lvl6pPr>
                      <a:lvl7pPr marL="2971800" indent="-228600" defTabSz="1017588" fontAlgn="base">
                        <a:spcBef>
                          <a:spcPct val="20000"/>
                        </a:spcBef>
                        <a:spcAft>
                          <a:spcPct val="0"/>
                        </a:spcAft>
                        <a:buFont typeface="Arial" charset="0"/>
                        <a:defRPr>
                          <a:solidFill>
                            <a:schemeClr val="tx1"/>
                          </a:solidFill>
                          <a:latin typeface="Calibri" charset="0"/>
                        </a:defRPr>
                      </a:lvl7pPr>
                      <a:lvl8pPr marL="3429000" indent="-228600" defTabSz="1017588" fontAlgn="base">
                        <a:spcBef>
                          <a:spcPct val="20000"/>
                        </a:spcBef>
                        <a:spcAft>
                          <a:spcPct val="0"/>
                        </a:spcAft>
                        <a:buFont typeface="Arial" charset="0"/>
                        <a:defRPr>
                          <a:solidFill>
                            <a:schemeClr val="tx1"/>
                          </a:solidFill>
                          <a:latin typeface="Calibri" charset="0"/>
                        </a:defRPr>
                      </a:lvl8pPr>
                      <a:lvl9pPr marL="3886200" indent="-228600" defTabSz="1017588" fontAlgn="base">
                        <a:spcBef>
                          <a:spcPct val="20000"/>
                        </a:spcBef>
                        <a:spcAft>
                          <a:spcPct val="0"/>
                        </a:spcAft>
                        <a:buFont typeface="Arial" charset="0"/>
                        <a:defRPr>
                          <a:solidFill>
                            <a:schemeClr val="tx1"/>
                          </a:solidFill>
                          <a:latin typeface="Calibri"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Calibri" charset="0"/>
                          <a:ea typeface="ＭＳ Ｐゴシック" charset="-128"/>
                        </a:rPr>
                        <a:t>Payment (P&amp;I</a:t>
                      </a:r>
                      <a:r>
                        <a:rPr kumimoji="0" lang="en-US" altLang="en-US" sz="1400" b="1" i="0" u="none" strike="noStrike" cap="none" normalizeH="0" baseline="0" dirty="0" smtClean="0">
                          <a:ln>
                            <a:noFill/>
                          </a:ln>
                          <a:solidFill>
                            <a:srgbClr val="FFFFFF"/>
                          </a:solidFill>
                          <a:effectLst/>
                          <a:latin typeface="Calibri" charset="0"/>
                          <a:ea typeface="ＭＳ Ｐゴシック" charset="-128"/>
                        </a:rPr>
                        <a:t>)**</a:t>
                      </a:r>
                      <a:endParaRPr kumimoji="0" lang="en-US" altLang="en-US" sz="1400" b="1" i="0" u="none" strike="noStrike" cap="none" normalizeH="0" baseline="0" dirty="0">
                        <a:ln>
                          <a:noFill/>
                        </a:ln>
                        <a:solidFill>
                          <a:schemeClr val="bg1"/>
                        </a:solidFill>
                        <a:effectLst/>
                        <a:latin typeface="Arial" charset="0"/>
                        <a:ea typeface="ＭＳ Ｐゴシック" charset="-128"/>
                      </a:endParaRPr>
                    </a:p>
                  </a:txBody>
                  <a:tcPr marL="68792" marR="68792" marT="34396" marB="3439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39738">
                <a:tc>
                  <a:txBody>
                    <a:bodyPr/>
                    <a:lstStyle>
                      <a:lvl1pPr defTabSz="1017588">
                        <a:spcBef>
                          <a:spcPct val="20000"/>
                        </a:spcBef>
                        <a:buFont typeface="Arial" charset="0"/>
                        <a:defRPr sz="2800">
                          <a:solidFill>
                            <a:schemeClr val="tx1"/>
                          </a:solidFill>
                          <a:latin typeface="Calibri" charset="0"/>
                        </a:defRPr>
                      </a:lvl1pPr>
                      <a:lvl2pPr marL="742950" indent="-285750" defTabSz="1017588">
                        <a:spcBef>
                          <a:spcPct val="20000"/>
                        </a:spcBef>
                        <a:buFont typeface="Arial" charset="0"/>
                        <a:defRPr sz="2400">
                          <a:solidFill>
                            <a:schemeClr val="tx1"/>
                          </a:solidFill>
                          <a:latin typeface="Calibri" charset="0"/>
                        </a:defRPr>
                      </a:lvl2pPr>
                      <a:lvl3pPr marL="1143000" indent="-228600" defTabSz="1017588">
                        <a:spcBef>
                          <a:spcPct val="20000"/>
                        </a:spcBef>
                        <a:buFont typeface="Arial" charset="0"/>
                        <a:defRPr sz="2000">
                          <a:solidFill>
                            <a:schemeClr val="tx1"/>
                          </a:solidFill>
                          <a:latin typeface="Calibri" charset="0"/>
                        </a:defRPr>
                      </a:lvl3pPr>
                      <a:lvl4pPr marL="1600200" indent="-228600" defTabSz="1017588">
                        <a:spcBef>
                          <a:spcPct val="20000"/>
                        </a:spcBef>
                        <a:buFont typeface="Arial" charset="0"/>
                        <a:defRPr>
                          <a:solidFill>
                            <a:schemeClr val="tx1"/>
                          </a:solidFill>
                          <a:latin typeface="Calibri" charset="0"/>
                        </a:defRPr>
                      </a:lvl4pPr>
                      <a:lvl5pPr marL="2057400" indent="-228600" defTabSz="1017588">
                        <a:spcBef>
                          <a:spcPct val="20000"/>
                        </a:spcBef>
                        <a:buFont typeface="Arial" charset="0"/>
                        <a:defRPr>
                          <a:solidFill>
                            <a:schemeClr val="tx1"/>
                          </a:solidFill>
                          <a:latin typeface="Calibri" charset="0"/>
                        </a:defRPr>
                      </a:lvl5pPr>
                      <a:lvl6pPr marL="2514600" indent="-228600" defTabSz="1017588" fontAlgn="base">
                        <a:spcBef>
                          <a:spcPct val="20000"/>
                        </a:spcBef>
                        <a:spcAft>
                          <a:spcPct val="0"/>
                        </a:spcAft>
                        <a:buFont typeface="Arial" charset="0"/>
                        <a:defRPr>
                          <a:solidFill>
                            <a:schemeClr val="tx1"/>
                          </a:solidFill>
                          <a:latin typeface="Calibri" charset="0"/>
                        </a:defRPr>
                      </a:lvl6pPr>
                      <a:lvl7pPr marL="2971800" indent="-228600" defTabSz="1017588" fontAlgn="base">
                        <a:spcBef>
                          <a:spcPct val="20000"/>
                        </a:spcBef>
                        <a:spcAft>
                          <a:spcPct val="0"/>
                        </a:spcAft>
                        <a:buFont typeface="Arial" charset="0"/>
                        <a:defRPr>
                          <a:solidFill>
                            <a:schemeClr val="tx1"/>
                          </a:solidFill>
                          <a:latin typeface="Calibri" charset="0"/>
                        </a:defRPr>
                      </a:lvl7pPr>
                      <a:lvl8pPr marL="3429000" indent="-228600" defTabSz="1017588" fontAlgn="base">
                        <a:spcBef>
                          <a:spcPct val="20000"/>
                        </a:spcBef>
                        <a:spcAft>
                          <a:spcPct val="0"/>
                        </a:spcAft>
                        <a:buFont typeface="Arial" charset="0"/>
                        <a:defRPr>
                          <a:solidFill>
                            <a:schemeClr val="tx1"/>
                          </a:solidFill>
                          <a:latin typeface="Calibri" charset="0"/>
                        </a:defRPr>
                      </a:lvl8pPr>
                      <a:lvl9pPr marL="3886200" indent="-228600" defTabSz="1017588" fontAlgn="base">
                        <a:spcBef>
                          <a:spcPct val="20000"/>
                        </a:spcBef>
                        <a:spcAft>
                          <a:spcPct val="0"/>
                        </a:spcAft>
                        <a:buFont typeface="Arial" charset="0"/>
                        <a:defRPr>
                          <a:solidFill>
                            <a:schemeClr val="tx1"/>
                          </a:solidFill>
                          <a:latin typeface="Calibri"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Calibri" charset="0"/>
                          <a:ea typeface="ＭＳ Ｐゴシック" charset="-128"/>
                        </a:rPr>
                        <a:t>Today</a:t>
                      </a:r>
                      <a:endParaRPr kumimoji="0" lang="en-US" altLang="en-US" sz="1700" b="1" i="0" u="none" strike="noStrike" cap="none" normalizeH="0" baseline="0" dirty="0">
                        <a:ln>
                          <a:noFill/>
                        </a:ln>
                        <a:solidFill>
                          <a:srgbClr val="E46C0A"/>
                        </a:solidFill>
                        <a:effectLst/>
                        <a:latin typeface="Arial" charset="0"/>
                        <a:ea typeface="ＭＳ Ｐゴシック" charset="-128"/>
                      </a:endParaRPr>
                    </a:p>
                  </a:txBody>
                  <a:tcPr marL="68792" marR="68792" marT="34396" marB="3439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1017588">
                        <a:spcBef>
                          <a:spcPct val="20000"/>
                        </a:spcBef>
                        <a:buFont typeface="Arial" charset="0"/>
                        <a:defRPr sz="2800">
                          <a:solidFill>
                            <a:schemeClr val="tx1"/>
                          </a:solidFill>
                          <a:latin typeface="Calibri" charset="0"/>
                        </a:defRPr>
                      </a:lvl1pPr>
                      <a:lvl2pPr marL="742950" indent="-285750" defTabSz="1017588">
                        <a:spcBef>
                          <a:spcPct val="20000"/>
                        </a:spcBef>
                        <a:buFont typeface="Arial" charset="0"/>
                        <a:defRPr sz="2400">
                          <a:solidFill>
                            <a:schemeClr val="tx1"/>
                          </a:solidFill>
                          <a:latin typeface="Calibri" charset="0"/>
                        </a:defRPr>
                      </a:lvl2pPr>
                      <a:lvl3pPr marL="1143000" indent="-228600" defTabSz="1017588">
                        <a:spcBef>
                          <a:spcPct val="20000"/>
                        </a:spcBef>
                        <a:buFont typeface="Arial" charset="0"/>
                        <a:defRPr sz="2000">
                          <a:solidFill>
                            <a:schemeClr val="tx1"/>
                          </a:solidFill>
                          <a:latin typeface="Calibri" charset="0"/>
                        </a:defRPr>
                      </a:lvl3pPr>
                      <a:lvl4pPr marL="1600200" indent="-228600" defTabSz="1017588">
                        <a:spcBef>
                          <a:spcPct val="20000"/>
                        </a:spcBef>
                        <a:buFont typeface="Arial" charset="0"/>
                        <a:defRPr>
                          <a:solidFill>
                            <a:schemeClr val="tx1"/>
                          </a:solidFill>
                          <a:latin typeface="Calibri" charset="0"/>
                        </a:defRPr>
                      </a:lvl4pPr>
                      <a:lvl5pPr marL="2057400" indent="-228600" defTabSz="1017588">
                        <a:spcBef>
                          <a:spcPct val="20000"/>
                        </a:spcBef>
                        <a:buFont typeface="Arial" charset="0"/>
                        <a:defRPr>
                          <a:solidFill>
                            <a:schemeClr val="tx1"/>
                          </a:solidFill>
                          <a:latin typeface="Calibri" charset="0"/>
                        </a:defRPr>
                      </a:lvl5pPr>
                      <a:lvl6pPr marL="2514600" indent="-228600" defTabSz="1017588" fontAlgn="base">
                        <a:spcBef>
                          <a:spcPct val="20000"/>
                        </a:spcBef>
                        <a:spcAft>
                          <a:spcPct val="0"/>
                        </a:spcAft>
                        <a:buFont typeface="Arial" charset="0"/>
                        <a:defRPr>
                          <a:solidFill>
                            <a:schemeClr val="tx1"/>
                          </a:solidFill>
                          <a:latin typeface="Calibri" charset="0"/>
                        </a:defRPr>
                      </a:lvl6pPr>
                      <a:lvl7pPr marL="2971800" indent="-228600" defTabSz="1017588" fontAlgn="base">
                        <a:spcBef>
                          <a:spcPct val="20000"/>
                        </a:spcBef>
                        <a:spcAft>
                          <a:spcPct val="0"/>
                        </a:spcAft>
                        <a:buFont typeface="Arial" charset="0"/>
                        <a:defRPr>
                          <a:solidFill>
                            <a:schemeClr val="tx1"/>
                          </a:solidFill>
                          <a:latin typeface="Calibri" charset="0"/>
                        </a:defRPr>
                      </a:lvl7pPr>
                      <a:lvl8pPr marL="3429000" indent="-228600" defTabSz="1017588" fontAlgn="base">
                        <a:spcBef>
                          <a:spcPct val="20000"/>
                        </a:spcBef>
                        <a:spcAft>
                          <a:spcPct val="0"/>
                        </a:spcAft>
                        <a:buFont typeface="Arial" charset="0"/>
                        <a:defRPr>
                          <a:solidFill>
                            <a:schemeClr val="tx1"/>
                          </a:solidFill>
                          <a:latin typeface="Calibri" charset="0"/>
                        </a:defRPr>
                      </a:lvl8pPr>
                      <a:lvl9pPr marL="3886200" indent="-228600" defTabSz="1017588" fontAlgn="base">
                        <a:spcBef>
                          <a:spcPct val="20000"/>
                        </a:spcBef>
                        <a:spcAft>
                          <a:spcPct val="0"/>
                        </a:spcAft>
                        <a:buFont typeface="Arial" charset="0"/>
                        <a:defRPr>
                          <a:solidFill>
                            <a:schemeClr val="tx1"/>
                          </a:solidFill>
                          <a:latin typeface="Calibri"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Calibri" charset="0"/>
                          <a:ea typeface="ＭＳ Ｐゴシック" charset="-128"/>
                        </a:rPr>
                        <a:t>$250,000</a:t>
                      </a:r>
                      <a:endParaRPr kumimoji="0" lang="en-US" altLang="en-US" sz="1700" b="1" i="0" u="none" strike="noStrike" cap="none" normalizeH="0" baseline="0" dirty="0">
                        <a:ln>
                          <a:noFill/>
                        </a:ln>
                        <a:solidFill>
                          <a:srgbClr val="E46C0A"/>
                        </a:solidFill>
                        <a:effectLst/>
                        <a:latin typeface="Arial" charset="0"/>
                        <a:ea typeface="ＭＳ Ｐゴシック" charset="-128"/>
                      </a:endParaRPr>
                    </a:p>
                  </a:txBody>
                  <a:tcPr marL="68792" marR="68792" marT="34396" marB="3439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1017588">
                        <a:spcBef>
                          <a:spcPct val="20000"/>
                        </a:spcBef>
                        <a:buFont typeface="Arial" charset="0"/>
                        <a:defRPr sz="2800">
                          <a:solidFill>
                            <a:schemeClr val="tx1"/>
                          </a:solidFill>
                          <a:latin typeface="Calibri" charset="0"/>
                        </a:defRPr>
                      </a:lvl1pPr>
                      <a:lvl2pPr marL="742950" indent="-285750" defTabSz="1017588">
                        <a:spcBef>
                          <a:spcPct val="20000"/>
                        </a:spcBef>
                        <a:buFont typeface="Arial" charset="0"/>
                        <a:defRPr sz="2400">
                          <a:solidFill>
                            <a:schemeClr val="tx1"/>
                          </a:solidFill>
                          <a:latin typeface="Calibri" charset="0"/>
                        </a:defRPr>
                      </a:lvl2pPr>
                      <a:lvl3pPr marL="1143000" indent="-228600" defTabSz="1017588">
                        <a:spcBef>
                          <a:spcPct val="20000"/>
                        </a:spcBef>
                        <a:buFont typeface="Arial" charset="0"/>
                        <a:defRPr sz="2000">
                          <a:solidFill>
                            <a:schemeClr val="tx1"/>
                          </a:solidFill>
                          <a:latin typeface="Calibri" charset="0"/>
                        </a:defRPr>
                      </a:lvl3pPr>
                      <a:lvl4pPr marL="1600200" indent="-228600" defTabSz="1017588">
                        <a:spcBef>
                          <a:spcPct val="20000"/>
                        </a:spcBef>
                        <a:buFont typeface="Arial" charset="0"/>
                        <a:defRPr>
                          <a:solidFill>
                            <a:schemeClr val="tx1"/>
                          </a:solidFill>
                          <a:latin typeface="Calibri" charset="0"/>
                        </a:defRPr>
                      </a:lvl4pPr>
                      <a:lvl5pPr marL="2057400" indent="-228600" defTabSz="1017588">
                        <a:spcBef>
                          <a:spcPct val="20000"/>
                        </a:spcBef>
                        <a:buFont typeface="Arial" charset="0"/>
                        <a:defRPr>
                          <a:solidFill>
                            <a:schemeClr val="tx1"/>
                          </a:solidFill>
                          <a:latin typeface="Calibri" charset="0"/>
                        </a:defRPr>
                      </a:lvl5pPr>
                      <a:lvl6pPr marL="2514600" indent="-228600" defTabSz="1017588" fontAlgn="base">
                        <a:spcBef>
                          <a:spcPct val="20000"/>
                        </a:spcBef>
                        <a:spcAft>
                          <a:spcPct val="0"/>
                        </a:spcAft>
                        <a:buFont typeface="Arial" charset="0"/>
                        <a:defRPr>
                          <a:solidFill>
                            <a:schemeClr val="tx1"/>
                          </a:solidFill>
                          <a:latin typeface="Calibri" charset="0"/>
                        </a:defRPr>
                      </a:lvl6pPr>
                      <a:lvl7pPr marL="2971800" indent="-228600" defTabSz="1017588" fontAlgn="base">
                        <a:spcBef>
                          <a:spcPct val="20000"/>
                        </a:spcBef>
                        <a:spcAft>
                          <a:spcPct val="0"/>
                        </a:spcAft>
                        <a:buFont typeface="Arial" charset="0"/>
                        <a:defRPr>
                          <a:solidFill>
                            <a:schemeClr val="tx1"/>
                          </a:solidFill>
                          <a:latin typeface="Calibri" charset="0"/>
                        </a:defRPr>
                      </a:lvl7pPr>
                      <a:lvl8pPr marL="3429000" indent="-228600" defTabSz="1017588" fontAlgn="base">
                        <a:spcBef>
                          <a:spcPct val="20000"/>
                        </a:spcBef>
                        <a:spcAft>
                          <a:spcPct val="0"/>
                        </a:spcAft>
                        <a:buFont typeface="Arial" charset="0"/>
                        <a:defRPr>
                          <a:solidFill>
                            <a:schemeClr val="tx1"/>
                          </a:solidFill>
                          <a:latin typeface="Calibri" charset="0"/>
                        </a:defRPr>
                      </a:lvl8pPr>
                      <a:lvl9pPr marL="3886200" indent="-228600" defTabSz="1017588" fontAlgn="base">
                        <a:spcBef>
                          <a:spcPct val="20000"/>
                        </a:spcBef>
                        <a:spcAft>
                          <a:spcPct val="0"/>
                        </a:spcAft>
                        <a:buFont typeface="Arial" charset="0"/>
                        <a:defRPr>
                          <a:solidFill>
                            <a:schemeClr val="tx1"/>
                          </a:solidFill>
                          <a:latin typeface="Calibri"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ea typeface="ＭＳ Ｐゴシック" charset="-128"/>
                        </a:rPr>
                        <a:t>4.16%</a:t>
                      </a:r>
                      <a:endParaRPr kumimoji="0" lang="en-US" altLang="en-US" sz="1800" b="0" i="0" u="none" strike="noStrike" cap="none" normalizeH="0" baseline="0" dirty="0">
                        <a:ln>
                          <a:noFill/>
                        </a:ln>
                        <a:solidFill>
                          <a:schemeClr val="tx1"/>
                        </a:solidFill>
                        <a:effectLst/>
                        <a:latin typeface="Arial" charset="0"/>
                        <a:ea typeface="ＭＳ Ｐゴシック" charset="-128"/>
                      </a:endParaRPr>
                    </a:p>
                  </a:txBody>
                  <a:tcPr marL="68792" marR="68792" marT="34396" marB="3439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1017588">
                        <a:spcBef>
                          <a:spcPct val="20000"/>
                        </a:spcBef>
                        <a:buFont typeface="Arial" charset="0"/>
                        <a:defRPr sz="2800">
                          <a:solidFill>
                            <a:schemeClr val="tx1"/>
                          </a:solidFill>
                          <a:latin typeface="Calibri" charset="0"/>
                        </a:defRPr>
                      </a:lvl1pPr>
                      <a:lvl2pPr marL="742950" indent="-285750" defTabSz="1017588">
                        <a:spcBef>
                          <a:spcPct val="20000"/>
                        </a:spcBef>
                        <a:buFont typeface="Arial" charset="0"/>
                        <a:defRPr sz="2400">
                          <a:solidFill>
                            <a:schemeClr val="tx1"/>
                          </a:solidFill>
                          <a:latin typeface="Calibri" charset="0"/>
                        </a:defRPr>
                      </a:lvl2pPr>
                      <a:lvl3pPr marL="1143000" indent="-228600" defTabSz="1017588">
                        <a:spcBef>
                          <a:spcPct val="20000"/>
                        </a:spcBef>
                        <a:buFont typeface="Arial" charset="0"/>
                        <a:defRPr sz="2000">
                          <a:solidFill>
                            <a:schemeClr val="tx1"/>
                          </a:solidFill>
                          <a:latin typeface="Calibri" charset="0"/>
                        </a:defRPr>
                      </a:lvl3pPr>
                      <a:lvl4pPr marL="1600200" indent="-228600" defTabSz="1017588">
                        <a:spcBef>
                          <a:spcPct val="20000"/>
                        </a:spcBef>
                        <a:buFont typeface="Arial" charset="0"/>
                        <a:defRPr>
                          <a:solidFill>
                            <a:schemeClr val="tx1"/>
                          </a:solidFill>
                          <a:latin typeface="Calibri" charset="0"/>
                        </a:defRPr>
                      </a:lvl4pPr>
                      <a:lvl5pPr marL="2057400" indent="-228600" defTabSz="1017588">
                        <a:spcBef>
                          <a:spcPct val="20000"/>
                        </a:spcBef>
                        <a:buFont typeface="Arial" charset="0"/>
                        <a:defRPr>
                          <a:solidFill>
                            <a:schemeClr val="tx1"/>
                          </a:solidFill>
                          <a:latin typeface="Calibri" charset="0"/>
                        </a:defRPr>
                      </a:lvl5pPr>
                      <a:lvl6pPr marL="2514600" indent="-228600" defTabSz="1017588" fontAlgn="base">
                        <a:spcBef>
                          <a:spcPct val="20000"/>
                        </a:spcBef>
                        <a:spcAft>
                          <a:spcPct val="0"/>
                        </a:spcAft>
                        <a:buFont typeface="Arial" charset="0"/>
                        <a:defRPr>
                          <a:solidFill>
                            <a:schemeClr val="tx1"/>
                          </a:solidFill>
                          <a:latin typeface="Calibri" charset="0"/>
                        </a:defRPr>
                      </a:lvl6pPr>
                      <a:lvl7pPr marL="2971800" indent="-228600" defTabSz="1017588" fontAlgn="base">
                        <a:spcBef>
                          <a:spcPct val="20000"/>
                        </a:spcBef>
                        <a:spcAft>
                          <a:spcPct val="0"/>
                        </a:spcAft>
                        <a:buFont typeface="Arial" charset="0"/>
                        <a:defRPr>
                          <a:solidFill>
                            <a:schemeClr val="tx1"/>
                          </a:solidFill>
                          <a:latin typeface="Calibri" charset="0"/>
                        </a:defRPr>
                      </a:lvl7pPr>
                      <a:lvl8pPr marL="3429000" indent="-228600" defTabSz="1017588" fontAlgn="base">
                        <a:spcBef>
                          <a:spcPct val="20000"/>
                        </a:spcBef>
                        <a:spcAft>
                          <a:spcPct val="0"/>
                        </a:spcAft>
                        <a:buFont typeface="Arial" charset="0"/>
                        <a:defRPr>
                          <a:solidFill>
                            <a:schemeClr val="tx1"/>
                          </a:solidFill>
                          <a:latin typeface="Calibri" charset="0"/>
                        </a:defRPr>
                      </a:lvl8pPr>
                      <a:lvl9pPr marL="3886200" indent="-228600" defTabSz="1017588" fontAlgn="base">
                        <a:spcBef>
                          <a:spcPct val="20000"/>
                        </a:spcBef>
                        <a:spcAft>
                          <a:spcPct val="0"/>
                        </a:spcAft>
                        <a:buFont typeface="Arial" charset="0"/>
                        <a:defRPr>
                          <a:solidFill>
                            <a:schemeClr val="tx1"/>
                          </a:solidFill>
                          <a:latin typeface="Calibri"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ea typeface="ＭＳ Ｐゴシック" charset="-128"/>
                        </a:rPr>
                        <a:t>$1,216.71</a:t>
                      </a:r>
                      <a:endParaRPr kumimoji="0" lang="en-US" altLang="en-US" sz="1800" b="1" i="0" u="none" strike="noStrike" cap="none" normalizeH="0" baseline="0" dirty="0">
                        <a:ln>
                          <a:noFill/>
                        </a:ln>
                        <a:solidFill>
                          <a:schemeClr val="tx1"/>
                        </a:solidFill>
                        <a:effectLst/>
                        <a:latin typeface="Arial" charset="0"/>
                        <a:ea typeface="ＭＳ Ｐゴシック" charset="-128"/>
                      </a:endParaRPr>
                    </a:p>
                  </a:txBody>
                  <a:tcPr marL="68792" marR="68792" marT="34396" marB="3439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39738">
                <a:tc>
                  <a:txBody>
                    <a:bodyPr/>
                    <a:lstStyle>
                      <a:lvl1pPr defTabSz="1017588">
                        <a:spcBef>
                          <a:spcPct val="20000"/>
                        </a:spcBef>
                        <a:buFont typeface="Arial" charset="0"/>
                        <a:defRPr sz="2800">
                          <a:solidFill>
                            <a:schemeClr val="tx1"/>
                          </a:solidFill>
                          <a:latin typeface="Calibri" charset="0"/>
                        </a:defRPr>
                      </a:lvl1pPr>
                      <a:lvl2pPr marL="742950" indent="-285750" defTabSz="1017588">
                        <a:spcBef>
                          <a:spcPct val="20000"/>
                        </a:spcBef>
                        <a:buFont typeface="Arial" charset="0"/>
                        <a:defRPr sz="2400">
                          <a:solidFill>
                            <a:schemeClr val="tx1"/>
                          </a:solidFill>
                          <a:latin typeface="Calibri" charset="0"/>
                        </a:defRPr>
                      </a:lvl2pPr>
                      <a:lvl3pPr marL="1143000" indent="-228600" defTabSz="1017588">
                        <a:spcBef>
                          <a:spcPct val="20000"/>
                        </a:spcBef>
                        <a:buFont typeface="Arial" charset="0"/>
                        <a:defRPr sz="2000">
                          <a:solidFill>
                            <a:schemeClr val="tx1"/>
                          </a:solidFill>
                          <a:latin typeface="Calibri" charset="0"/>
                        </a:defRPr>
                      </a:lvl3pPr>
                      <a:lvl4pPr marL="1600200" indent="-228600" defTabSz="1017588">
                        <a:spcBef>
                          <a:spcPct val="20000"/>
                        </a:spcBef>
                        <a:buFont typeface="Arial" charset="0"/>
                        <a:defRPr>
                          <a:solidFill>
                            <a:schemeClr val="tx1"/>
                          </a:solidFill>
                          <a:latin typeface="Calibri" charset="0"/>
                        </a:defRPr>
                      </a:lvl4pPr>
                      <a:lvl5pPr marL="2057400" indent="-228600" defTabSz="1017588">
                        <a:spcBef>
                          <a:spcPct val="20000"/>
                        </a:spcBef>
                        <a:buFont typeface="Arial" charset="0"/>
                        <a:defRPr>
                          <a:solidFill>
                            <a:schemeClr val="tx1"/>
                          </a:solidFill>
                          <a:latin typeface="Calibri" charset="0"/>
                        </a:defRPr>
                      </a:lvl5pPr>
                      <a:lvl6pPr marL="2514600" indent="-228600" defTabSz="1017588" fontAlgn="base">
                        <a:spcBef>
                          <a:spcPct val="20000"/>
                        </a:spcBef>
                        <a:spcAft>
                          <a:spcPct val="0"/>
                        </a:spcAft>
                        <a:buFont typeface="Arial" charset="0"/>
                        <a:defRPr>
                          <a:solidFill>
                            <a:schemeClr val="tx1"/>
                          </a:solidFill>
                          <a:latin typeface="Calibri" charset="0"/>
                        </a:defRPr>
                      </a:lvl6pPr>
                      <a:lvl7pPr marL="2971800" indent="-228600" defTabSz="1017588" fontAlgn="base">
                        <a:spcBef>
                          <a:spcPct val="20000"/>
                        </a:spcBef>
                        <a:spcAft>
                          <a:spcPct val="0"/>
                        </a:spcAft>
                        <a:buFont typeface="Arial" charset="0"/>
                        <a:defRPr>
                          <a:solidFill>
                            <a:schemeClr val="tx1"/>
                          </a:solidFill>
                          <a:latin typeface="Calibri" charset="0"/>
                        </a:defRPr>
                      </a:lvl7pPr>
                      <a:lvl8pPr marL="3429000" indent="-228600" defTabSz="1017588" fontAlgn="base">
                        <a:spcBef>
                          <a:spcPct val="20000"/>
                        </a:spcBef>
                        <a:spcAft>
                          <a:spcPct val="0"/>
                        </a:spcAft>
                        <a:buFont typeface="Arial" charset="0"/>
                        <a:defRPr>
                          <a:solidFill>
                            <a:schemeClr val="tx1"/>
                          </a:solidFill>
                          <a:latin typeface="Calibri" charset="0"/>
                        </a:defRPr>
                      </a:lvl8pPr>
                      <a:lvl9pPr marL="3886200" indent="-228600" defTabSz="1017588" fontAlgn="base">
                        <a:spcBef>
                          <a:spcPct val="20000"/>
                        </a:spcBef>
                        <a:spcAft>
                          <a:spcPct val="0"/>
                        </a:spcAft>
                        <a:buFont typeface="Arial" charset="0"/>
                        <a:defRPr>
                          <a:solidFill>
                            <a:schemeClr val="tx1"/>
                          </a:solidFill>
                          <a:latin typeface="Calibri"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Calibri" charset="0"/>
                          <a:ea typeface="ＭＳ Ｐゴシック" charset="-128"/>
                        </a:rPr>
                        <a:t>Q2 2018</a:t>
                      </a:r>
                      <a:endParaRPr kumimoji="0" lang="en-US" altLang="en-US" sz="1800" b="1" i="0" u="none" strike="noStrike" cap="none" normalizeH="0" baseline="0" dirty="0">
                        <a:ln>
                          <a:noFill/>
                        </a:ln>
                        <a:solidFill>
                          <a:srgbClr val="E46C0A"/>
                        </a:solidFill>
                        <a:effectLst/>
                        <a:latin typeface="Arial" charset="0"/>
                        <a:ea typeface="ＭＳ Ｐゴシック" charset="-128"/>
                      </a:endParaRPr>
                    </a:p>
                  </a:txBody>
                  <a:tcPr marL="68792" marR="68792" marT="34396" marB="3439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defTabSz="1017588">
                        <a:spcBef>
                          <a:spcPct val="20000"/>
                        </a:spcBef>
                        <a:buFont typeface="Arial" charset="0"/>
                        <a:defRPr sz="2800">
                          <a:solidFill>
                            <a:schemeClr val="tx1"/>
                          </a:solidFill>
                          <a:latin typeface="Calibri" charset="0"/>
                        </a:defRPr>
                      </a:lvl1pPr>
                      <a:lvl2pPr marL="742950" indent="-285750" defTabSz="1017588">
                        <a:spcBef>
                          <a:spcPct val="20000"/>
                        </a:spcBef>
                        <a:buFont typeface="Arial" charset="0"/>
                        <a:defRPr sz="2400">
                          <a:solidFill>
                            <a:schemeClr val="tx1"/>
                          </a:solidFill>
                          <a:latin typeface="Calibri" charset="0"/>
                        </a:defRPr>
                      </a:lvl2pPr>
                      <a:lvl3pPr marL="1143000" indent="-228600" defTabSz="1017588">
                        <a:spcBef>
                          <a:spcPct val="20000"/>
                        </a:spcBef>
                        <a:buFont typeface="Arial" charset="0"/>
                        <a:defRPr sz="2000">
                          <a:solidFill>
                            <a:schemeClr val="tx1"/>
                          </a:solidFill>
                          <a:latin typeface="Calibri" charset="0"/>
                        </a:defRPr>
                      </a:lvl3pPr>
                      <a:lvl4pPr marL="1600200" indent="-228600" defTabSz="1017588">
                        <a:spcBef>
                          <a:spcPct val="20000"/>
                        </a:spcBef>
                        <a:buFont typeface="Arial" charset="0"/>
                        <a:defRPr>
                          <a:solidFill>
                            <a:schemeClr val="tx1"/>
                          </a:solidFill>
                          <a:latin typeface="Calibri" charset="0"/>
                        </a:defRPr>
                      </a:lvl4pPr>
                      <a:lvl5pPr marL="2057400" indent="-228600" defTabSz="1017588">
                        <a:spcBef>
                          <a:spcPct val="20000"/>
                        </a:spcBef>
                        <a:buFont typeface="Arial" charset="0"/>
                        <a:defRPr>
                          <a:solidFill>
                            <a:schemeClr val="tx1"/>
                          </a:solidFill>
                          <a:latin typeface="Calibri" charset="0"/>
                        </a:defRPr>
                      </a:lvl5pPr>
                      <a:lvl6pPr marL="2514600" indent="-228600" defTabSz="1017588" fontAlgn="base">
                        <a:spcBef>
                          <a:spcPct val="20000"/>
                        </a:spcBef>
                        <a:spcAft>
                          <a:spcPct val="0"/>
                        </a:spcAft>
                        <a:buFont typeface="Arial" charset="0"/>
                        <a:defRPr>
                          <a:solidFill>
                            <a:schemeClr val="tx1"/>
                          </a:solidFill>
                          <a:latin typeface="Calibri" charset="0"/>
                        </a:defRPr>
                      </a:lvl6pPr>
                      <a:lvl7pPr marL="2971800" indent="-228600" defTabSz="1017588" fontAlgn="base">
                        <a:spcBef>
                          <a:spcPct val="20000"/>
                        </a:spcBef>
                        <a:spcAft>
                          <a:spcPct val="0"/>
                        </a:spcAft>
                        <a:buFont typeface="Arial" charset="0"/>
                        <a:defRPr>
                          <a:solidFill>
                            <a:schemeClr val="tx1"/>
                          </a:solidFill>
                          <a:latin typeface="Calibri" charset="0"/>
                        </a:defRPr>
                      </a:lvl7pPr>
                      <a:lvl8pPr marL="3429000" indent="-228600" defTabSz="1017588" fontAlgn="base">
                        <a:spcBef>
                          <a:spcPct val="20000"/>
                        </a:spcBef>
                        <a:spcAft>
                          <a:spcPct val="0"/>
                        </a:spcAft>
                        <a:buFont typeface="Arial" charset="0"/>
                        <a:defRPr>
                          <a:solidFill>
                            <a:schemeClr val="tx1"/>
                          </a:solidFill>
                          <a:latin typeface="Calibri" charset="0"/>
                        </a:defRPr>
                      </a:lvl8pPr>
                      <a:lvl9pPr marL="3886200" indent="-228600" defTabSz="1017588" fontAlgn="base">
                        <a:spcBef>
                          <a:spcPct val="20000"/>
                        </a:spcBef>
                        <a:spcAft>
                          <a:spcPct val="0"/>
                        </a:spcAft>
                        <a:buFont typeface="Arial" charset="0"/>
                        <a:defRPr>
                          <a:solidFill>
                            <a:schemeClr val="tx1"/>
                          </a:solidFill>
                          <a:latin typeface="Calibri"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a:ln>
                            <a:noFill/>
                          </a:ln>
                          <a:solidFill>
                            <a:srgbClr val="000000"/>
                          </a:solidFill>
                          <a:effectLst/>
                          <a:latin typeface="Calibri" charset="0"/>
                          <a:ea typeface="ＭＳ Ｐゴシック" charset="-128"/>
                        </a:rPr>
                        <a:t>$</a:t>
                      </a:r>
                      <a:r>
                        <a:rPr kumimoji="0" lang="en-US" altLang="en-US" sz="1700" b="0" i="0" u="none" strike="noStrike" cap="none" normalizeH="0" baseline="0" dirty="0" smtClean="0">
                          <a:ln>
                            <a:noFill/>
                          </a:ln>
                          <a:solidFill>
                            <a:srgbClr val="000000"/>
                          </a:solidFill>
                          <a:effectLst/>
                          <a:latin typeface="Calibri" charset="0"/>
                          <a:ea typeface="ＭＳ Ｐゴシック" charset="-128"/>
                        </a:rPr>
                        <a:t>261,750</a:t>
                      </a:r>
                      <a:endParaRPr kumimoji="0" lang="en-US" altLang="en-US" sz="1700" b="1" i="0" u="none" strike="noStrike" cap="none" normalizeH="0" baseline="0" dirty="0">
                        <a:ln>
                          <a:noFill/>
                        </a:ln>
                        <a:solidFill>
                          <a:srgbClr val="E46C0A"/>
                        </a:solidFill>
                        <a:effectLst/>
                        <a:latin typeface="Arial" charset="0"/>
                        <a:ea typeface="ＭＳ Ｐゴシック" charset="-128"/>
                      </a:endParaRPr>
                    </a:p>
                  </a:txBody>
                  <a:tcPr marL="68792" marR="68792" marT="34396" marB="3439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defTabSz="1017588">
                        <a:spcBef>
                          <a:spcPct val="20000"/>
                        </a:spcBef>
                        <a:buFont typeface="Arial" charset="0"/>
                        <a:defRPr sz="2800">
                          <a:solidFill>
                            <a:schemeClr val="tx1"/>
                          </a:solidFill>
                          <a:latin typeface="Calibri" charset="0"/>
                        </a:defRPr>
                      </a:lvl1pPr>
                      <a:lvl2pPr marL="742950" indent="-285750" defTabSz="1017588">
                        <a:spcBef>
                          <a:spcPct val="20000"/>
                        </a:spcBef>
                        <a:buFont typeface="Arial" charset="0"/>
                        <a:defRPr sz="2400">
                          <a:solidFill>
                            <a:schemeClr val="tx1"/>
                          </a:solidFill>
                          <a:latin typeface="Calibri" charset="0"/>
                        </a:defRPr>
                      </a:lvl2pPr>
                      <a:lvl3pPr marL="1143000" indent="-228600" defTabSz="1017588">
                        <a:spcBef>
                          <a:spcPct val="20000"/>
                        </a:spcBef>
                        <a:buFont typeface="Arial" charset="0"/>
                        <a:defRPr sz="2000">
                          <a:solidFill>
                            <a:schemeClr val="tx1"/>
                          </a:solidFill>
                          <a:latin typeface="Calibri" charset="0"/>
                        </a:defRPr>
                      </a:lvl3pPr>
                      <a:lvl4pPr marL="1600200" indent="-228600" defTabSz="1017588">
                        <a:spcBef>
                          <a:spcPct val="20000"/>
                        </a:spcBef>
                        <a:buFont typeface="Arial" charset="0"/>
                        <a:defRPr>
                          <a:solidFill>
                            <a:schemeClr val="tx1"/>
                          </a:solidFill>
                          <a:latin typeface="Calibri" charset="0"/>
                        </a:defRPr>
                      </a:lvl4pPr>
                      <a:lvl5pPr marL="2057400" indent="-228600" defTabSz="1017588">
                        <a:spcBef>
                          <a:spcPct val="20000"/>
                        </a:spcBef>
                        <a:buFont typeface="Arial" charset="0"/>
                        <a:defRPr>
                          <a:solidFill>
                            <a:schemeClr val="tx1"/>
                          </a:solidFill>
                          <a:latin typeface="Calibri" charset="0"/>
                        </a:defRPr>
                      </a:lvl5pPr>
                      <a:lvl6pPr marL="2514600" indent="-228600" defTabSz="1017588" fontAlgn="base">
                        <a:spcBef>
                          <a:spcPct val="20000"/>
                        </a:spcBef>
                        <a:spcAft>
                          <a:spcPct val="0"/>
                        </a:spcAft>
                        <a:buFont typeface="Arial" charset="0"/>
                        <a:defRPr>
                          <a:solidFill>
                            <a:schemeClr val="tx1"/>
                          </a:solidFill>
                          <a:latin typeface="Calibri" charset="0"/>
                        </a:defRPr>
                      </a:lvl6pPr>
                      <a:lvl7pPr marL="2971800" indent="-228600" defTabSz="1017588" fontAlgn="base">
                        <a:spcBef>
                          <a:spcPct val="20000"/>
                        </a:spcBef>
                        <a:spcAft>
                          <a:spcPct val="0"/>
                        </a:spcAft>
                        <a:buFont typeface="Arial" charset="0"/>
                        <a:defRPr>
                          <a:solidFill>
                            <a:schemeClr val="tx1"/>
                          </a:solidFill>
                          <a:latin typeface="Calibri" charset="0"/>
                        </a:defRPr>
                      </a:lvl7pPr>
                      <a:lvl8pPr marL="3429000" indent="-228600" defTabSz="1017588" fontAlgn="base">
                        <a:spcBef>
                          <a:spcPct val="20000"/>
                        </a:spcBef>
                        <a:spcAft>
                          <a:spcPct val="0"/>
                        </a:spcAft>
                        <a:buFont typeface="Arial" charset="0"/>
                        <a:defRPr>
                          <a:solidFill>
                            <a:schemeClr val="tx1"/>
                          </a:solidFill>
                          <a:latin typeface="Calibri" charset="0"/>
                        </a:defRPr>
                      </a:lvl8pPr>
                      <a:lvl9pPr marL="3886200" indent="-228600" defTabSz="1017588" fontAlgn="base">
                        <a:spcBef>
                          <a:spcPct val="20000"/>
                        </a:spcBef>
                        <a:spcAft>
                          <a:spcPct val="0"/>
                        </a:spcAft>
                        <a:buFont typeface="Arial" charset="0"/>
                        <a:defRPr>
                          <a:solidFill>
                            <a:schemeClr val="tx1"/>
                          </a:solidFill>
                          <a:latin typeface="Calibri"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ea typeface="ＭＳ Ｐゴシック" charset="-128"/>
                        </a:rPr>
                        <a:t>4.8%</a:t>
                      </a:r>
                      <a:endParaRPr kumimoji="0" lang="en-US" altLang="en-US" sz="1800" b="0" i="0" u="none" strike="noStrike" cap="none" normalizeH="0" baseline="0" dirty="0">
                        <a:ln>
                          <a:noFill/>
                        </a:ln>
                        <a:solidFill>
                          <a:schemeClr val="tx1"/>
                        </a:solidFill>
                        <a:effectLst/>
                        <a:latin typeface="Arial" charset="0"/>
                        <a:ea typeface="ＭＳ Ｐゴシック" charset="-128"/>
                      </a:endParaRPr>
                    </a:p>
                  </a:txBody>
                  <a:tcPr marL="68792" marR="68792" marT="34396" marB="3439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defTabSz="1017588">
                        <a:spcBef>
                          <a:spcPct val="20000"/>
                        </a:spcBef>
                        <a:buFont typeface="Arial" charset="0"/>
                        <a:defRPr sz="2800">
                          <a:solidFill>
                            <a:schemeClr val="tx1"/>
                          </a:solidFill>
                          <a:latin typeface="Calibri" charset="0"/>
                        </a:defRPr>
                      </a:lvl1pPr>
                      <a:lvl2pPr marL="742950" indent="-285750" defTabSz="1017588">
                        <a:spcBef>
                          <a:spcPct val="20000"/>
                        </a:spcBef>
                        <a:buFont typeface="Arial" charset="0"/>
                        <a:defRPr sz="2400">
                          <a:solidFill>
                            <a:schemeClr val="tx1"/>
                          </a:solidFill>
                          <a:latin typeface="Calibri" charset="0"/>
                        </a:defRPr>
                      </a:lvl2pPr>
                      <a:lvl3pPr marL="1143000" indent="-228600" defTabSz="1017588">
                        <a:spcBef>
                          <a:spcPct val="20000"/>
                        </a:spcBef>
                        <a:buFont typeface="Arial" charset="0"/>
                        <a:defRPr sz="2000">
                          <a:solidFill>
                            <a:schemeClr val="tx1"/>
                          </a:solidFill>
                          <a:latin typeface="Calibri" charset="0"/>
                        </a:defRPr>
                      </a:lvl3pPr>
                      <a:lvl4pPr marL="1600200" indent="-228600" defTabSz="1017588">
                        <a:spcBef>
                          <a:spcPct val="20000"/>
                        </a:spcBef>
                        <a:buFont typeface="Arial" charset="0"/>
                        <a:defRPr>
                          <a:solidFill>
                            <a:schemeClr val="tx1"/>
                          </a:solidFill>
                          <a:latin typeface="Calibri" charset="0"/>
                        </a:defRPr>
                      </a:lvl4pPr>
                      <a:lvl5pPr marL="2057400" indent="-228600" defTabSz="1017588">
                        <a:spcBef>
                          <a:spcPct val="20000"/>
                        </a:spcBef>
                        <a:buFont typeface="Arial" charset="0"/>
                        <a:defRPr>
                          <a:solidFill>
                            <a:schemeClr val="tx1"/>
                          </a:solidFill>
                          <a:latin typeface="Calibri" charset="0"/>
                        </a:defRPr>
                      </a:lvl5pPr>
                      <a:lvl6pPr marL="2514600" indent="-228600" defTabSz="1017588" fontAlgn="base">
                        <a:spcBef>
                          <a:spcPct val="20000"/>
                        </a:spcBef>
                        <a:spcAft>
                          <a:spcPct val="0"/>
                        </a:spcAft>
                        <a:buFont typeface="Arial" charset="0"/>
                        <a:defRPr>
                          <a:solidFill>
                            <a:schemeClr val="tx1"/>
                          </a:solidFill>
                          <a:latin typeface="Calibri" charset="0"/>
                        </a:defRPr>
                      </a:lvl6pPr>
                      <a:lvl7pPr marL="2971800" indent="-228600" defTabSz="1017588" fontAlgn="base">
                        <a:spcBef>
                          <a:spcPct val="20000"/>
                        </a:spcBef>
                        <a:spcAft>
                          <a:spcPct val="0"/>
                        </a:spcAft>
                        <a:buFont typeface="Arial" charset="0"/>
                        <a:defRPr>
                          <a:solidFill>
                            <a:schemeClr val="tx1"/>
                          </a:solidFill>
                          <a:latin typeface="Calibri" charset="0"/>
                        </a:defRPr>
                      </a:lvl7pPr>
                      <a:lvl8pPr marL="3429000" indent="-228600" defTabSz="1017588" fontAlgn="base">
                        <a:spcBef>
                          <a:spcPct val="20000"/>
                        </a:spcBef>
                        <a:spcAft>
                          <a:spcPct val="0"/>
                        </a:spcAft>
                        <a:buFont typeface="Arial" charset="0"/>
                        <a:defRPr>
                          <a:solidFill>
                            <a:schemeClr val="tx1"/>
                          </a:solidFill>
                          <a:latin typeface="Calibri" charset="0"/>
                        </a:defRPr>
                      </a:lvl8pPr>
                      <a:lvl9pPr marL="3886200" indent="-228600" defTabSz="1017588" fontAlgn="base">
                        <a:spcBef>
                          <a:spcPct val="20000"/>
                        </a:spcBef>
                        <a:spcAft>
                          <a:spcPct val="0"/>
                        </a:spcAft>
                        <a:buFont typeface="Arial" charset="0"/>
                        <a:defRPr>
                          <a:solidFill>
                            <a:schemeClr val="tx1"/>
                          </a:solidFill>
                          <a:latin typeface="Calibri"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smtClean="0">
                          <a:ln>
                            <a:noFill/>
                          </a:ln>
                          <a:solidFill>
                            <a:schemeClr val="tx1"/>
                          </a:solidFill>
                          <a:effectLst/>
                          <a:latin typeface="Arial" charset="0"/>
                          <a:ea typeface="ＭＳ Ｐゴシック" charset="-128"/>
                        </a:rPr>
                        <a:t>$1,373.31</a:t>
                      </a:r>
                      <a:endParaRPr kumimoji="0" lang="en-US" altLang="en-US" sz="1800" b="1" i="0" u="none" strike="noStrike" cap="none" normalizeH="0" baseline="0" dirty="0">
                        <a:ln>
                          <a:noFill/>
                        </a:ln>
                        <a:solidFill>
                          <a:schemeClr val="tx1"/>
                        </a:solidFill>
                        <a:effectLst/>
                        <a:latin typeface="Arial" charset="0"/>
                        <a:ea typeface="ＭＳ Ｐゴシック" charset="-128"/>
                      </a:endParaRPr>
                    </a:p>
                  </a:txBody>
                  <a:tcPr marL="68792" marR="68792" marT="34396" marB="3439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235068588"/>
              </p:ext>
            </p:extLst>
          </p:nvPr>
        </p:nvGraphicFramePr>
        <p:xfrm>
          <a:off x="647700" y="5605463"/>
          <a:ext cx="6362700" cy="527050"/>
        </p:xfrm>
        <a:graphic>
          <a:graphicData uri="http://schemas.openxmlformats.org/drawingml/2006/table">
            <a:tbl>
              <a:tblPr/>
              <a:tblGrid>
                <a:gridCol w="1465263"/>
                <a:gridCol w="1500187"/>
                <a:gridCol w="1806575"/>
                <a:gridCol w="1590675"/>
              </a:tblGrid>
              <a:tr h="527050">
                <a:tc>
                  <a:txBody>
                    <a:bodyPr/>
                    <a:lstStyle>
                      <a:lvl1pPr defTabSz="1017588">
                        <a:spcBef>
                          <a:spcPct val="20000"/>
                        </a:spcBef>
                        <a:buFont typeface="Arial" charset="0"/>
                        <a:defRPr sz="2800">
                          <a:solidFill>
                            <a:schemeClr val="tx1"/>
                          </a:solidFill>
                          <a:latin typeface="Calibri" charset="0"/>
                        </a:defRPr>
                      </a:lvl1pPr>
                      <a:lvl2pPr marL="742950" indent="-285750" defTabSz="1017588">
                        <a:spcBef>
                          <a:spcPct val="20000"/>
                        </a:spcBef>
                        <a:buFont typeface="Arial" charset="0"/>
                        <a:defRPr sz="2400">
                          <a:solidFill>
                            <a:schemeClr val="tx1"/>
                          </a:solidFill>
                          <a:latin typeface="Calibri" charset="0"/>
                        </a:defRPr>
                      </a:lvl2pPr>
                      <a:lvl3pPr marL="1143000" indent="-228600" defTabSz="1017588">
                        <a:spcBef>
                          <a:spcPct val="20000"/>
                        </a:spcBef>
                        <a:buFont typeface="Arial" charset="0"/>
                        <a:defRPr sz="2000">
                          <a:solidFill>
                            <a:schemeClr val="tx1"/>
                          </a:solidFill>
                          <a:latin typeface="Calibri" charset="0"/>
                        </a:defRPr>
                      </a:lvl3pPr>
                      <a:lvl4pPr marL="1600200" indent="-228600" defTabSz="1017588">
                        <a:spcBef>
                          <a:spcPct val="20000"/>
                        </a:spcBef>
                        <a:buFont typeface="Arial" charset="0"/>
                        <a:defRPr>
                          <a:solidFill>
                            <a:schemeClr val="tx1"/>
                          </a:solidFill>
                          <a:latin typeface="Calibri" charset="0"/>
                        </a:defRPr>
                      </a:lvl4pPr>
                      <a:lvl5pPr marL="2057400" indent="-228600" defTabSz="1017588">
                        <a:spcBef>
                          <a:spcPct val="20000"/>
                        </a:spcBef>
                        <a:buFont typeface="Arial" charset="0"/>
                        <a:defRPr>
                          <a:solidFill>
                            <a:schemeClr val="tx1"/>
                          </a:solidFill>
                          <a:latin typeface="Calibri" charset="0"/>
                        </a:defRPr>
                      </a:lvl5pPr>
                      <a:lvl6pPr marL="2514600" indent="-228600" defTabSz="1017588" fontAlgn="base">
                        <a:spcBef>
                          <a:spcPct val="20000"/>
                        </a:spcBef>
                        <a:spcAft>
                          <a:spcPct val="0"/>
                        </a:spcAft>
                        <a:buFont typeface="Arial" charset="0"/>
                        <a:defRPr>
                          <a:solidFill>
                            <a:schemeClr val="tx1"/>
                          </a:solidFill>
                          <a:latin typeface="Calibri" charset="0"/>
                        </a:defRPr>
                      </a:lvl6pPr>
                      <a:lvl7pPr marL="2971800" indent="-228600" defTabSz="1017588" fontAlgn="base">
                        <a:spcBef>
                          <a:spcPct val="20000"/>
                        </a:spcBef>
                        <a:spcAft>
                          <a:spcPct val="0"/>
                        </a:spcAft>
                        <a:buFont typeface="Arial" charset="0"/>
                        <a:defRPr>
                          <a:solidFill>
                            <a:schemeClr val="tx1"/>
                          </a:solidFill>
                          <a:latin typeface="Calibri" charset="0"/>
                        </a:defRPr>
                      </a:lvl7pPr>
                      <a:lvl8pPr marL="3429000" indent="-228600" defTabSz="1017588" fontAlgn="base">
                        <a:spcBef>
                          <a:spcPct val="20000"/>
                        </a:spcBef>
                        <a:spcAft>
                          <a:spcPct val="0"/>
                        </a:spcAft>
                        <a:buFont typeface="Arial" charset="0"/>
                        <a:defRPr>
                          <a:solidFill>
                            <a:schemeClr val="tx1"/>
                          </a:solidFill>
                          <a:latin typeface="Calibri" charset="0"/>
                        </a:defRPr>
                      </a:lvl8pPr>
                      <a:lvl9pPr marL="3886200" indent="-228600" defTabSz="1017588" fontAlgn="base">
                        <a:spcBef>
                          <a:spcPct val="20000"/>
                        </a:spcBef>
                        <a:spcAft>
                          <a:spcPct val="0"/>
                        </a:spcAft>
                        <a:buFont typeface="Arial" charset="0"/>
                        <a:defRPr>
                          <a:solidFill>
                            <a:schemeClr val="tx1"/>
                          </a:solidFill>
                          <a:latin typeface="Calibri"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charset="0"/>
                        <a:ea typeface="ＭＳ Ｐゴシック" charset="-128"/>
                      </a:endParaRPr>
                    </a:p>
                  </a:txBody>
                  <a:tcPr marL="68778" marR="68778" marT="34354" marB="34354" anchor="ctr" horzOverflow="overflow">
                    <a:lnL>
                      <a:noFill/>
                    </a:lnL>
                    <a:lnR>
                      <a:noFill/>
                    </a:lnR>
                    <a:lnT>
                      <a:noFill/>
                    </a:lnT>
                    <a:lnB>
                      <a:noFill/>
                    </a:lnB>
                    <a:lnTlToBr>
                      <a:noFill/>
                    </a:lnTlToBr>
                    <a:lnBlToTr>
                      <a:noFill/>
                    </a:lnBlToTr>
                    <a:solidFill>
                      <a:srgbClr val="FF0000"/>
                    </a:solidFill>
                  </a:tcPr>
                </a:tc>
                <a:tc>
                  <a:txBody>
                    <a:bodyPr/>
                    <a:lstStyle>
                      <a:lvl1pPr defTabSz="1017588">
                        <a:spcBef>
                          <a:spcPct val="20000"/>
                        </a:spcBef>
                        <a:buFont typeface="Arial" charset="0"/>
                        <a:defRPr sz="2800">
                          <a:solidFill>
                            <a:schemeClr val="tx1"/>
                          </a:solidFill>
                          <a:latin typeface="Calibri" charset="0"/>
                        </a:defRPr>
                      </a:lvl1pPr>
                      <a:lvl2pPr marL="742950" indent="-285750" defTabSz="1017588">
                        <a:spcBef>
                          <a:spcPct val="20000"/>
                        </a:spcBef>
                        <a:buFont typeface="Arial" charset="0"/>
                        <a:defRPr sz="2400">
                          <a:solidFill>
                            <a:schemeClr val="tx1"/>
                          </a:solidFill>
                          <a:latin typeface="Calibri" charset="0"/>
                        </a:defRPr>
                      </a:lvl2pPr>
                      <a:lvl3pPr marL="1143000" indent="-228600" defTabSz="1017588">
                        <a:spcBef>
                          <a:spcPct val="20000"/>
                        </a:spcBef>
                        <a:buFont typeface="Arial" charset="0"/>
                        <a:defRPr sz="2000">
                          <a:solidFill>
                            <a:schemeClr val="tx1"/>
                          </a:solidFill>
                          <a:latin typeface="Calibri" charset="0"/>
                        </a:defRPr>
                      </a:lvl3pPr>
                      <a:lvl4pPr marL="1600200" indent="-228600" defTabSz="1017588">
                        <a:spcBef>
                          <a:spcPct val="20000"/>
                        </a:spcBef>
                        <a:buFont typeface="Arial" charset="0"/>
                        <a:defRPr>
                          <a:solidFill>
                            <a:schemeClr val="tx1"/>
                          </a:solidFill>
                          <a:latin typeface="Calibri" charset="0"/>
                        </a:defRPr>
                      </a:lvl4pPr>
                      <a:lvl5pPr marL="2057400" indent="-228600" defTabSz="1017588">
                        <a:spcBef>
                          <a:spcPct val="20000"/>
                        </a:spcBef>
                        <a:buFont typeface="Arial" charset="0"/>
                        <a:defRPr>
                          <a:solidFill>
                            <a:schemeClr val="tx1"/>
                          </a:solidFill>
                          <a:latin typeface="Calibri" charset="0"/>
                        </a:defRPr>
                      </a:lvl5pPr>
                      <a:lvl6pPr marL="2514600" indent="-228600" defTabSz="1017588" fontAlgn="base">
                        <a:spcBef>
                          <a:spcPct val="20000"/>
                        </a:spcBef>
                        <a:spcAft>
                          <a:spcPct val="0"/>
                        </a:spcAft>
                        <a:buFont typeface="Arial" charset="0"/>
                        <a:defRPr>
                          <a:solidFill>
                            <a:schemeClr val="tx1"/>
                          </a:solidFill>
                          <a:latin typeface="Calibri" charset="0"/>
                        </a:defRPr>
                      </a:lvl6pPr>
                      <a:lvl7pPr marL="2971800" indent="-228600" defTabSz="1017588" fontAlgn="base">
                        <a:spcBef>
                          <a:spcPct val="20000"/>
                        </a:spcBef>
                        <a:spcAft>
                          <a:spcPct val="0"/>
                        </a:spcAft>
                        <a:buFont typeface="Arial" charset="0"/>
                        <a:defRPr>
                          <a:solidFill>
                            <a:schemeClr val="tx1"/>
                          </a:solidFill>
                          <a:latin typeface="Calibri" charset="0"/>
                        </a:defRPr>
                      </a:lvl7pPr>
                      <a:lvl8pPr marL="3429000" indent="-228600" defTabSz="1017588" fontAlgn="base">
                        <a:spcBef>
                          <a:spcPct val="20000"/>
                        </a:spcBef>
                        <a:spcAft>
                          <a:spcPct val="0"/>
                        </a:spcAft>
                        <a:buFont typeface="Arial" charset="0"/>
                        <a:defRPr>
                          <a:solidFill>
                            <a:schemeClr val="tx1"/>
                          </a:solidFill>
                          <a:latin typeface="Calibri" charset="0"/>
                        </a:defRPr>
                      </a:lvl8pPr>
                      <a:lvl9pPr marL="3886200" indent="-228600" defTabSz="1017588" fontAlgn="base">
                        <a:spcBef>
                          <a:spcPct val="20000"/>
                        </a:spcBef>
                        <a:spcAft>
                          <a:spcPct val="0"/>
                        </a:spcAft>
                        <a:buFont typeface="Arial" charset="0"/>
                        <a:defRPr>
                          <a:solidFill>
                            <a:schemeClr val="tx1"/>
                          </a:solidFill>
                          <a:latin typeface="Calibri"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charset="0"/>
                        <a:ea typeface="ＭＳ Ｐゴシック" charset="-128"/>
                      </a:endParaRPr>
                    </a:p>
                  </a:txBody>
                  <a:tcPr marL="68778" marR="68778" marT="34354" marB="34354" anchor="ctr" horzOverflow="overflow">
                    <a:lnL>
                      <a:noFill/>
                    </a:lnL>
                    <a:lnR>
                      <a:noFill/>
                    </a:lnR>
                    <a:lnT>
                      <a:noFill/>
                    </a:lnT>
                    <a:lnB>
                      <a:noFill/>
                    </a:lnB>
                    <a:lnTlToBr>
                      <a:noFill/>
                    </a:lnTlToBr>
                    <a:lnBlToTr>
                      <a:noFill/>
                    </a:lnBlToTr>
                    <a:solidFill>
                      <a:srgbClr val="FF0000"/>
                    </a:solidFill>
                  </a:tcPr>
                </a:tc>
                <a:tc>
                  <a:txBody>
                    <a:bodyPr/>
                    <a:lstStyle>
                      <a:lvl1pPr defTabSz="1017588">
                        <a:spcBef>
                          <a:spcPct val="20000"/>
                        </a:spcBef>
                        <a:buFont typeface="Arial" charset="0"/>
                        <a:defRPr sz="2800">
                          <a:solidFill>
                            <a:schemeClr val="tx1"/>
                          </a:solidFill>
                          <a:latin typeface="Calibri" charset="0"/>
                        </a:defRPr>
                      </a:lvl1pPr>
                      <a:lvl2pPr marL="742950" indent="-285750" defTabSz="1017588">
                        <a:spcBef>
                          <a:spcPct val="20000"/>
                        </a:spcBef>
                        <a:buFont typeface="Arial" charset="0"/>
                        <a:defRPr sz="2400">
                          <a:solidFill>
                            <a:schemeClr val="tx1"/>
                          </a:solidFill>
                          <a:latin typeface="Calibri" charset="0"/>
                        </a:defRPr>
                      </a:lvl2pPr>
                      <a:lvl3pPr marL="1143000" indent="-228600" defTabSz="1017588">
                        <a:spcBef>
                          <a:spcPct val="20000"/>
                        </a:spcBef>
                        <a:buFont typeface="Arial" charset="0"/>
                        <a:defRPr sz="2000">
                          <a:solidFill>
                            <a:schemeClr val="tx1"/>
                          </a:solidFill>
                          <a:latin typeface="Calibri" charset="0"/>
                        </a:defRPr>
                      </a:lvl3pPr>
                      <a:lvl4pPr marL="1600200" indent="-228600" defTabSz="1017588">
                        <a:spcBef>
                          <a:spcPct val="20000"/>
                        </a:spcBef>
                        <a:buFont typeface="Arial" charset="0"/>
                        <a:defRPr>
                          <a:solidFill>
                            <a:schemeClr val="tx1"/>
                          </a:solidFill>
                          <a:latin typeface="Calibri" charset="0"/>
                        </a:defRPr>
                      </a:lvl4pPr>
                      <a:lvl5pPr marL="2057400" indent="-228600" defTabSz="1017588">
                        <a:spcBef>
                          <a:spcPct val="20000"/>
                        </a:spcBef>
                        <a:buFont typeface="Arial" charset="0"/>
                        <a:defRPr>
                          <a:solidFill>
                            <a:schemeClr val="tx1"/>
                          </a:solidFill>
                          <a:latin typeface="Calibri" charset="0"/>
                        </a:defRPr>
                      </a:lvl5pPr>
                      <a:lvl6pPr marL="2514600" indent="-228600" defTabSz="1017588" fontAlgn="base">
                        <a:spcBef>
                          <a:spcPct val="20000"/>
                        </a:spcBef>
                        <a:spcAft>
                          <a:spcPct val="0"/>
                        </a:spcAft>
                        <a:buFont typeface="Arial" charset="0"/>
                        <a:defRPr>
                          <a:solidFill>
                            <a:schemeClr val="tx1"/>
                          </a:solidFill>
                          <a:latin typeface="Calibri" charset="0"/>
                        </a:defRPr>
                      </a:lvl6pPr>
                      <a:lvl7pPr marL="2971800" indent="-228600" defTabSz="1017588" fontAlgn="base">
                        <a:spcBef>
                          <a:spcPct val="20000"/>
                        </a:spcBef>
                        <a:spcAft>
                          <a:spcPct val="0"/>
                        </a:spcAft>
                        <a:buFont typeface="Arial" charset="0"/>
                        <a:defRPr>
                          <a:solidFill>
                            <a:schemeClr val="tx1"/>
                          </a:solidFill>
                          <a:latin typeface="Calibri" charset="0"/>
                        </a:defRPr>
                      </a:lvl7pPr>
                      <a:lvl8pPr marL="3429000" indent="-228600" defTabSz="1017588" fontAlgn="base">
                        <a:spcBef>
                          <a:spcPct val="20000"/>
                        </a:spcBef>
                        <a:spcAft>
                          <a:spcPct val="0"/>
                        </a:spcAft>
                        <a:buFont typeface="Arial" charset="0"/>
                        <a:defRPr>
                          <a:solidFill>
                            <a:schemeClr val="tx1"/>
                          </a:solidFill>
                          <a:latin typeface="Calibri" charset="0"/>
                        </a:defRPr>
                      </a:lvl8pPr>
                      <a:lvl9pPr marL="3886200" indent="-228600" defTabSz="1017588" fontAlgn="base">
                        <a:spcBef>
                          <a:spcPct val="20000"/>
                        </a:spcBef>
                        <a:spcAft>
                          <a:spcPct val="0"/>
                        </a:spcAft>
                        <a:buFont typeface="Arial" charset="0"/>
                        <a:defRPr>
                          <a:solidFill>
                            <a:schemeClr val="tx1"/>
                          </a:solidFill>
                          <a:latin typeface="Calibri"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FFFFFF"/>
                        </a:solidFill>
                        <a:effectLst/>
                        <a:latin typeface="Arial" charset="0"/>
                        <a:ea typeface="ＭＳ Ｐゴシック" charset="-128"/>
                      </a:endParaRPr>
                    </a:p>
                  </a:txBody>
                  <a:tcPr marL="68778" marR="68778" marT="34354" marB="34354" anchor="ctr" horzOverflow="overflow">
                    <a:lnL>
                      <a:noFill/>
                    </a:lnL>
                    <a:lnR>
                      <a:noFill/>
                    </a:lnR>
                    <a:lnT>
                      <a:noFill/>
                    </a:lnT>
                    <a:lnB>
                      <a:noFill/>
                    </a:lnB>
                    <a:lnTlToBr>
                      <a:noFill/>
                    </a:lnTlToBr>
                    <a:lnBlToTr>
                      <a:noFill/>
                    </a:lnBlToTr>
                    <a:solidFill>
                      <a:srgbClr val="FF0000"/>
                    </a:solidFill>
                  </a:tcPr>
                </a:tc>
                <a:tc>
                  <a:txBody>
                    <a:bodyPr/>
                    <a:lstStyle>
                      <a:lvl1pPr defTabSz="1017588">
                        <a:spcBef>
                          <a:spcPct val="20000"/>
                        </a:spcBef>
                        <a:buFont typeface="Arial" charset="0"/>
                        <a:defRPr sz="2800">
                          <a:solidFill>
                            <a:schemeClr val="tx1"/>
                          </a:solidFill>
                          <a:latin typeface="Calibri" charset="0"/>
                        </a:defRPr>
                      </a:lvl1pPr>
                      <a:lvl2pPr marL="742950" indent="-285750" defTabSz="1017588">
                        <a:spcBef>
                          <a:spcPct val="20000"/>
                        </a:spcBef>
                        <a:buFont typeface="Arial" charset="0"/>
                        <a:defRPr sz="2400">
                          <a:solidFill>
                            <a:schemeClr val="tx1"/>
                          </a:solidFill>
                          <a:latin typeface="Calibri" charset="0"/>
                        </a:defRPr>
                      </a:lvl2pPr>
                      <a:lvl3pPr marL="1143000" indent="-228600" defTabSz="1017588">
                        <a:spcBef>
                          <a:spcPct val="20000"/>
                        </a:spcBef>
                        <a:buFont typeface="Arial" charset="0"/>
                        <a:defRPr sz="2000">
                          <a:solidFill>
                            <a:schemeClr val="tx1"/>
                          </a:solidFill>
                          <a:latin typeface="Calibri" charset="0"/>
                        </a:defRPr>
                      </a:lvl3pPr>
                      <a:lvl4pPr marL="1600200" indent="-228600" defTabSz="1017588">
                        <a:spcBef>
                          <a:spcPct val="20000"/>
                        </a:spcBef>
                        <a:buFont typeface="Arial" charset="0"/>
                        <a:defRPr>
                          <a:solidFill>
                            <a:schemeClr val="tx1"/>
                          </a:solidFill>
                          <a:latin typeface="Calibri" charset="0"/>
                        </a:defRPr>
                      </a:lvl4pPr>
                      <a:lvl5pPr marL="2057400" indent="-228600" defTabSz="1017588">
                        <a:spcBef>
                          <a:spcPct val="20000"/>
                        </a:spcBef>
                        <a:buFont typeface="Arial" charset="0"/>
                        <a:defRPr>
                          <a:solidFill>
                            <a:schemeClr val="tx1"/>
                          </a:solidFill>
                          <a:latin typeface="Calibri" charset="0"/>
                        </a:defRPr>
                      </a:lvl5pPr>
                      <a:lvl6pPr marL="2514600" indent="-228600" defTabSz="1017588" fontAlgn="base">
                        <a:spcBef>
                          <a:spcPct val="20000"/>
                        </a:spcBef>
                        <a:spcAft>
                          <a:spcPct val="0"/>
                        </a:spcAft>
                        <a:buFont typeface="Arial" charset="0"/>
                        <a:defRPr>
                          <a:solidFill>
                            <a:schemeClr val="tx1"/>
                          </a:solidFill>
                          <a:latin typeface="Calibri" charset="0"/>
                        </a:defRPr>
                      </a:lvl6pPr>
                      <a:lvl7pPr marL="2971800" indent="-228600" defTabSz="1017588" fontAlgn="base">
                        <a:spcBef>
                          <a:spcPct val="20000"/>
                        </a:spcBef>
                        <a:spcAft>
                          <a:spcPct val="0"/>
                        </a:spcAft>
                        <a:buFont typeface="Arial" charset="0"/>
                        <a:defRPr>
                          <a:solidFill>
                            <a:schemeClr val="tx1"/>
                          </a:solidFill>
                          <a:latin typeface="Calibri" charset="0"/>
                        </a:defRPr>
                      </a:lvl7pPr>
                      <a:lvl8pPr marL="3429000" indent="-228600" defTabSz="1017588" fontAlgn="base">
                        <a:spcBef>
                          <a:spcPct val="20000"/>
                        </a:spcBef>
                        <a:spcAft>
                          <a:spcPct val="0"/>
                        </a:spcAft>
                        <a:buFont typeface="Arial" charset="0"/>
                        <a:defRPr>
                          <a:solidFill>
                            <a:schemeClr val="tx1"/>
                          </a:solidFill>
                          <a:latin typeface="Calibri" charset="0"/>
                        </a:defRPr>
                      </a:lvl8pPr>
                      <a:lvl9pPr marL="3886200" indent="-228600" defTabSz="1017588" fontAlgn="base">
                        <a:spcBef>
                          <a:spcPct val="20000"/>
                        </a:spcBef>
                        <a:spcAft>
                          <a:spcPct val="0"/>
                        </a:spcAft>
                        <a:buFont typeface="Arial" charset="0"/>
                        <a:defRPr>
                          <a:solidFill>
                            <a:schemeClr val="tx1"/>
                          </a:solidFill>
                          <a:latin typeface="Calibri" charset="0"/>
                        </a:defRPr>
                      </a:lvl9pPr>
                    </a:lstStyle>
                    <a:p>
                      <a:pPr marL="0" marR="0" lvl="0" indent="0" algn="ctr" defTabSz="1017588" rtl="0" eaLnBrk="1" fontAlgn="base" latinLnBrk="0" hangingPunct="1">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FFFFFF"/>
                          </a:solidFill>
                          <a:effectLst/>
                          <a:latin typeface="Calibri" charset="0"/>
                          <a:ea typeface="ＭＳ Ｐゴシック" charset="-128"/>
                        </a:rPr>
                        <a:t>$156.60</a:t>
                      </a:r>
                      <a:endParaRPr kumimoji="0" lang="en-US" altLang="en-US" sz="2800" b="1" i="0" u="none" strike="noStrike" cap="none" normalizeH="0" baseline="0" dirty="0">
                        <a:ln>
                          <a:noFill/>
                        </a:ln>
                        <a:solidFill>
                          <a:srgbClr val="FFFFFF"/>
                        </a:solidFill>
                        <a:effectLst/>
                        <a:latin typeface="Calibri" charset="0"/>
                        <a:ea typeface="ＭＳ Ｐゴシック" charset="-128"/>
                      </a:endParaRPr>
                    </a:p>
                  </a:txBody>
                  <a:tcPr marL="68778" marR="68778" marT="34354" marB="34354" anchor="ctr" horzOverflow="overflow">
                    <a:lnL>
                      <a:noFill/>
                    </a:lnL>
                    <a:lnR>
                      <a:noFill/>
                    </a:lnR>
                    <a:lnT>
                      <a:noFill/>
                    </a:lnT>
                    <a:lnB>
                      <a:noFill/>
                    </a:lnB>
                    <a:lnTlToBr>
                      <a:noFill/>
                    </a:lnTlToBr>
                    <a:lnBlToTr>
                      <a:noFill/>
                    </a:lnBlToTr>
                    <a:solidFill>
                      <a:srgbClr val="FF0000"/>
                    </a:solidFill>
                  </a:tcPr>
                </a:tc>
              </a:tr>
            </a:tbl>
          </a:graphicData>
        </a:graphic>
      </p:graphicFrame>
      <p:sp>
        <p:nvSpPr>
          <p:cNvPr id="10" name="TextBox 6"/>
          <p:cNvSpPr txBox="1">
            <a:spLocks noChangeArrowheads="1"/>
          </p:cNvSpPr>
          <p:nvPr/>
        </p:nvSpPr>
        <p:spPr bwMode="auto">
          <a:xfrm>
            <a:off x="736600" y="5681663"/>
            <a:ext cx="4154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2000" b="1">
                <a:solidFill>
                  <a:schemeClr val="bg1"/>
                </a:solidFill>
                <a:ea typeface="ＭＳ Ｐゴシック" charset="-128"/>
                <a:cs typeface="ＭＳ Ｐゴシック" charset="-128"/>
              </a:rPr>
              <a:t>Difference in Monthly Payment</a:t>
            </a:r>
          </a:p>
        </p:txBody>
      </p:sp>
      <p:graphicFrame>
        <p:nvGraphicFramePr>
          <p:cNvPr id="11" name="Table 10"/>
          <p:cNvGraphicFramePr>
            <a:graphicFrameLocks noGrp="1"/>
          </p:cNvGraphicFramePr>
          <p:nvPr>
            <p:extLst>
              <p:ext uri="{D42A27DB-BD31-4B8C-83A1-F6EECF244321}">
                <p14:modId xmlns:p14="http://schemas.microsoft.com/office/powerpoint/2010/main" val="1388823664"/>
              </p:ext>
            </p:extLst>
          </p:nvPr>
        </p:nvGraphicFramePr>
        <p:xfrm>
          <a:off x="644525" y="6324600"/>
          <a:ext cx="6362700" cy="973138"/>
        </p:xfrm>
        <a:graphic>
          <a:graphicData uri="http://schemas.openxmlformats.org/drawingml/2006/table">
            <a:tbl>
              <a:tblPr firstRow="1" bandRow="1">
                <a:tableStyleId>{5C22544A-7EE6-4342-B048-85BDC9FD1C3A}</a:tableStyleId>
              </a:tblPr>
              <a:tblGrid>
                <a:gridCol w="2120900">
                  <a:extLst>
                    <a:ext uri="{9D8B030D-6E8A-4147-A177-3AD203B41FA5}"/>
                  </a:extLst>
                </a:gridCol>
                <a:gridCol w="2120900">
                  <a:extLst>
                    <a:ext uri="{9D8B030D-6E8A-4147-A177-3AD203B41FA5}"/>
                  </a:extLst>
                </a:gridCol>
                <a:gridCol w="2120900">
                  <a:extLst>
                    <a:ext uri="{9D8B030D-6E8A-4147-A177-3AD203B41FA5}"/>
                  </a:extLst>
                </a:gridCol>
              </a:tblGrid>
              <a:tr h="395183">
                <a:tc>
                  <a:txBody>
                    <a:bodyPr/>
                    <a:lstStyle/>
                    <a:p>
                      <a:pPr algn="ctr"/>
                      <a:r>
                        <a:rPr lang="en-US" sz="2100" dirty="0">
                          <a:latin typeface="Calibri"/>
                          <a:cs typeface="Calibri"/>
                        </a:rPr>
                        <a:t>Monthly</a:t>
                      </a:r>
                    </a:p>
                  </a:txBody>
                  <a:tcPr marL="68786" marR="68786" marT="34402" marB="344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100" dirty="0">
                          <a:latin typeface="Calibri"/>
                          <a:cs typeface="Calibri"/>
                        </a:rPr>
                        <a:t>Annually</a:t>
                      </a:r>
                    </a:p>
                  </a:txBody>
                  <a:tcPr marL="68786" marR="68786" marT="34402" marB="344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2100" dirty="0">
                          <a:latin typeface="Calibri"/>
                          <a:cs typeface="Calibri"/>
                        </a:rPr>
                        <a:t>Over 30 Years</a:t>
                      </a:r>
                    </a:p>
                  </a:txBody>
                  <a:tcPr marL="68786" marR="68786" marT="34402" marB="344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extLst>
              </a:tr>
              <a:tr h="577955">
                <a:tc>
                  <a:txBody>
                    <a:bodyPr/>
                    <a:lstStyle/>
                    <a:p>
                      <a:pPr algn="ctr"/>
                      <a:r>
                        <a:rPr lang="en-US" sz="2800" b="1" dirty="0" smtClean="0">
                          <a:solidFill>
                            <a:srgbClr val="FF0000"/>
                          </a:solidFill>
                          <a:latin typeface="+mn-lt"/>
                          <a:cs typeface="Calibri"/>
                        </a:rPr>
                        <a:t>$156.60</a:t>
                      </a:r>
                      <a:endParaRPr lang="en-US" sz="2800" b="1" dirty="0">
                        <a:solidFill>
                          <a:srgbClr val="FF0000"/>
                        </a:solidFill>
                        <a:latin typeface="+mn-lt"/>
                        <a:cs typeface="Calibri"/>
                      </a:endParaRPr>
                    </a:p>
                  </a:txBody>
                  <a:tcPr marL="68786" marR="68786" marT="34402" marB="34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smtClean="0">
                          <a:solidFill>
                            <a:srgbClr val="FF0000"/>
                          </a:solidFill>
                          <a:latin typeface="+mn-lt"/>
                          <a:cs typeface="Calibri"/>
                        </a:rPr>
                        <a:t>$</a:t>
                      </a:r>
                      <a:r>
                        <a:rPr lang="en-US" sz="2800" b="1" dirty="0" smtClean="0">
                          <a:solidFill>
                            <a:srgbClr val="FF0000"/>
                          </a:solidFill>
                          <a:latin typeface="+mn-lt"/>
                          <a:cs typeface="Calibri"/>
                        </a:rPr>
                        <a:t>1,879.20</a:t>
                      </a:r>
                      <a:endParaRPr lang="en-US" sz="2800" b="1" dirty="0">
                        <a:solidFill>
                          <a:srgbClr val="FF0000"/>
                        </a:solidFill>
                        <a:latin typeface="+mn-lt"/>
                        <a:cs typeface="Calibri"/>
                      </a:endParaRPr>
                    </a:p>
                  </a:txBody>
                  <a:tcPr marL="68786" marR="68786" marT="34402" marB="34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b="1" dirty="0" smtClean="0">
                          <a:solidFill>
                            <a:srgbClr val="FF0000"/>
                          </a:solidFill>
                          <a:latin typeface="+mn-lt"/>
                          <a:cs typeface="Calibri"/>
                        </a:rPr>
                        <a:t>$56,376</a:t>
                      </a:r>
                      <a:endParaRPr lang="en-US" sz="3200" b="1" dirty="0">
                        <a:solidFill>
                          <a:srgbClr val="FF0000"/>
                        </a:solidFill>
                        <a:latin typeface="+mn-lt"/>
                        <a:cs typeface="Calibri"/>
                      </a:endParaRPr>
                    </a:p>
                  </a:txBody>
                  <a:tcPr marL="68786" marR="68786" marT="34402" marB="344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extLst>
              </a:tr>
            </a:tbl>
          </a:graphicData>
        </a:graphic>
      </p:graphicFrame>
      <p:sp>
        <p:nvSpPr>
          <p:cNvPr id="13" name="TextBox 4"/>
          <p:cNvSpPr txBox="1"/>
          <p:nvPr/>
        </p:nvSpPr>
        <p:spPr>
          <a:xfrm>
            <a:off x="667243" y="6147578"/>
            <a:ext cx="4852844" cy="209550"/>
          </a:xfrm>
          <a:prstGeom prst="rect">
            <a:avLst/>
          </a:prstGeom>
          <a:noFill/>
          <a:ln>
            <a:noFill/>
          </a:ln>
        </p:spPr>
        <p:txBody>
          <a:bodyPr wrap="square" lIns="0" tIns="0" rIns="0" bIns="0" anchor="t"/>
          <a:lstStyle/>
          <a:p>
            <a:pPr>
              <a:defRPr lang="en-US"/>
            </a:pPr>
            <a:r>
              <a:rPr sz="1200">
                <a:solidFill>
                  <a:srgbClr val="6D6E70"/>
                </a:solidFill>
                <a:latin typeface="MyriadPro-SemiboldIt" charset="77"/>
                <a:ea typeface="MyriadPro-SemiboldIt" charset="77"/>
                <a:cs typeface="MyriadPro-SemiboldIt" charset="77"/>
              </a:rPr>
              <a:t>*Rates based on Freddie Mac’s prediction at time of print</a:t>
            </a:r>
          </a:p>
        </p:txBody>
      </p:sp>
      <p:sp>
        <p:nvSpPr>
          <p:cNvPr id="14" name="TextBox 3"/>
          <p:cNvSpPr txBox="1">
            <a:spLocks noChangeArrowheads="1"/>
          </p:cNvSpPr>
          <p:nvPr/>
        </p:nvSpPr>
        <p:spPr bwMode="auto">
          <a:xfrm>
            <a:off x="457200" y="1271538"/>
            <a:ext cx="6858000"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1350" dirty="0">
                <a:latin typeface="Trebuchet MS" charset="0"/>
                <a:ea typeface="Trebuchet MS" charset="0"/>
                <a:cs typeface="Trebuchet MS" charset="0"/>
              </a:rPr>
              <a:t>As a seller, you will be most concerned about ‘short term price’ – where home values are headed over the next six months. As a buyer, however, you must not be concerned about price, but instead about the ‘long term cost’ of the home.</a:t>
            </a:r>
          </a:p>
          <a:p>
            <a:pPr eaLnBrk="1" hangingPunct="1">
              <a:lnSpc>
                <a:spcPts val="1200"/>
              </a:lnSpc>
              <a:spcBef>
                <a:spcPct val="0"/>
              </a:spcBef>
              <a:buFontTx/>
              <a:buNone/>
            </a:pPr>
            <a:endParaRPr lang="en-US" altLang="en-US" sz="1350" dirty="0">
              <a:latin typeface="Trebuchet MS" charset="0"/>
              <a:ea typeface="Trebuchet MS" charset="0"/>
              <a:cs typeface="Trebuchet MS" charset="0"/>
            </a:endParaRPr>
          </a:p>
          <a:p>
            <a:pPr eaLnBrk="1" hangingPunct="1">
              <a:spcBef>
                <a:spcPct val="0"/>
              </a:spcBef>
              <a:buFontTx/>
              <a:buNone/>
            </a:pPr>
            <a:r>
              <a:rPr lang="en-US" altLang="en-US" sz="1350" dirty="0">
                <a:latin typeface="Trebuchet MS" charset="0"/>
                <a:ea typeface="Trebuchet MS" charset="0"/>
                <a:cs typeface="Trebuchet MS" charset="0"/>
              </a:rPr>
              <a:t>The </a:t>
            </a:r>
            <a:r>
              <a:rPr lang="en-US" altLang="en-US" sz="1350" i="1" dirty="0">
                <a:latin typeface="Trebuchet MS" charset="0"/>
                <a:ea typeface="Trebuchet MS" charset="0"/>
                <a:cs typeface="Trebuchet MS" charset="0"/>
              </a:rPr>
              <a:t>Mortgage Bankers Association (MBA)</a:t>
            </a:r>
            <a:r>
              <a:rPr lang="en-US" altLang="en-US" sz="1350" dirty="0">
                <a:latin typeface="Trebuchet MS" charset="0"/>
                <a:ea typeface="Trebuchet MS" charset="0"/>
                <a:cs typeface="Trebuchet MS" charset="0"/>
              </a:rPr>
              <a:t>, the</a:t>
            </a:r>
            <a:r>
              <a:rPr lang="en-US" altLang="en-US" sz="1350" i="1" dirty="0">
                <a:latin typeface="Trebuchet MS" charset="0"/>
                <a:ea typeface="Trebuchet MS" charset="0"/>
                <a:cs typeface="Trebuchet MS" charset="0"/>
              </a:rPr>
              <a:t> National Association of Realtors (NAR) </a:t>
            </a:r>
            <a:r>
              <a:rPr lang="en-US" altLang="en-US" sz="1350" dirty="0">
                <a:latin typeface="Trebuchet MS" charset="0"/>
                <a:ea typeface="Trebuchet MS" charset="0"/>
                <a:cs typeface="Trebuchet MS" charset="0"/>
              </a:rPr>
              <a:t>and </a:t>
            </a:r>
            <a:r>
              <a:rPr lang="en-US" altLang="en-US" sz="1350" i="1" dirty="0">
                <a:latin typeface="Trebuchet MS" charset="0"/>
                <a:ea typeface="Trebuchet MS" charset="0"/>
                <a:cs typeface="Trebuchet MS" charset="0"/>
              </a:rPr>
              <a:t>Freddie Mac</a:t>
            </a:r>
            <a:r>
              <a:rPr lang="en-US" altLang="en-US" sz="1350" dirty="0">
                <a:latin typeface="Trebuchet MS" charset="0"/>
                <a:ea typeface="Trebuchet MS" charset="0"/>
                <a:cs typeface="Trebuchet MS" charset="0"/>
              </a:rPr>
              <a:t> all project that mortgage interest rates will increase by this time next year. According to </a:t>
            </a:r>
            <a:r>
              <a:rPr lang="en-US" altLang="en-US" sz="1350" i="1" dirty="0" err="1">
                <a:latin typeface="Trebuchet MS" charset="0"/>
                <a:ea typeface="Trebuchet MS" charset="0"/>
                <a:cs typeface="Trebuchet MS" charset="0"/>
              </a:rPr>
              <a:t>CoreLogic’s</a:t>
            </a:r>
            <a:r>
              <a:rPr lang="en-US" altLang="en-US" sz="1350" dirty="0">
                <a:latin typeface="Trebuchet MS" charset="0"/>
                <a:ea typeface="Trebuchet MS" charset="0"/>
                <a:cs typeface="Trebuchet MS" charset="0"/>
              </a:rPr>
              <a:t> most recent </a:t>
            </a:r>
            <a:r>
              <a:rPr lang="en-US" altLang="en-US" sz="1350" i="1" dirty="0">
                <a:latin typeface="Trebuchet MS" charset="0"/>
                <a:ea typeface="Trebuchet MS" charset="0"/>
                <a:cs typeface="Trebuchet MS" charset="0"/>
              </a:rPr>
              <a:t>Home Price Index Report</a:t>
            </a:r>
            <a:r>
              <a:rPr lang="en-US" altLang="en-US" sz="1350" dirty="0">
                <a:latin typeface="Trebuchet MS" charset="0"/>
                <a:ea typeface="Trebuchet MS" charset="0"/>
                <a:cs typeface="Trebuchet MS" charset="0"/>
              </a:rPr>
              <a:t>, home prices will appreciate by </a:t>
            </a:r>
            <a:r>
              <a:rPr lang="en-US" altLang="en-US" sz="1350" dirty="0" smtClean="0">
                <a:latin typeface="Trebuchet MS" charset="0"/>
                <a:ea typeface="Trebuchet MS" charset="0"/>
                <a:cs typeface="Trebuchet MS" charset="0"/>
              </a:rPr>
              <a:t>4.7% </a:t>
            </a:r>
            <a:r>
              <a:rPr lang="en-US" altLang="en-US" sz="1350" dirty="0">
                <a:latin typeface="Trebuchet MS" charset="0"/>
                <a:ea typeface="Trebuchet MS" charset="0"/>
                <a:cs typeface="Trebuchet MS" charset="0"/>
              </a:rPr>
              <a:t>over the next 12 months. </a:t>
            </a:r>
          </a:p>
          <a:p>
            <a:pPr eaLnBrk="1" hangingPunct="1">
              <a:spcBef>
                <a:spcPct val="0"/>
              </a:spcBef>
              <a:buFontTx/>
              <a:buNone/>
            </a:pPr>
            <a:endParaRPr lang="en-US" altLang="en-US" sz="1350" b="1" dirty="0">
              <a:solidFill>
                <a:srgbClr val="00ADEF"/>
              </a:solidFill>
              <a:latin typeface="Trebuchet MS" charset="0"/>
              <a:ea typeface="Trebuchet MS" charset="0"/>
              <a:cs typeface="Trebuchet MS" charset="0"/>
            </a:endParaRPr>
          </a:p>
          <a:p>
            <a:pPr eaLnBrk="1" hangingPunct="1">
              <a:spcBef>
                <a:spcPct val="0"/>
              </a:spcBef>
              <a:buFontTx/>
              <a:buNone/>
            </a:pPr>
            <a:r>
              <a:rPr lang="en-US" altLang="en-US" sz="1350" b="1" dirty="0" smtClean="0">
                <a:solidFill>
                  <a:srgbClr val="00ADEF"/>
                </a:solidFill>
                <a:latin typeface="Trebuchet MS" charset="0"/>
                <a:ea typeface="Trebuchet MS" charset="0"/>
                <a:cs typeface="Trebuchet MS" charset="0"/>
              </a:rPr>
              <a:t>What </a:t>
            </a:r>
            <a:r>
              <a:rPr lang="en-US" altLang="en-US" sz="1350" b="1" dirty="0">
                <a:solidFill>
                  <a:srgbClr val="00ADEF"/>
                </a:solidFill>
                <a:latin typeface="Trebuchet MS" charset="0"/>
                <a:ea typeface="Trebuchet MS" charset="0"/>
                <a:cs typeface="Trebuchet MS" charset="0"/>
              </a:rPr>
              <a:t>Does This Mean as a </a:t>
            </a:r>
            <a:r>
              <a:rPr lang="en-US" altLang="en-US" sz="1350" b="1" dirty="0" smtClean="0">
                <a:solidFill>
                  <a:srgbClr val="00ADEF"/>
                </a:solidFill>
                <a:latin typeface="Trebuchet MS" charset="0"/>
                <a:ea typeface="Trebuchet MS" charset="0"/>
                <a:cs typeface="Trebuchet MS" charset="0"/>
              </a:rPr>
              <a:t>Buyer?</a:t>
            </a:r>
            <a:endParaRPr lang="en-US" altLang="en-US" sz="1350" b="1" dirty="0">
              <a:latin typeface="Trebuchet MS" charset="0"/>
              <a:ea typeface="Trebuchet MS" charset="0"/>
              <a:cs typeface="Trebuchet MS" charset="0"/>
            </a:endParaRPr>
          </a:p>
          <a:p>
            <a:pPr eaLnBrk="1" hangingPunct="1">
              <a:spcBef>
                <a:spcPct val="0"/>
              </a:spcBef>
              <a:buFontTx/>
              <a:buNone/>
            </a:pPr>
            <a:endParaRPr lang="en-US" sz="1350" b="1" dirty="0">
              <a:latin typeface="Trebuchet MS" charset="0"/>
              <a:ea typeface="Trebuchet MS" charset="0"/>
              <a:cs typeface="Trebuchet MS" charset="0"/>
            </a:endParaRPr>
          </a:p>
          <a:p>
            <a:pPr eaLnBrk="1" hangingPunct="1">
              <a:spcBef>
                <a:spcPct val="0"/>
              </a:spcBef>
              <a:buFontTx/>
              <a:buNone/>
            </a:pPr>
            <a:r>
              <a:rPr lang="en-US" sz="1350" dirty="0" smtClean="0">
                <a:latin typeface="Trebuchet MS" charset="0"/>
                <a:ea typeface="Trebuchet MS" charset="0"/>
                <a:cs typeface="Trebuchet MS" charset="0"/>
              </a:rPr>
              <a:t>If </a:t>
            </a:r>
            <a:r>
              <a:rPr lang="en-US" sz="1350" dirty="0">
                <a:latin typeface="Trebuchet MS" charset="0"/>
                <a:ea typeface="Trebuchet MS" charset="0"/>
                <a:cs typeface="Trebuchet MS" charset="0"/>
              </a:rPr>
              <a:t>home prices appreciate by the 4.7% predicted</a:t>
            </a:r>
            <a:r>
              <a:rPr lang="en-US" sz="1350" b="1" dirty="0">
                <a:latin typeface="Trebuchet MS" charset="0"/>
                <a:ea typeface="Trebuchet MS" charset="0"/>
                <a:cs typeface="Trebuchet MS" charset="0"/>
              </a:rPr>
              <a:t> </a:t>
            </a:r>
            <a:r>
              <a:rPr lang="en-US" sz="1350" dirty="0">
                <a:latin typeface="Trebuchet MS" charset="0"/>
                <a:ea typeface="Trebuchet MS" charset="0"/>
                <a:cs typeface="Trebuchet MS" charset="0"/>
              </a:rPr>
              <a:t>by </a:t>
            </a:r>
            <a:r>
              <a:rPr lang="en-US" sz="1350" i="1" dirty="0" err="1">
                <a:latin typeface="Trebuchet MS" charset="0"/>
                <a:ea typeface="Trebuchet MS" charset="0"/>
                <a:cs typeface="Trebuchet MS" charset="0"/>
              </a:rPr>
              <a:t>CoreLogic</a:t>
            </a:r>
            <a:r>
              <a:rPr lang="en-US" sz="1350" dirty="0">
                <a:latin typeface="Trebuchet MS" charset="0"/>
                <a:ea typeface="Trebuchet MS" charset="0"/>
                <a:cs typeface="Trebuchet MS" charset="0"/>
              </a:rPr>
              <a:t> </a:t>
            </a:r>
            <a:r>
              <a:rPr lang="en-US" sz="1350" b="1" u="sng" dirty="0">
                <a:latin typeface="Trebuchet MS" charset="0"/>
                <a:ea typeface="Trebuchet MS" charset="0"/>
                <a:cs typeface="Trebuchet MS" charset="0"/>
              </a:rPr>
              <a:t>over the next twelve months</a:t>
            </a:r>
            <a:r>
              <a:rPr lang="en-US" sz="1350" b="1" dirty="0">
                <a:latin typeface="Trebuchet MS" charset="0"/>
                <a:ea typeface="Trebuchet MS" charset="0"/>
                <a:cs typeface="Trebuchet MS" charset="0"/>
              </a:rPr>
              <a:t>, </a:t>
            </a:r>
            <a:r>
              <a:rPr lang="en-US" sz="1350" dirty="0">
                <a:latin typeface="Trebuchet MS" charset="0"/>
                <a:ea typeface="Trebuchet MS" charset="0"/>
                <a:cs typeface="Trebuchet MS" charset="0"/>
              </a:rPr>
              <a:t>here is a simple demonstration of the impact an increase in interest rate would have on the mortgage payment of a home selling for approximately $250,000 today:</a:t>
            </a:r>
          </a:p>
        </p:txBody>
      </p:sp>
      <p:sp>
        <p:nvSpPr>
          <p:cNvPr id="15" name="TextBox 6"/>
          <p:cNvSpPr txBox="1">
            <a:spLocks noChangeArrowheads="1"/>
          </p:cNvSpPr>
          <p:nvPr/>
        </p:nvSpPr>
        <p:spPr bwMode="auto">
          <a:xfrm>
            <a:off x="457200" y="457200"/>
            <a:ext cx="6858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lnSpc>
                <a:spcPts val="2800"/>
              </a:lnSpc>
              <a:spcBef>
                <a:spcPct val="0"/>
              </a:spcBef>
              <a:buFontTx/>
              <a:buNone/>
            </a:pPr>
            <a:r>
              <a:rPr lang="en-US" altLang="en-US" sz="2400" b="1" dirty="0">
                <a:solidFill>
                  <a:srgbClr val="00ADEF"/>
                </a:solidFill>
                <a:latin typeface="Trebuchet MS Bold" charset="0"/>
                <a:ea typeface="Trebuchet MS Bold" charset="0"/>
                <a:cs typeface="Trebuchet MS Bold" charset="0"/>
              </a:rPr>
              <a:t>BUYING A HOME?</a:t>
            </a:r>
            <a:r>
              <a:rPr lang="en-US" altLang="en-US" sz="2400" b="1" dirty="0">
                <a:latin typeface="Trebuchet MS Bold" charset="0"/>
                <a:ea typeface="Trebuchet MS Bold" charset="0"/>
                <a:cs typeface="Trebuchet MS Bold" charset="0"/>
              </a:rPr>
              <a:t> 
</a:t>
            </a:r>
            <a:r>
              <a:rPr lang="en-US" altLang="en-US" sz="2400" b="1">
                <a:latin typeface="Trebuchet MS Bold" charset="0"/>
                <a:ea typeface="Trebuchet MS Bold" charset="0"/>
                <a:cs typeface="Trebuchet MS Bold" charset="0"/>
              </a:rPr>
              <a:t>CONSIDER </a:t>
            </a:r>
            <a:r>
              <a:rPr lang="en-US" altLang="en-US" sz="2400" b="1" smtClean="0">
                <a:latin typeface="Trebuchet MS Bold" charset="0"/>
                <a:ea typeface="Trebuchet MS Bold" charset="0"/>
                <a:cs typeface="Trebuchet MS Bold" charset="0"/>
              </a:rPr>
              <a:t>COST, </a:t>
            </a:r>
            <a:r>
              <a:rPr lang="en-US" altLang="en-US" sz="2400" b="1" dirty="0">
                <a:latin typeface="Trebuchet MS Bold" charset="0"/>
                <a:ea typeface="Trebuchet MS Bold" charset="0"/>
                <a:cs typeface="Trebuchet MS Bold" charset="0"/>
              </a:rPr>
              <a:t>NOT JUST PRICE</a:t>
            </a:r>
            <a:endParaRPr lang="en-US" altLang="en-US" sz="1100" b="1" dirty="0">
              <a:latin typeface="Trebuchet MS Bold" charset="0"/>
              <a:ea typeface="Trebuchet MS Bold" charset="0"/>
              <a:cs typeface="Trebuchet MS Bold" charset="0"/>
            </a:endParaRPr>
          </a:p>
        </p:txBody>
      </p:sp>
      <p:sp>
        <p:nvSpPr>
          <p:cNvPr id="5" name="TextBox 5"/>
          <p:cNvSpPr txBox="1"/>
          <p:nvPr/>
        </p:nvSpPr>
        <p:spPr>
          <a:xfrm>
            <a:off x="7239000" y="9791700"/>
            <a:ext cx="213359" cy="215900"/>
          </a:xfrm>
          <a:prstGeom prst="rect">
            <a:avLst/>
          </a:prstGeom>
          <a:noFill/>
          <a:ln>
            <a:noFill/>
          </a:ln>
        </p:spPr>
        <p:txBody>
          <a:bodyPr wrap="square" lIns="0" tIns="0" rIns="0" bIns="0" anchor="t"/>
          <a:lstStyle/>
          <a:p>
            <a:pPr algn="ctr">
              <a:defRPr lang="en-US"/>
            </a:pPr>
            <a:r>
              <a:rPr lang="is-IS" sz="1200" dirty="0">
                <a:solidFill>
                  <a:srgbClr val="6D6E70"/>
                </a:solidFill>
                <a:latin typeface="MyriadPro-Regular" charset="77"/>
                <a:ea typeface="MyriadPro-Regular" charset="77"/>
                <a:cs typeface="MyriadPro-Regular" charset="77"/>
              </a:rPr>
              <a:t>8</a:t>
            </a:r>
            <a:endParaRPr sz="1200" dirty="0">
              <a:solidFill>
                <a:srgbClr val="6D6E70"/>
              </a:solidFill>
              <a:latin typeface="MyriadPro-Regular" charset="77"/>
              <a:ea typeface="MyriadPro-Regular" charset="77"/>
              <a:cs typeface="MyriadPro-Regular" charset="77"/>
            </a:endParaRPr>
          </a:p>
        </p:txBody>
      </p:sp>
      <p:pic>
        <p:nvPicPr>
          <p:cNvPr id="16"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671050"/>
            <a:ext cx="7772400"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31" y="0"/>
            <a:ext cx="7772400" cy="3569311"/>
          </a:xfrm>
          <a:prstGeom prst="rect">
            <a:avLst/>
          </a:prstGeom>
        </p:spPr>
      </p:pic>
      <p:sp>
        <p:nvSpPr>
          <p:cNvPr id="4" name="TextBox 3"/>
          <p:cNvSpPr txBox="1"/>
          <p:nvPr/>
        </p:nvSpPr>
        <p:spPr>
          <a:xfrm>
            <a:off x="7239000" y="9791700"/>
            <a:ext cx="213359" cy="215900"/>
          </a:xfrm>
          <a:prstGeom prst="rect">
            <a:avLst/>
          </a:prstGeom>
          <a:noFill/>
          <a:ln>
            <a:noFill/>
          </a:ln>
        </p:spPr>
        <p:txBody>
          <a:bodyPr wrap="square" lIns="0" tIns="0" rIns="0" bIns="0" anchor="t"/>
          <a:lstStyle/>
          <a:p>
            <a:pPr algn="ctr">
              <a:defRPr lang="en-US"/>
            </a:pPr>
            <a:r>
              <a:rPr lang="is-IS" sz="1200" dirty="0">
                <a:solidFill>
                  <a:srgbClr val="6D6E70"/>
                </a:solidFill>
                <a:latin typeface="MyriadPro-Regular" charset="77"/>
                <a:ea typeface="MyriadPro-Regular" charset="77"/>
                <a:cs typeface="MyriadPro-Regular" charset="77"/>
              </a:rPr>
              <a:t>9</a:t>
            </a:r>
            <a:endParaRPr sz="1200" dirty="0">
              <a:solidFill>
                <a:srgbClr val="6D6E70"/>
              </a:solidFill>
              <a:latin typeface="MyriadPro-Regular" charset="77"/>
              <a:ea typeface="MyriadPro-Regular" charset="77"/>
              <a:cs typeface="MyriadPro-Regular" charset="77"/>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671050"/>
            <a:ext cx="7772400" cy="4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57808" y="3726283"/>
            <a:ext cx="6858000" cy="71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lnSpc>
                <a:spcPts val="2800"/>
              </a:lnSpc>
              <a:spcBef>
                <a:spcPct val="0"/>
              </a:spcBef>
              <a:buFontTx/>
              <a:buNone/>
            </a:pPr>
            <a:r>
              <a:rPr lang="en-US" altLang="en-US" sz="2400" b="1" dirty="0" smtClean="0">
                <a:latin typeface="Trebuchet MS" charset="0"/>
                <a:ea typeface="Trebuchet MS" charset="0"/>
                <a:cs typeface="Trebuchet MS" charset="0"/>
              </a:rPr>
              <a:t>STARTING TO LOOK FOR A HOME? </a:t>
            </a:r>
            <a:r>
              <a:rPr lang="en-US" altLang="en-US" sz="2400" b="1" dirty="0" smtClean="0">
                <a:solidFill>
                  <a:srgbClr val="00B0F0"/>
                </a:solidFill>
                <a:latin typeface="Trebuchet MS" charset="0"/>
                <a:ea typeface="Trebuchet MS" charset="0"/>
                <a:cs typeface="Trebuchet MS" charset="0"/>
              </a:rPr>
              <a:t>KNOW WHAT YOU WANT </a:t>
            </a:r>
            <a:r>
              <a:rPr lang="en-US" altLang="en-US" sz="2400" b="1" dirty="0" smtClean="0">
                <a:latin typeface="Trebuchet MS" charset="0"/>
                <a:ea typeface="Trebuchet MS" charset="0"/>
                <a:cs typeface="Trebuchet MS" charset="0"/>
              </a:rPr>
              <a:t>VS.</a:t>
            </a:r>
            <a:r>
              <a:rPr lang="en-US" altLang="en-US" sz="2400" b="1" dirty="0" smtClean="0">
                <a:solidFill>
                  <a:srgbClr val="00B0F0"/>
                </a:solidFill>
                <a:latin typeface="Trebuchet MS" charset="0"/>
                <a:ea typeface="Trebuchet MS" charset="0"/>
                <a:cs typeface="Trebuchet MS" charset="0"/>
              </a:rPr>
              <a:t> WHAT YOU NEED</a:t>
            </a:r>
            <a:endParaRPr lang="en-US" altLang="en-US" sz="2400" b="1" dirty="0">
              <a:latin typeface="Trebuchet MS" charset="0"/>
              <a:ea typeface="Trebuchet MS" charset="0"/>
              <a:cs typeface="Trebuchet MS" charset="0"/>
            </a:endParaRPr>
          </a:p>
        </p:txBody>
      </p:sp>
      <p:cxnSp>
        <p:nvCxnSpPr>
          <p:cNvPr id="8" name="Straight Connector 7"/>
          <p:cNvCxnSpPr>
            <a:cxnSpLocks/>
          </p:cNvCxnSpPr>
          <p:nvPr/>
        </p:nvCxnSpPr>
        <p:spPr bwMode="auto">
          <a:xfrm>
            <a:off x="0" y="3564359"/>
            <a:ext cx="7772400" cy="0"/>
          </a:xfrm>
          <a:prstGeom prst="line">
            <a:avLst/>
          </a:prstGeom>
          <a:noFill/>
          <a:ln w="63500">
            <a:solidFill>
              <a:srgbClr val="00B0F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 name="TextBox 8"/>
          <p:cNvSpPr txBox="1"/>
          <p:nvPr/>
        </p:nvSpPr>
        <p:spPr>
          <a:xfrm>
            <a:off x="285800" y="4446741"/>
            <a:ext cx="7272808" cy="5262979"/>
          </a:xfrm>
          <a:prstGeom prst="rect">
            <a:avLst/>
          </a:prstGeom>
          <a:noFill/>
        </p:spPr>
        <p:txBody>
          <a:bodyPr wrap="square" rtlCol="0">
            <a:spAutoFit/>
          </a:bodyPr>
          <a:lstStyle/>
          <a:p>
            <a:pPr fontAlgn="t"/>
            <a:r>
              <a:rPr lang="en-US" sz="1250" dirty="0">
                <a:latin typeface="Trebuchet MS" charset="0"/>
                <a:ea typeface="Trebuchet MS" charset="0"/>
                <a:cs typeface="Trebuchet MS" charset="0"/>
              </a:rPr>
              <a:t>In this day and age of being able to shop for anything anywhere, it is really important to know what you’re looking for when you start your home search</a:t>
            </a:r>
            <a:r>
              <a:rPr lang="en-US" sz="1250" dirty="0" smtClean="0">
                <a:latin typeface="Trebuchet MS" charset="0"/>
                <a:ea typeface="Trebuchet MS" charset="0"/>
                <a:cs typeface="Trebuchet MS" charset="0"/>
              </a:rPr>
              <a:t>.</a:t>
            </a:r>
          </a:p>
          <a:p>
            <a:pPr fontAlgn="t"/>
            <a:endParaRPr lang="en-US" sz="1000" dirty="0">
              <a:latin typeface="Trebuchet MS" charset="0"/>
              <a:ea typeface="Trebuchet MS" charset="0"/>
              <a:cs typeface="Trebuchet MS" charset="0"/>
            </a:endParaRPr>
          </a:p>
          <a:p>
            <a:pPr fontAlgn="t"/>
            <a:r>
              <a:rPr lang="en-US" sz="1250" dirty="0">
                <a:latin typeface="Trebuchet MS" charset="0"/>
                <a:ea typeface="Trebuchet MS" charset="0"/>
                <a:cs typeface="Trebuchet MS" charset="0"/>
              </a:rPr>
              <a:t>If you’ve been thinking about buying a home of your own for some time now, you’ve probably come up with a list of things that you’d LOVE to have in your new home. Many new homebuyers fantasize about the amenities that they see on television or </a:t>
            </a:r>
            <a:r>
              <a:rPr lang="en-US" sz="1250" i="1" dirty="0">
                <a:latin typeface="Trebuchet MS" charset="0"/>
                <a:ea typeface="Trebuchet MS" charset="0"/>
                <a:cs typeface="Trebuchet MS" charset="0"/>
              </a:rPr>
              <a:t>Pinterest</a:t>
            </a:r>
            <a:r>
              <a:rPr lang="en-US" sz="1250" i="1" dirty="0" smtClean="0">
                <a:latin typeface="Trebuchet MS" charset="0"/>
                <a:ea typeface="Trebuchet MS" charset="0"/>
                <a:cs typeface="Trebuchet MS" charset="0"/>
              </a:rPr>
              <a:t>, </a:t>
            </a:r>
            <a:r>
              <a:rPr lang="en-US" sz="1250" dirty="0" smtClean="0">
                <a:latin typeface="Trebuchet MS" charset="0"/>
                <a:ea typeface="Trebuchet MS" charset="0"/>
                <a:cs typeface="Trebuchet MS" charset="0"/>
              </a:rPr>
              <a:t>and </a:t>
            </a:r>
            <a:r>
              <a:rPr lang="en-US" sz="1250" dirty="0">
                <a:latin typeface="Trebuchet MS" charset="0"/>
                <a:ea typeface="Trebuchet MS" charset="0"/>
                <a:cs typeface="Trebuchet MS" charset="0"/>
              </a:rPr>
              <a:t>start looking at the countless homes listed for sale with rose-colored glasses</a:t>
            </a:r>
            <a:r>
              <a:rPr lang="en-US" sz="1250" dirty="0" smtClean="0">
                <a:latin typeface="Trebuchet MS" charset="0"/>
                <a:ea typeface="Trebuchet MS" charset="0"/>
                <a:cs typeface="Trebuchet MS" charset="0"/>
              </a:rPr>
              <a:t>.</a:t>
            </a:r>
          </a:p>
          <a:p>
            <a:pPr fontAlgn="t"/>
            <a:endParaRPr lang="en-US" sz="1000" dirty="0">
              <a:latin typeface="Trebuchet MS" charset="0"/>
              <a:ea typeface="Trebuchet MS" charset="0"/>
              <a:cs typeface="Trebuchet MS" charset="0"/>
            </a:endParaRPr>
          </a:p>
          <a:p>
            <a:pPr fontAlgn="t"/>
            <a:r>
              <a:rPr lang="en-US" sz="1250" dirty="0">
                <a:latin typeface="Trebuchet MS" charset="0"/>
                <a:ea typeface="Trebuchet MS" charset="0"/>
                <a:cs typeface="Trebuchet MS" charset="0"/>
              </a:rPr>
              <a:t>Do you really need that farmhouse sink in the kitchen in order to be happy with your home choice? Would a two-car garage be a convenience or a necessity? Could the man cave of your dreams be a future renovation project instead of a make or break now</a:t>
            </a:r>
            <a:r>
              <a:rPr lang="en-US" sz="1250" dirty="0" smtClean="0">
                <a:latin typeface="Trebuchet MS" charset="0"/>
                <a:ea typeface="Trebuchet MS" charset="0"/>
                <a:cs typeface="Trebuchet MS" charset="0"/>
              </a:rPr>
              <a:t>?</a:t>
            </a:r>
          </a:p>
          <a:p>
            <a:pPr fontAlgn="t"/>
            <a:endParaRPr lang="en-US" sz="1000" dirty="0">
              <a:latin typeface="Trebuchet MS" charset="0"/>
              <a:ea typeface="Trebuchet MS" charset="0"/>
              <a:cs typeface="Trebuchet MS" charset="0"/>
            </a:endParaRPr>
          </a:p>
          <a:p>
            <a:pPr fontAlgn="t"/>
            <a:r>
              <a:rPr lang="en-US" sz="1250" dirty="0">
                <a:latin typeface="Trebuchet MS" charset="0"/>
                <a:ea typeface="Trebuchet MS" charset="0"/>
                <a:cs typeface="Trebuchet MS" charset="0"/>
              </a:rPr>
              <a:t>The first step in your home buying process should be to get pre-approved for your mortgage. This allows you to know your budget before you fall in love with a home that is way outside of it.</a:t>
            </a:r>
          </a:p>
          <a:p>
            <a:pPr fontAlgn="t"/>
            <a:endParaRPr lang="en-US" sz="1000" dirty="0" smtClean="0">
              <a:latin typeface="Trebuchet MS" charset="0"/>
              <a:ea typeface="Trebuchet MS" charset="0"/>
              <a:cs typeface="Trebuchet MS" charset="0"/>
            </a:endParaRPr>
          </a:p>
          <a:p>
            <a:pPr fontAlgn="t"/>
            <a:r>
              <a:rPr lang="en-US" sz="1250" dirty="0" smtClean="0">
                <a:latin typeface="Trebuchet MS" charset="0"/>
                <a:ea typeface="Trebuchet MS" charset="0"/>
                <a:cs typeface="Trebuchet MS" charset="0"/>
              </a:rPr>
              <a:t>The </a:t>
            </a:r>
            <a:r>
              <a:rPr lang="en-US" sz="1250" dirty="0">
                <a:latin typeface="Trebuchet MS" charset="0"/>
                <a:ea typeface="Trebuchet MS" charset="0"/>
                <a:cs typeface="Trebuchet MS" charset="0"/>
              </a:rPr>
              <a:t>next step is to list all the features of a home that you would </a:t>
            </a:r>
            <a:r>
              <a:rPr lang="en-US" sz="1250" dirty="0" smtClean="0">
                <a:latin typeface="Trebuchet MS" charset="0"/>
                <a:ea typeface="Trebuchet MS" charset="0"/>
                <a:cs typeface="Trebuchet MS" charset="0"/>
              </a:rPr>
              <a:t>like</a:t>
            </a:r>
            <a:r>
              <a:rPr lang="en-US" sz="1250" dirty="0">
                <a:latin typeface="Trebuchet MS" charset="0"/>
                <a:ea typeface="Trebuchet MS" charset="0"/>
                <a:cs typeface="Trebuchet MS" charset="0"/>
              </a:rPr>
              <a:t> </a:t>
            </a:r>
            <a:r>
              <a:rPr lang="en-US" sz="1250" dirty="0" smtClean="0">
                <a:latin typeface="Trebuchet MS" charset="0"/>
                <a:ea typeface="Trebuchet MS" charset="0"/>
                <a:cs typeface="Trebuchet MS" charset="0"/>
              </a:rPr>
              <a:t>&amp; to </a:t>
            </a:r>
            <a:r>
              <a:rPr lang="en-US" sz="1250" dirty="0">
                <a:latin typeface="Trebuchet MS" charset="0"/>
                <a:ea typeface="Trebuchet MS" charset="0"/>
                <a:cs typeface="Trebuchet MS" charset="0"/>
              </a:rPr>
              <a:t>qualify them as follows</a:t>
            </a:r>
            <a:r>
              <a:rPr lang="en-US" sz="1250" dirty="0" smtClean="0">
                <a:latin typeface="Trebuchet MS" charset="0"/>
                <a:ea typeface="Trebuchet MS" charset="0"/>
                <a:cs typeface="Trebuchet MS" charset="0"/>
              </a:rPr>
              <a:t>:</a:t>
            </a:r>
          </a:p>
          <a:p>
            <a:pPr fontAlgn="t"/>
            <a:endParaRPr lang="en-US" sz="1000" dirty="0">
              <a:latin typeface="Trebuchet MS" charset="0"/>
              <a:ea typeface="Trebuchet MS" charset="0"/>
              <a:cs typeface="Trebuchet MS" charset="0"/>
            </a:endParaRPr>
          </a:p>
          <a:p>
            <a:pPr marL="285750" indent="-285750" fontAlgn="t">
              <a:buFont typeface="Arial" charset="0"/>
              <a:buChar char="•"/>
            </a:pPr>
            <a:r>
              <a:rPr lang="en-US" sz="1250" b="1" dirty="0" smtClean="0">
                <a:latin typeface="Trebuchet MS" charset="0"/>
                <a:ea typeface="Trebuchet MS" charset="0"/>
                <a:cs typeface="Trebuchet MS" charset="0"/>
              </a:rPr>
              <a:t>‘Must-Haves’</a:t>
            </a:r>
            <a:r>
              <a:rPr lang="en-US" sz="1250" dirty="0" smtClean="0">
                <a:latin typeface="Trebuchet MS" charset="0"/>
                <a:ea typeface="Trebuchet MS" charset="0"/>
                <a:cs typeface="Trebuchet MS" charset="0"/>
              </a:rPr>
              <a:t> – if this property does not have these items, then it shouldn’t even be considered. </a:t>
            </a:r>
            <a:r>
              <a:rPr lang="en-US" sz="1250" i="1" dirty="0" smtClean="0">
                <a:latin typeface="Trebuchet MS" charset="0"/>
                <a:ea typeface="Trebuchet MS" charset="0"/>
                <a:cs typeface="Trebuchet MS" charset="0"/>
              </a:rPr>
              <a:t>(ex: distance from work or family, number of bedrooms/bathrooms)</a:t>
            </a:r>
            <a:endParaRPr lang="en-US" sz="1250" dirty="0" smtClean="0">
              <a:latin typeface="Trebuchet MS" charset="0"/>
              <a:ea typeface="Trebuchet MS" charset="0"/>
              <a:cs typeface="Trebuchet MS" charset="0"/>
            </a:endParaRPr>
          </a:p>
          <a:p>
            <a:pPr marL="285750" indent="-285750" fontAlgn="t">
              <a:buFont typeface="Arial" charset="0"/>
              <a:buChar char="•"/>
            </a:pPr>
            <a:r>
              <a:rPr lang="en-US" sz="1250" b="1" dirty="0" smtClean="0">
                <a:latin typeface="Trebuchet MS" charset="0"/>
                <a:ea typeface="Trebuchet MS" charset="0"/>
                <a:cs typeface="Trebuchet MS" charset="0"/>
              </a:rPr>
              <a:t>‘Should-Haves’</a:t>
            </a:r>
            <a:r>
              <a:rPr lang="en-US" sz="1250" dirty="0" smtClean="0">
                <a:latin typeface="Trebuchet MS" charset="0"/>
                <a:ea typeface="Trebuchet MS" charset="0"/>
                <a:cs typeface="Trebuchet MS" charset="0"/>
              </a:rPr>
              <a:t> – if the property hits all of the ‘must-haves’ and some of the ‘should-haves,’ it stays in contention, but does not </a:t>
            </a:r>
            <a:r>
              <a:rPr lang="en-US" sz="1250" i="1" dirty="0" smtClean="0">
                <a:latin typeface="Trebuchet MS" charset="0"/>
                <a:ea typeface="Trebuchet MS" charset="0"/>
                <a:cs typeface="Trebuchet MS" charset="0"/>
              </a:rPr>
              <a:t>need</a:t>
            </a:r>
            <a:r>
              <a:rPr lang="en-US" sz="1250" dirty="0" smtClean="0">
                <a:latin typeface="Trebuchet MS" charset="0"/>
                <a:ea typeface="Trebuchet MS" charset="0"/>
                <a:cs typeface="Trebuchet MS" charset="0"/>
              </a:rPr>
              <a:t> to have all of these features.</a:t>
            </a:r>
          </a:p>
          <a:p>
            <a:pPr marL="285750" indent="-285750" fontAlgn="t">
              <a:buFont typeface="Arial" charset="0"/>
              <a:buChar char="•"/>
            </a:pPr>
            <a:r>
              <a:rPr lang="en-US" sz="1250" b="1" dirty="0" smtClean="0">
                <a:latin typeface="Trebuchet MS" charset="0"/>
                <a:ea typeface="Trebuchet MS" charset="0"/>
                <a:cs typeface="Trebuchet MS" charset="0"/>
              </a:rPr>
              <a:t>‘Absolute Wish List’</a:t>
            </a:r>
            <a:r>
              <a:rPr lang="en-US" sz="1250" dirty="0" smtClean="0">
                <a:latin typeface="Trebuchet MS" charset="0"/>
                <a:ea typeface="Trebuchet MS" charset="0"/>
                <a:cs typeface="Trebuchet MS" charset="0"/>
              </a:rPr>
              <a:t> – if we find a property in our budget that has all of the ‘must-haves,’ most of the ‘should-haves,’ and ANY of these, it’s the winner!</a:t>
            </a:r>
          </a:p>
          <a:p>
            <a:pPr fontAlgn="t"/>
            <a:endParaRPr lang="en-US" sz="1000" b="1" dirty="0" smtClean="0">
              <a:solidFill>
                <a:srgbClr val="00B0F0"/>
              </a:solidFill>
              <a:latin typeface="Trebuchet MS" charset="0"/>
              <a:ea typeface="Trebuchet MS" charset="0"/>
              <a:cs typeface="Trebuchet MS" charset="0"/>
            </a:endParaRPr>
          </a:p>
          <a:p>
            <a:pPr fontAlgn="t"/>
            <a:r>
              <a:rPr lang="en-US" sz="1300" b="1" dirty="0" smtClean="0">
                <a:solidFill>
                  <a:srgbClr val="00B0F0"/>
                </a:solidFill>
                <a:latin typeface="Trebuchet MS" charset="0"/>
                <a:ea typeface="Trebuchet MS" charset="0"/>
                <a:cs typeface="Trebuchet MS" charset="0"/>
              </a:rPr>
              <a:t>Bottom Line</a:t>
            </a:r>
            <a:endParaRPr lang="en-US" sz="1300" dirty="0" smtClean="0">
              <a:solidFill>
                <a:srgbClr val="00B0F0"/>
              </a:solidFill>
              <a:latin typeface="Trebuchet MS" charset="0"/>
              <a:ea typeface="Trebuchet MS" charset="0"/>
              <a:cs typeface="Trebuchet MS" charset="0"/>
            </a:endParaRPr>
          </a:p>
          <a:p>
            <a:pPr fontAlgn="t"/>
            <a:r>
              <a:rPr lang="en-US" sz="1250" dirty="0" smtClean="0">
                <a:latin typeface="Trebuchet MS" charset="0"/>
                <a:ea typeface="Trebuchet MS" charset="0"/>
                <a:cs typeface="Trebuchet MS" charset="0"/>
              </a:rPr>
              <a:t>Having </a:t>
            </a:r>
            <a:r>
              <a:rPr lang="en-US" sz="1250" dirty="0">
                <a:latin typeface="Trebuchet MS" charset="0"/>
                <a:ea typeface="Trebuchet MS" charset="0"/>
                <a:cs typeface="Trebuchet MS" charset="0"/>
              </a:rPr>
              <a:t>this list </a:t>
            </a:r>
            <a:r>
              <a:rPr lang="en-US" sz="1250" dirty="0" smtClean="0">
                <a:latin typeface="Trebuchet MS" charset="0"/>
                <a:ea typeface="Trebuchet MS" charset="0"/>
                <a:cs typeface="Trebuchet MS" charset="0"/>
              </a:rPr>
              <a:t>fleshed </a:t>
            </a:r>
            <a:r>
              <a:rPr lang="en-US" sz="1250" dirty="0">
                <a:latin typeface="Trebuchet MS" charset="0"/>
                <a:ea typeface="Trebuchet MS" charset="0"/>
                <a:cs typeface="Trebuchet MS" charset="0"/>
              </a:rPr>
              <a:t>out before starting your search will save you time and frustration, while also letting your agent know what features are most important to you before </a:t>
            </a:r>
            <a:r>
              <a:rPr lang="en-US" sz="1250" dirty="0" smtClean="0">
                <a:latin typeface="Trebuchet MS" charset="0"/>
                <a:ea typeface="Trebuchet MS" charset="0"/>
                <a:cs typeface="Trebuchet MS" charset="0"/>
              </a:rPr>
              <a:t>he or she begins to show you houses in your desired area.</a:t>
            </a:r>
            <a:endParaRPr lang="en-US" sz="1250" dirty="0">
              <a:latin typeface="Trebuchet MS" charset="0"/>
              <a:ea typeface="Trebuchet MS" charset="0"/>
              <a:cs typeface="Trebuchet MS" charset="0"/>
            </a:endParaRPr>
          </a:p>
        </p:txBody>
      </p:sp>
    </p:spTree>
    <p:extLst>
      <p:ext uri="{BB962C8B-B14F-4D97-AF65-F5344CB8AC3E}">
        <p14:creationId xmlns:p14="http://schemas.microsoft.com/office/powerpoint/2010/main" val="1136922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871</TotalTime>
  <Words>3629</Words>
  <Application>Microsoft Macintosh PowerPoint</Application>
  <PresentationFormat>Custom</PresentationFormat>
  <Paragraphs>402</Paragraphs>
  <Slides>22</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Calibri</vt:lpstr>
      <vt:lpstr>ＭＳ Ｐゴシック</vt:lpstr>
      <vt:lpstr>MyriadPro-Regular</vt:lpstr>
      <vt:lpstr>MyriadPro-SemiboldIt</vt:lpstr>
      <vt:lpstr>Trebuchet MS</vt:lpstr>
      <vt:lpstr>Trebuchet MS Bold</vt:lpstr>
      <vt:lpstr>Trebuchet MS Regular</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Microsoft Office User</cp:lastModifiedBy>
  <cp:revision>100</cp:revision>
  <dcterms:modified xsi:type="dcterms:W3CDTF">2017-03-13T15:05:49Z</dcterms:modified>
</cp:coreProperties>
</file>