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20"/>
  </p:notesMasterIdLst>
  <p:handoutMasterIdLst>
    <p:handoutMasterId r:id="rId21"/>
  </p:handoutMasterIdLst>
  <p:sldIdLst>
    <p:sldId id="289" r:id="rId2"/>
    <p:sldId id="284" r:id="rId3"/>
    <p:sldId id="260" r:id="rId4"/>
    <p:sldId id="291" r:id="rId5"/>
    <p:sldId id="263" r:id="rId6"/>
    <p:sldId id="275" r:id="rId7"/>
    <p:sldId id="274" r:id="rId8"/>
    <p:sldId id="266" r:id="rId9"/>
    <p:sldId id="269" r:id="rId10"/>
    <p:sldId id="265" r:id="rId11"/>
    <p:sldId id="277" r:id="rId12"/>
    <p:sldId id="278" r:id="rId13"/>
    <p:sldId id="279" r:id="rId14"/>
    <p:sldId id="280" r:id="rId15"/>
    <p:sldId id="292" r:id="rId16"/>
    <p:sldId id="272" r:id="rId17"/>
    <p:sldId id="273" r:id="rId18"/>
    <p:sldId id="285"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2F54"/>
    <a:srgbClr val="6E7277"/>
    <a:srgbClr val="61B5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7CA0D7-684A-42CA-8562-AE2405F75987}" v="5" dt="2021-10-05T01:26:20.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38" autoAdjust="0"/>
    <p:restoredTop sz="94637" autoAdjust="0"/>
  </p:normalViewPr>
  <p:slideViewPr>
    <p:cSldViewPr snapToGrid="0" snapToObjects="1">
      <p:cViewPr varScale="1">
        <p:scale>
          <a:sx n="109" d="100"/>
          <a:sy n="109" d="100"/>
        </p:scale>
        <p:origin x="1061"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hagues" userId="ab2c42fd9a5b1938" providerId="LiveId" clId="{E57CA0D7-684A-42CA-8562-AE2405F75987}"/>
    <pc:docChg chg="undo custSel modSld">
      <pc:chgData name="scott hagues" userId="ab2c42fd9a5b1938" providerId="LiveId" clId="{E57CA0D7-684A-42CA-8562-AE2405F75987}" dt="2022-04-01T22:40:58.358" v="1872" actId="207"/>
      <pc:docMkLst>
        <pc:docMk/>
      </pc:docMkLst>
      <pc:sldChg chg="modSp mod">
        <pc:chgData name="scott hagues" userId="ab2c42fd9a5b1938" providerId="LiveId" clId="{E57CA0D7-684A-42CA-8562-AE2405F75987}" dt="2022-04-01T22:40:58.358" v="1872" actId="207"/>
        <pc:sldMkLst>
          <pc:docMk/>
          <pc:sldMk cId="618559315" sldId="273"/>
        </pc:sldMkLst>
        <pc:spChg chg="mod">
          <ac:chgData name="scott hagues" userId="ab2c42fd9a5b1938" providerId="LiveId" clId="{E57CA0D7-684A-42CA-8562-AE2405F75987}" dt="2022-04-01T22:40:26.711" v="1869"/>
          <ac:spMkLst>
            <pc:docMk/>
            <pc:sldMk cId="618559315" sldId="273"/>
            <ac:spMk id="7" creationId="{39C27675-0017-4543-B750-5F88D458FB9A}"/>
          </ac:spMkLst>
        </pc:spChg>
        <pc:spChg chg="mod">
          <ac:chgData name="scott hagues" userId="ab2c42fd9a5b1938" providerId="LiveId" clId="{E57CA0D7-684A-42CA-8562-AE2405F75987}" dt="2022-04-01T22:40:26.711" v="1869"/>
          <ac:spMkLst>
            <pc:docMk/>
            <pc:sldMk cId="618559315" sldId="273"/>
            <ac:spMk id="8" creationId="{00000000-0000-0000-0000-000000000000}"/>
          </ac:spMkLst>
        </pc:spChg>
        <pc:spChg chg="mod">
          <ac:chgData name="scott hagues" userId="ab2c42fd9a5b1938" providerId="LiveId" clId="{E57CA0D7-684A-42CA-8562-AE2405F75987}" dt="2022-04-01T22:40:26.711" v="1869"/>
          <ac:spMkLst>
            <pc:docMk/>
            <pc:sldMk cId="618559315" sldId="273"/>
            <ac:spMk id="10" creationId="{AE4AD36E-6472-478A-AFF3-47E5E576C3F0}"/>
          </ac:spMkLst>
        </pc:spChg>
        <pc:spChg chg="mod">
          <ac:chgData name="scott hagues" userId="ab2c42fd9a5b1938" providerId="LiveId" clId="{E57CA0D7-684A-42CA-8562-AE2405F75987}" dt="2022-04-01T22:40:28.871" v="1870" actId="1076"/>
          <ac:spMkLst>
            <pc:docMk/>
            <pc:sldMk cId="618559315" sldId="273"/>
            <ac:spMk id="14" creationId="{00000000-0000-0000-0000-000000000000}"/>
          </ac:spMkLst>
        </pc:spChg>
        <pc:spChg chg="mod">
          <ac:chgData name="scott hagues" userId="ab2c42fd9a5b1938" providerId="LiveId" clId="{E57CA0D7-684A-42CA-8562-AE2405F75987}" dt="2022-04-01T22:40:26.711" v="1869"/>
          <ac:spMkLst>
            <pc:docMk/>
            <pc:sldMk cId="618559315" sldId="273"/>
            <ac:spMk id="15" creationId="{00000000-0000-0000-0000-000000000000}"/>
          </ac:spMkLst>
        </pc:spChg>
        <pc:spChg chg="mod">
          <ac:chgData name="scott hagues" userId="ab2c42fd9a5b1938" providerId="LiveId" clId="{E57CA0D7-684A-42CA-8562-AE2405F75987}" dt="2022-04-01T22:40:58.358" v="1872" actId="207"/>
          <ac:spMkLst>
            <pc:docMk/>
            <pc:sldMk cId="618559315" sldId="273"/>
            <ac:spMk id="17" creationId="{00000000-0000-0000-0000-000000000000}"/>
          </ac:spMkLst>
        </pc:spChg>
        <pc:spChg chg="mod">
          <ac:chgData name="scott hagues" userId="ab2c42fd9a5b1938" providerId="LiveId" clId="{E57CA0D7-684A-42CA-8562-AE2405F75987}" dt="2022-04-01T22:40:26.711" v="1869"/>
          <ac:spMkLst>
            <pc:docMk/>
            <pc:sldMk cId="618559315" sldId="273"/>
            <ac:spMk id="23" creationId="{75EBDE78-FB21-4C74-A1FB-EF3E580B7AF4}"/>
          </ac:spMkLst>
        </pc:spChg>
        <pc:grpChg chg="mod">
          <ac:chgData name="scott hagues" userId="ab2c42fd9a5b1938" providerId="LiveId" clId="{E57CA0D7-684A-42CA-8562-AE2405F75987}" dt="2022-04-01T22:40:26.711" v="1869"/>
          <ac:grpSpMkLst>
            <pc:docMk/>
            <pc:sldMk cId="618559315" sldId="273"/>
            <ac:grpSpMk id="13" creationId="{D636DCE8-8D42-4ED2-B623-E76867E184F3}"/>
          </ac:grpSpMkLst>
        </pc:grpChg>
        <pc:grpChg chg="mod">
          <ac:chgData name="scott hagues" userId="ab2c42fd9a5b1938" providerId="LiveId" clId="{E57CA0D7-684A-42CA-8562-AE2405F75987}" dt="2022-04-01T22:40:26.711" v="1869"/>
          <ac:grpSpMkLst>
            <pc:docMk/>
            <pc:sldMk cId="618559315" sldId="273"/>
            <ac:grpSpMk id="19" creationId="{00000000-0000-0000-0000-000000000000}"/>
          </ac:grpSpMkLst>
        </pc:grpChg>
        <pc:grpChg chg="mod">
          <ac:chgData name="scott hagues" userId="ab2c42fd9a5b1938" providerId="LiveId" clId="{E57CA0D7-684A-42CA-8562-AE2405F75987}" dt="2022-04-01T22:40:26.711" v="1869"/>
          <ac:grpSpMkLst>
            <pc:docMk/>
            <pc:sldMk cId="618559315" sldId="273"/>
            <ac:grpSpMk id="20" creationId="{00000000-0000-0000-0000-000000000000}"/>
          </ac:grpSpMkLst>
        </pc:grpChg>
        <pc:grpChg chg="mod">
          <ac:chgData name="scott hagues" userId="ab2c42fd9a5b1938" providerId="LiveId" clId="{E57CA0D7-684A-42CA-8562-AE2405F75987}" dt="2022-04-01T22:40:26.711" v="1869"/>
          <ac:grpSpMkLst>
            <pc:docMk/>
            <pc:sldMk cId="618559315" sldId="273"/>
            <ac:grpSpMk id="21" creationId="{00000000-0000-0000-0000-000000000000}"/>
          </ac:grpSpMkLst>
        </pc:grpChg>
        <pc:picChg chg="mod">
          <ac:chgData name="scott hagues" userId="ab2c42fd9a5b1938" providerId="LiveId" clId="{E57CA0D7-684A-42CA-8562-AE2405F75987}" dt="2022-04-01T22:40:26.711" v="1869"/>
          <ac:picMkLst>
            <pc:docMk/>
            <pc:sldMk cId="618559315" sldId="273"/>
            <ac:picMk id="9" creationId="{00000000-0000-0000-0000-000000000000}"/>
          </ac:picMkLst>
        </pc:picChg>
        <pc:picChg chg="mod">
          <ac:chgData name="scott hagues" userId="ab2c42fd9a5b1938" providerId="LiveId" clId="{E57CA0D7-684A-42CA-8562-AE2405F75987}" dt="2022-04-01T22:40:26.711" v="1869"/>
          <ac:picMkLst>
            <pc:docMk/>
            <pc:sldMk cId="618559315" sldId="273"/>
            <ac:picMk id="12" creationId="{7D22BF27-06B2-4E02-B238-61DB021AF91B}"/>
          </ac:picMkLst>
        </pc:picChg>
        <pc:picChg chg="mod">
          <ac:chgData name="scott hagues" userId="ab2c42fd9a5b1938" providerId="LiveId" clId="{E57CA0D7-684A-42CA-8562-AE2405F75987}" dt="2022-04-01T22:40:26.711" v="1869"/>
          <ac:picMkLst>
            <pc:docMk/>
            <pc:sldMk cId="618559315" sldId="273"/>
            <ac:picMk id="16" creationId="{00000000-0000-0000-0000-000000000000}"/>
          </ac:picMkLst>
        </pc:picChg>
        <pc:picChg chg="mod">
          <ac:chgData name="scott hagues" userId="ab2c42fd9a5b1938" providerId="LiveId" clId="{E57CA0D7-684A-42CA-8562-AE2405F75987}" dt="2022-04-01T22:40:26.711" v="1869"/>
          <ac:picMkLst>
            <pc:docMk/>
            <pc:sldMk cId="618559315" sldId="273"/>
            <ac:picMk id="18" creationId="{00000000-0000-0000-0000-000000000000}"/>
          </ac:picMkLst>
        </pc:picChg>
        <pc:picChg chg="mod">
          <ac:chgData name="scott hagues" userId="ab2c42fd9a5b1938" providerId="LiveId" clId="{E57CA0D7-684A-42CA-8562-AE2405F75987}" dt="2022-04-01T22:40:26.711" v="1869"/>
          <ac:picMkLst>
            <pc:docMk/>
            <pc:sldMk cId="618559315" sldId="273"/>
            <ac:picMk id="24" creationId="{C0A487FC-CA15-44C6-B9F8-32B210FC68D0}"/>
          </ac:picMkLst>
        </pc:picChg>
      </pc:sldChg>
      <pc:sldChg chg="modSp mod">
        <pc:chgData name="scott hagues" userId="ab2c42fd9a5b1938" providerId="LiveId" clId="{E57CA0D7-684A-42CA-8562-AE2405F75987}" dt="2022-04-01T22:33:40.487" v="1846" actId="27636"/>
        <pc:sldMkLst>
          <pc:docMk/>
          <pc:sldMk cId="491230386" sldId="280"/>
        </pc:sldMkLst>
        <pc:spChg chg="mod">
          <ac:chgData name="scott hagues" userId="ab2c42fd9a5b1938" providerId="LiveId" clId="{E57CA0D7-684A-42CA-8562-AE2405F75987}" dt="2022-04-01T22:33:40.487" v="1846" actId="27636"/>
          <ac:spMkLst>
            <pc:docMk/>
            <pc:sldMk cId="491230386" sldId="280"/>
            <ac:spMk id="3" creationId="{DF51FA85-304F-4CEF-848F-00A4744B2021}"/>
          </ac:spMkLst>
        </pc:spChg>
      </pc:sldChg>
      <pc:sldChg chg="addSp modSp mod">
        <pc:chgData name="scott hagues" userId="ab2c42fd9a5b1938" providerId="LiveId" clId="{E57CA0D7-684A-42CA-8562-AE2405F75987}" dt="2022-02-11T02:36:32.028" v="1476" actId="20577"/>
        <pc:sldMkLst>
          <pc:docMk/>
          <pc:sldMk cId="1483579426" sldId="291"/>
        </pc:sldMkLst>
        <pc:spChg chg="mod">
          <ac:chgData name="scott hagues" userId="ab2c42fd9a5b1938" providerId="LiveId" clId="{E57CA0D7-684A-42CA-8562-AE2405F75987}" dt="2022-02-11T02:36:32.028" v="1476" actId="20577"/>
          <ac:spMkLst>
            <pc:docMk/>
            <pc:sldMk cId="1483579426" sldId="291"/>
            <ac:spMk id="2" creationId="{6E687EAB-8F32-427D-8099-FD7328E14A85}"/>
          </ac:spMkLst>
        </pc:spChg>
        <pc:picChg chg="add mod">
          <ac:chgData name="scott hagues" userId="ab2c42fd9a5b1938" providerId="LiveId" clId="{E57CA0D7-684A-42CA-8562-AE2405F75987}" dt="2022-02-11T02:36:21.159" v="1474" actId="1076"/>
          <ac:picMkLst>
            <pc:docMk/>
            <pc:sldMk cId="1483579426" sldId="291"/>
            <ac:picMk id="5" creationId="{104D5730-68D0-400B-91AE-B634C3236F47}"/>
          </ac:picMkLst>
        </pc:picChg>
        <pc:picChg chg="mod">
          <ac:chgData name="scott hagues" userId="ab2c42fd9a5b1938" providerId="LiveId" clId="{E57CA0D7-684A-42CA-8562-AE2405F75987}" dt="2022-02-11T02:36:10.670" v="1471" actId="1076"/>
          <ac:picMkLst>
            <pc:docMk/>
            <pc:sldMk cId="1483579426" sldId="291"/>
            <ac:picMk id="6" creationId="{B08F70C4-8DF5-4833-B0D2-660F63BB30C9}"/>
          </ac:picMkLst>
        </pc:picChg>
      </pc:sldChg>
      <pc:sldChg chg="modSp mod">
        <pc:chgData name="scott hagues" userId="ab2c42fd9a5b1938" providerId="LiveId" clId="{E57CA0D7-684A-42CA-8562-AE2405F75987}" dt="2022-04-01T22:36:26.876" v="1868" actId="27636"/>
        <pc:sldMkLst>
          <pc:docMk/>
          <pc:sldMk cId="3136240837" sldId="292"/>
        </pc:sldMkLst>
        <pc:spChg chg="mod">
          <ac:chgData name="scott hagues" userId="ab2c42fd9a5b1938" providerId="LiveId" clId="{E57CA0D7-684A-42CA-8562-AE2405F75987}" dt="2022-04-01T22:36:26.876" v="1868" actId="27636"/>
          <ac:spMkLst>
            <pc:docMk/>
            <pc:sldMk cId="3136240837" sldId="292"/>
            <ac:spMk id="2" creationId="{7148EE75-B71C-4240-B0B7-5C03F89B22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D14FB5-4205-4C7F-8016-C23CFD6C2A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E479CA-15A5-4331-859D-FC3D9E3A1F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0E63F-EBF6-4BD9-BC6E-58268729B469}" type="datetimeFigureOut">
              <a:rPr lang="en-US" smtClean="0"/>
              <a:t>4/1/2022</a:t>
            </a:fld>
            <a:endParaRPr lang="en-US"/>
          </a:p>
        </p:txBody>
      </p:sp>
      <p:sp>
        <p:nvSpPr>
          <p:cNvPr id="4" name="Footer Placeholder 3">
            <a:extLst>
              <a:ext uri="{FF2B5EF4-FFF2-40B4-BE49-F238E27FC236}">
                <a16:creationId xmlns:a16="http://schemas.microsoft.com/office/drawing/2014/main" id="{C370216C-6246-49A8-B5CD-C34CA87F0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D6E63C-E66E-4733-A210-BF0213DA93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FC1A9F-7C67-47A6-8B4E-C31CEF164794}" type="slidenum">
              <a:rPr lang="en-US" smtClean="0"/>
              <a:t>‹#›</a:t>
            </a:fld>
            <a:endParaRPr lang="en-US"/>
          </a:p>
        </p:txBody>
      </p:sp>
    </p:spTree>
    <p:extLst>
      <p:ext uri="{BB962C8B-B14F-4D97-AF65-F5344CB8AC3E}">
        <p14:creationId xmlns:p14="http://schemas.microsoft.com/office/powerpoint/2010/main" val="369523731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F68A2-3783-7F4A-8BD2-DF2F27E0870D}" type="datetimeFigureOut">
              <a:rPr lang="en-US" smtClean="0"/>
              <a:t>4/1/2022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B5BFBA-70F6-9A4A-A9E7-DEDAB7D62748}" type="slidenum">
              <a:rPr lang="en-US" smtClean="0"/>
              <a:t>‹#›</a:t>
            </a:fld>
            <a:endParaRPr lang="en-US"/>
          </a:p>
        </p:txBody>
      </p:sp>
    </p:spTree>
    <p:extLst>
      <p:ext uri="{BB962C8B-B14F-4D97-AF65-F5344CB8AC3E}">
        <p14:creationId xmlns:p14="http://schemas.microsoft.com/office/powerpoint/2010/main" val="1390654027"/>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1</a:t>
            </a:fld>
            <a:endParaRPr lang="en-US"/>
          </a:p>
        </p:txBody>
      </p:sp>
    </p:spTree>
    <p:extLst>
      <p:ext uri="{BB962C8B-B14F-4D97-AF65-F5344CB8AC3E}">
        <p14:creationId xmlns:p14="http://schemas.microsoft.com/office/powerpoint/2010/main" val="739185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13</a:t>
            </a:fld>
            <a:endParaRPr lang="en-US"/>
          </a:p>
        </p:txBody>
      </p:sp>
    </p:spTree>
    <p:extLst>
      <p:ext uri="{BB962C8B-B14F-4D97-AF65-F5344CB8AC3E}">
        <p14:creationId xmlns:p14="http://schemas.microsoft.com/office/powerpoint/2010/main" val="211125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14</a:t>
            </a:fld>
            <a:endParaRPr lang="en-US"/>
          </a:p>
        </p:txBody>
      </p:sp>
    </p:spTree>
    <p:extLst>
      <p:ext uri="{BB962C8B-B14F-4D97-AF65-F5344CB8AC3E}">
        <p14:creationId xmlns:p14="http://schemas.microsoft.com/office/powerpoint/2010/main" val="339825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16</a:t>
            </a:fld>
            <a:endParaRPr lang="en-US"/>
          </a:p>
        </p:txBody>
      </p:sp>
    </p:spTree>
    <p:extLst>
      <p:ext uri="{BB962C8B-B14F-4D97-AF65-F5344CB8AC3E}">
        <p14:creationId xmlns:p14="http://schemas.microsoft.com/office/powerpoint/2010/main" val="1137592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17</a:t>
            </a:fld>
            <a:endParaRPr lang="en-US"/>
          </a:p>
        </p:txBody>
      </p:sp>
    </p:spTree>
    <p:extLst>
      <p:ext uri="{BB962C8B-B14F-4D97-AF65-F5344CB8AC3E}">
        <p14:creationId xmlns:p14="http://schemas.microsoft.com/office/powerpoint/2010/main" val="2919332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18</a:t>
            </a:fld>
            <a:endParaRPr lang="en-US"/>
          </a:p>
        </p:txBody>
      </p:sp>
    </p:spTree>
    <p:extLst>
      <p:ext uri="{BB962C8B-B14F-4D97-AF65-F5344CB8AC3E}">
        <p14:creationId xmlns:p14="http://schemas.microsoft.com/office/powerpoint/2010/main" val="54035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2</a:t>
            </a:fld>
            <a:endParaRPr lang="en-US"/>
          </a:p>
        </p:txBody>
      </p:sp>
    </p:spTree>
    <p:extLst>
      <p:ext uri="{BB962C8B-B14F-4D97-AF65-F5344CB8AC3E}">
        <p14:creationId xmlns:p14="http://schemas.microsoft.com/office/powerpoint/2010/main" val="98172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3</a:t>
            </a:fld>
            <a:endParaRPr lang="en-US"/>
          </a:p>
        </p:txBody>
      </p:sp>
    </p:spTree>
    <p:extLst>
      <p:ext uri="{BB962C8B-B14F-4D97-AF65-F5344CB8AC3E}">
        <p14:creationId xmlns:p14="http://schemas.microsoft.com/office/powerpoint/2010/main" val="350538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6</a:t>
            </a:fld>
            <a:endParaRPr lang="en-US"/>
          </a:p>
        </p:txBody>
      </p:sp>
    </p:spTree>
    <p:extLst>
      <p:ext uri="{BB962C8B-B14F-4D97-AF65-F5344CB8AC3E}">
        <p14:creationId xmlns:p14="http://schemas.microsoft.com/office/powerpoint/2010/main" val="103476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5BFBA-70F6-9A4A-A9E7-DEDAB7D62748}" type="slidenum">
              <a:rPr lang="en-US" smtClean="0"/>
              <a:t>8</a:t>
            </a:fld>
            <a:endParaRPr lang="en-US"/>
          </a:p>
        </p:txBody>
      </p:sp>
      <p:sp>
        <p:nvSpPr>
          <p:cNvPr id="5" name="Header Placeholder 4">
            <a:extLst>
              <a:ext uri="{FF2B5EF4-FFF2-40B4-BE49-F238E27FC236}">
                <a16:creationId xmlns:a16="http://schemas.microsoft.com/office/drawing/2014/main" id="{23FCF399-E3E1-4A8D-80D6-CC5694EFD285}"/>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35632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5BFBA-70F6-9A4A-A9E7-DEDAB7D62748}" type="slidenum">
              <a:rPr lang="en-US" smtClean="0"/>
              <a:t>9</a:t>
            </a:fld>
            <a:endParaRPr lang="en-US"/>
          </a:p>
        </p:txBody>
      </p:sp>
      <p:sp>
        <p:nvSpPr>
          <p:cNvPr id="5" name="Header Placeholder 4">
            <a:extLst>
              <a:ext uri="{FF2B5EF4-FFF2-40B4-BE49-F238E27FC236}">
                <a16:creationId xmlns:a16="http://schemas.microsoft.com/office/drawing/2014/main" id="{0530F87E-1E21-4F3E-922C-85E020A96B9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19167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10</a:t>
            </a:fld>
            <a:endParaRPr lang="en-US"/>
          </a:p>
        </p:txBody>
      </p:sp>
    </p:spTree>
    <p:extLst>
      <p:ext uri="{BB962C8B-B14F-4D97-AF65-F5344CB8AC3E}">
        <p14:creationId xmlns:p14="http://schemas.microsoft.com/office/powerpoint/2010/main" val="121051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11</a:t>
            </a:fld>
            <a:endParaRPr lang="en-US"/>
          </a:p>
        </p:txBody>
      </p:sp>
    </p:spTree>
    <p:extLst>
      <p:ext uri="{BB962C8B-B14F-4D97-AF65-F5344CB8AC3E}">
        <p14:creationId xmlns:p14="http://schemas.microsoft.com/office/powerpoint/2010/main" val="197838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25B5BFBA-70F6-9A4A-A9E7-DEDAB7D62748}" type="slidenum">
              <a:rPr lang="en-US" smtClean="0"/>
              <a:t>12</a:t>
            </a:fld>
            <a:endParaRPr lang="en-US"/>
          </a:p>
        </p:txBody>
      </p:sp>
    </p:spTree>
    <p:extLst>
      <p:ext uri="{BB962C8B-B14F-4D97-AF65-F5344CB8AC3E}">
        <p14:creationId xmlns:p14="http://schemas.microsoft.com/office/powerpoint/2010/main" val="158430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57200" y="4397613"/>
            <a:ext cx="2133600" cy="273844"/>
          </a:xfrm>
          <a:prstGeom prst="rect">
            <a:avLst/>
          </a:prstGeom>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10476418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3970" y="1659835"/>
            <a:ext cx="5933611" cy="32674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144518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376136" y="4378157"/>
            <a:ext cx="2133600" cy="273844"/>
          </a:xfrm>
          <a:prstGeom prst="rect">
            <a:avLst/>
          </a:prstGeom>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33329223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855167" y="-34632"/>
            <a:ext cx="6288832" cy="5178131"/>
          </a:xfrm>
          <a:prstGeom prst="rect">
            <a:avLst/>
          </a:prstGeom>
          <a:solidFill>
            <a:srgbClr val="14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0"/>
            <a:ext cx="2855167" cy="738664"/>
          </a:xfrm>
          <a:prstGeom prst="rect">
            <a:avLst/>
          </a:prstGeom>
          <a:solidFill>
            <a:schemeClr val="bg1"/>
          </a:solidFill>
        </p:spPr>
        <p:txBody>
          <a:bodyPr vert="horz" wrap="square" lIns="274320" tIns="91440" rIns="274320" bIns="91440" rtlCol="0" anchor="ctr">
            <a:spAutoFit/>
          </a:bodyPr>
          <a:lstStyle/>
          <a:p>
            <a:r>
              <a:rPr lang="en-US" dirty="0"/>
              <a:t>Click to edit Master title style</a:t>
            </a:r>
          </a:p>
        </p:txBody>
      </p:sp>
      <p:sp>
        <p:nvSpPr>
          <p:cNvPr id="3" name="Text Placeholder 2"/>
          <p:cNvSpPr>
            <a:spLocks noGrp="1"/>
          </p:cNvSpPr>
          <p:nvPr>
            <p:ph type="body" idx="1"/>
          </p:nvPr>
        </p:nvSpPr>
        <p:spPr>
          <a:xfrm>
            <a:off x="2892094" y="1685560"/>
            <a:ext cx="6184116" cy="33916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drawing of a face&#10;&#10;Description automatically generated">
            <a:extLst>
              <a:ext uri="{FF2B5EF4-FFF2-40B4-BE49-F238E27FC236}">
                <a16:creationId xmlns:a16="http://schemas.microsoft.com/office/drawing/2014/main" id="{9A8D5BA4-A815-4B62-B1DE-DA67BD34E47B}"/>
              </a:ext>
            </a:extLst>
          </p:cNvPr>
          <p:cNvPicPr>
            <a:picLocks noChangeAspect="1"/>
          </p:cNvPicPr>
          <p:nvPr userDrawn="1"/>
        </p:nvPicPr>
        <p:blipFill>
          <a:blip r:embed="rId6"/>
          <a:stretch>
            <a:fillRect/>
          </a:stretch>
        </p:blipFill>
        <p:spPr>
          <a:xfrm>
            <a:off x="3288534" y="-40735"/>
            <a:ext cx="4162964" cy="1222508"/>
          </a:xfrm>
          <a:prstGeom prst="rect">
            <a:avLst/>
          </a:prstGeom>
        </p:spPr>
      </p:pic>
      <p:pic>
        <p:nvPicPr>
          <p:cNvPr id="6" name="Picture 5" descr="A close up of a sign&#10;&#10;Description automatically generated">
            <a:extLst>
              <a:ext uri="{FF2B5EF4-FFF2-40B4-BE49-F238E27FC236}">
                <a16:creationId xmlns:a16="http://schemas.microsoft.com/office/drawing/2014/main" id="{D19B5C68-DB0A-4950-951B-6D729BB5F1BB}"/>
              </a:ext>
            </a:extLst>
          </p:cNvPr>
          <p:cNvPicPr>
            <a:picLocks noChangeAspect="1"/>
          </p:cNvPicPr>
          <p:nvPr userDrawn="1"/>
        </p:nvPicPr>
        <p:blipFill>
          <a:blip r:embed="rId7"/>
          <a:stretch>
            <a:fillRect/>
          </a:stretch>
        </p:blipFill>
        <p:spPr>
          <a:xfrm>
            <a:off x="7451498" y="-34632"/>
            <a:ext cx="1222831" cy="1222508"/>
          </a:xfrm>
          <a:prstGeom prst="rect">
            <a:avLst/>
          </a:prstGeom>
        </p:spPr>
      </p:pic>
      <p:sp>
        <p:nvSpPr>
          <p:cNvPr id="4" name="TextBox 3">
            <a:extLst>
              <a:ext uri="{FF2B5EF4-FFF2-40B4-BE49-F238E27FC236}">
                <a16:creationId xmlns:a16="http://schemas.microsoft.com/office/drawing/2014/main" id="{95574EFE-6B6F-4BD1-AE5D-CB0CE0A20C4B}"/>
              </a:ext>
            </a:extLst>
          </p:cNvPr>
          <p:cNvSpPr txBox="1"/>
          <p:nvPr userDrawn="1"/>
        </p:nvSpPr>
        <p:spPr>
          <a:xfrm flipH="1">
            <a:off x="2981738" y="1162340"/>
            <a:ext cx="5883965" cy="523220"/>
          </a:xfrm>
          <a:prstGeom prst="rect">
            <a:avLst/>
          </a:prstGeom>
          <a:noFill/>
        </p:spPr>
        <p:txBody>
          <a:bodyPr wrap="square" rtlCol="0">
            <a:spAutoFit/>
          </a:bodyPr>
          <a:lstStyle/>
          <a:p>
            <a:r>
              <a:rPr lang="en-US" sz="1400" b="1" dirty="0">
                <a:solidFill>
                  <a:schemeClr val="bg1"/>
                </a:solidFill>
              </a:rPr>
              <a:t>I help all my buyers by purchasing a 1 year warranty and a market analysis on any home you like!</a:t>
            </a:r>
          </a:p>
        </p:txBody>
      </p:sp>
    </p:spTree>
    <p:extLst>
      <p:ext uri="{BB962C8B-B14F-4D97-AF65-F5344CB8AC3E}">
        <p14:creationId xmlns:p14="http://schemas.microsoft.com/office/powerpoint/2010/main" val="226406960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7" r:id="rId3"/>
  </p:sldLayoutIdLst>
  <p:transition spd="slow">
    <p:wipe/>
  </p:transition>
  <p:hf hdr="0" dt="0"/>
  <p:txStyles>
    <p:titleStyle>
      <a:lvl1pPr algn="l" defTabSz="457200" rtl="0" eaLnBrk="1" latinLnBrk="0" hangingPunct="1">
        <a:spcBef>
          <a:spcPct val="0"/>
        </a:spcBef>
        <a:buNone/>
        <a:defRPr sz="1800" b="0" i="1" kern="1200">
          <a:solidFill>
            <a:srgbClr val="6E7277"/>
          </a:solidFill>
          <a:latin typeface="Helvetica Neue Thin"/>
          <a:ea typeface="+mj-ea"/>
          <a:cs typeface="Helvetica Neue Thin"/>
        </a:defRPr>
      </a:lvl1pPr>
    </p:titleStyle>
    <p:bodyStyle>
      <a:lvl1pPr marL="342900" indent="-342900" algn="l" defTabSz="457200" rtl="0" eaLnBrk="1" latinLnBrk="0" hangingPunct="1">
        <a:lnSpc>
          <a:spcPct val="100000"/>
        </a:lnSpc>
        <a:spcBef>
          <a:spcPct val="20000"/>
        </a:spcBef>
        <a:spcAft>
          <a:spcPts val="600"/>
        </a:spcAft>
        <a:buFont typeface="Arial"/>
        <a:buChar char="•"/>
        <a:defRPr sz="2400" b="0" i="0" kern="1200">
          <a:solidFill>
            <a:schemeClr val="bg1"/>
          </a:solidFill>
          <a:latin typeface="+mn-lt"/>
          <a:ea typeface="+mn-ea"/>
          <a:cs typeface="Georgia"/>
        </a:defRPr>
      </a:lvl1pPr>
      <a:lvl2pPr marL="742950" indent="-285750" algn="l" defTabSz="457200" rtl="0" eaLnBrk="1" latinLnBrk="0" hangingPunct="1">
        <a:spcBef>
          <a:spcPct val="20000"/>
        </a:spcBef>
        <a:buFont typeface="Courier New"/>
        <a:buChar char="o"/>
        <a:defRPr sz="1800" b="0" i="0" kern="1200">
          <a:solidFill>
            <a:schemeClr val="bg1"/>
          </a:solidFill>
          <a:latin typeface="+mn-lt"/>
          <a:ea typeface="+mn-ea"/>
          <a:cs typeface="Georgia"/>
        </a:defRPr>
      </a:lvl2pPr>
      <a:lvl3pPr marL="1143000" indent="-228600" algn="l" defTabSz="457200" rtl="0" eaLnBrk="1" latinLnBrk="0" hangingPunct="1">
        <a:spcBef>
          <a:spcPct val="20000"/>
        </a:spcBef>
        <a:buFont typeface="Arial"/>
        <a:buChar char="•"/>
        <a:defRPr sz="1400" b="0" i="0" kern="1200">
          <a:solidFill>
            <a:schemeClr val="bg1"/>
          </a:solidFill>
          <a:latin typeface="+mn-lt"/>
          <a:ea typeface="+mn-ea"/>
          <a:cs typeface="Georgia"/>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Georgia"/>
        </a:defRPr>
      </a:lvl4pPr>
      <a:lvl5pPr marL="2057400" indent="-228600" algn="l" defTabSz="457200" rtl="0" eaLnBrk="1" latinLnBrk="0" hangingPunct="1">
        <a:spcBef>
          <a:spcPct val="20000"/>
        </a:spcBef>
        <a:buFont typeface="Arial"/>
        <a:buChar char="»"/>
        <a:defRPr sz="1400" b="0" i="0" kern="1200">
          <a:solidFill>
            <a:schemeClr val="bg1"/>
          </a:solidFill>
          <a:latin typeface="+mn-lt"/>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nbhomeinspection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ayequityhomeloans.com/giving-to-heroes/hayes-hagues/" TargetMode="External"/><Relationship Id="rId2" Type="http://schemas.openxmlformats.org/officeDocument/2006/relationships/hyperlink" Target="http://www.veteransunited.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instagram.com/scotthagues.athomesmart/" TargetMode="External"/><Relationship Id="rId7" Type="http://schemas.openxmlformats.org/officeDocument/2006/relationships/hyperlink" Target="https://scotthagues.hsonerealty.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jp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E0D91-9299-422E-91AD-735845AE9A4C}"/>
              </a:ext>
            </a:extLst>
          </p:cNvPr>
          <p:cNvSpPr>
            <a:spLocks noGrp="1"/>
          </p:cNvSpPr>
          <p:nvPr>
            <p:ph idx="1"/>
          </p:nvPr>
        </p:nvSpPr>
        <p:spPr/>
        <p:txBody>
          <a:bodyPr>
            <a:normAutofit lnSpcReduction="10000"/>
          </a:bodyPr>
          <a:lstStyle/>
          <a:p>
            <a:pPr marL="457200" lvl="1" indent="0">
              <a:buNone/>
            </a:pPr>
            <a:r>
              <a:rPr lang="en-US" sz="2400" dirty="0"/>
              <a:t>Your Buyer Presentation.  Excited to help you.  This will be Fun with moments of  Stress.</a:t>
            </a:r>
          </a:p>
          <a:p>
            <a:pPr marL="457200" lvl="1" indent="0">
              <a:buNone/>
            </a:pPr>
            <a:endParaRPr lang="en-US" sz="2400" dirty="0"/>
          </a:p>
          <a:p>
            <a:pPr marL="457200" lvl="1" indent="0">
              <a:buNone/>
            </a:pPr>
            <a:r>
              <a:rPr lang="en-US" sz="2000" dirty="0"/>
              <a:t>“Helping you and giving to local Organizations is the Greatest Feeling I can Have”  </a:t>
            </a:r>
          </a:p>
          <a:p>
            <a:pPr marL="457200" lvl="1" indent="0">
              <a:buNone/>
            </a:pPr>
            <a:r>
              <a:rPr lang="en-US" sz="2000" dirty="0"/>
              <a:t>“Served my Country now I want to serve my Community and to give back to others thru my Real Estate business.”</a:t>
            </a:r>
          </a:p>
        </p:txBody>
      </p:sp>
      <p:sp>
        <p:nvSpPr>
          <p:cNvPr id="10" name="Slide Number Placeholder 9">
            <a:extLst>
              <a:ext uri="{FF2B5EF4-FFF2-40B4-BE49-F238E27FC236}">
                <a16:creationId xmlns:a16="http://schemas.microsoft.com/office/drawing/2014/main" id="{0CFF4DBE-4F56-472E-8173-F2D7FDA968A9}"/>
              </a:ext>
            </a:extLst>
          </p:cNvPr>
          <p:cNvSpPr>
            <a:spLocks noGrp="1"/>
          </p:cNvSpPr>
          <p:nvPr>
            <p:ph type="sldNum" sz="quarter" idx="4294967295"/>
          </p:nvPr>
        </p:nvSpPr>
        <p:spPr>
          <a:xfrm>
            <a:off x="31387" y="4523489"/>
            <a:ext cx="490063" cy="273844"/>
          </a:xfrm>
          <a:prstGeom prst="rect">
            <a:avLst/>
          </a:prstGeom>
        </p:spPr>
        <p:txBody>
          <a:bodyPr/>
          <a:lstStyle/>
          <a:p>
            <a:fld id="{8A0A68EC-B502-4F4F-86B7-4273DD8BD47B}" type="slidenum">
              <a:rPr lang="en-US" b="1" smtClean="0">
                <a:solidFill>
                  <a:srgbClr val="FF0000"/>
                </a:solidFill>
              </a:rPr>
              <a:t>1</a:t>
            </a:fld>
            <a:endParaRPr lang="en-US" b="1" dirty="0">
              <a:solidFill>
                <a:srgbClr val="FF0000"/>
              </a:solidFill>
            </a:endParaRPr>
          </a:p>
        </p:txBody>
      </p:sp>
      <p:pic>
        <p:nvPicPr>
          <p:cNvPr id="4" name="Picture 3" descr="A person smiling for the camera&#10;&#10;Description automatically generated">
            <a:extLst>
              <a:ext uri="{FF2B5EF4-FFF2-40B4-BE49-F238E27FC236}">
                <a16:creationId xmlns:a16="http://schemas.microsoft.com/office/drawing/2014/main" id="{C0D38E92-5CCF-4F71-8B93-D10B156C3CD9}"/>
              </a:ext>
            </a:extLst>
          </p:cNvPr>
          <p:cNvPicPr>
            <a:picLocks noChangeAspect="1"/>
          </p:cNvPicPr>
          <p:nvPr/>
        </p:nvPicPr>
        <p:blipFill>
          <a:blip r:embed="rId3"/>
          <a:stretch>
            <a:fillRect/>
          </a:stretch>
        </p:blipFill>
        <p:spPr>
          <a:xfrm>
            <a:off x="521450" y="0"/>
            <a:ext cx="2352510" cy="2571750"/>
          </a:xfrm>
          <a:prstGeom prst="rect">
            <a:avLst/>
          </a:prstGeom>
        </p:spPr>
      </p:pic>
    </p:spTree>
    <p:extLst>
      <p:ext uri="{BB962C8B-B14F-4D97-AF65-F5344CB8AC3E}">
        <p14:creationId xmlns:p14="http://schemas.microsoft.com/office/powerpoint/2010/main" val="33253281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
            <a:ext cx="2875109" cy="5143501"/>
          </a:xfrm>
          <a:prstGeom prst="rect">
            <a:avLst/>
          </a:prstGeom>
        </p:spPr>
      </p:pic>
      <p:sp>
        <p:nvSpPr>
          <p:cNvPr id="9" name="Title 5"/>
          <p:cNvSpPr txBox="1">
            <a:spLocks/>
          </p:cNvSpPr>
          <p:nvPr/>
        </p:nvSpPr>
        <p:spPr>
          <a:xfrm>
            <a:off x="3206622" y="1637655"/>
            <a:ext cx="5519665" cy="3339825"/>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idx="4294967295"/>
          </p:nvPr>
        </p:nvSpPr>
        <p:spPr>
          <a:xfrm>
            <a:off x="0" y="-36607"/>
            <a:ext cx="2875107" cy="544958"/>
          </a:xfrm>
          <a:solidFill>
            <a:srgbClr val="142F54"/>
          </a:solidFill>
        </p:spPr>
        <p:txBody>
          <a:bodyPr/>
          <a:lstStyle/>
          <a:p>
            <a:r>
              <a:rPr lang="en-US" dirty="0">
                <a:solidFill>
                  <a:schemeClr val="bg1"/>
                </a:solidFill>
              </a:rPr>
              <a:t>MAKING AN </a:t>
            </a:r>
            <a:r>
              <a:rPr lang="en-US" b="1" dirty="0">
                <a:solidFill>
                  <a:schemeClr val="bg1"/>
                </a:solidFill>
                <a:latin typeface="Helvetica Neue"/>
                <a:cs typeface="Helvetica Neue"/>
              </a:rPr>
              <a:t>OFFER</a:t>
            </a:r>
          </a:p>
        </p:txBody>
      </p:sp>
      <p:sp>
        <p:nvSpPr>
          <p:cNvPr id="3" name="Content Placeholder 2"/>
          <p:cNvSpPr>
            <a:spLocks noGrp="1"/>
          </p:cNvSpPr>
          <p:nvPr>
            <p:ph idx="1"/>
          </p:nvPr>
        </p:nvSpPr>
        <p:spPr>
          <a:xfrm>
            <a:off x="3720129" y="1760054"/>
            <a:ext cx="4674644" cy="3011101"/>
          </a:xfrm>
        </p:spPr>
        <p:txBody>
          <a:bodyPr>
            <a:normAutofit fontScale="85000" lnSpcReduction="20000"/>
          </a:bodyPr>
          <a:lstStyle/>
          <a:p>
            <a:r>
              <a:rPr lang="en-US" dirty="0">
                <a:latin typeface="+mn-lt"/>
              </a:rPr>
              <a:t>Falling in love with a home</a:t>
            </a:r>
          </a:p>
          <a:p>
            <a:r>
              <a:rPr lang="en-US" dirty="0"/>
              <a:t>Seller wants</a:t>
            </a:r>
          </a:p>
          <a:p>
            <a:r>
              <a:rPr lang="en-US" dirty="0">
                <a:latin typeface="+mn-lt"/>
              </a:rPr>
              <a:t>Earnest money</a:t>
            </a:r>
          </a:p>
          <a:p>
            <a:r>
              <a:rPr lang="en-US" dirty="0"/>
              <a:t>Down payment/financed amount</a:t>
            </a:r>
          </a:p>
          <a:p>
            <a:r>
              <a:rPr lang="en-US" dirty="0">
                <a:latin typeface="+mn-lt"/>
              </a:rPr>
              <a:t>Important dates</a:t>
            </a:r>
          </a:p>
          <a:p>
            <a:r>
              <a:rPr lang="en-US" dirty="0"/>
              <a:t>Inclusions in home</a:t>
            </a:r>
          </a:p>
          <a:p>
            <a:r>
              <a:rPr lang="en-US" dirty="0"/>
              <a:t>Offer will be accepted, counter-offered, or declined</a:t>
            </a:r>
            <a:endParaRPr lang="en-US" dirty="0">
              <a:latin typeface="+mn-lt"/>
            </a:endParaRPr>
          </a:p>
        </p:txBody>
      </p:sp>
      <p:sp>
        <p:nvSpPr>
          <p:cNvPr id="5" name="Oval 4"/>
          <p:cNvSpPr/>
          <p:nvPr/>
        </p:nvSpPr>
        <p:spPr>
          <a:xfrm>
            <a:off x="7498248" y="1792132"/>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4284" y="1816593"/>
            <a:ext cx="565110" cy="565110"/>
          </a:xfrm>
          <a:prstGeom prst="rect">
            <a:avLst/>
          </a:prstGeom>
        </p:spPr>
      </p:pic>
      <p:sp>
        <p:nvSpPr>
          <p:cNvPr id="4" name="Slide Number Placeholder 3">
            <a:extLst>
              <a:ext uri="{FF2B5EF4-FFF2-40B4-BE49-F238E27FC236}">
                <a16:creationId xmlns:a16="http://schemas.microsoft.com/office/drawing/2014/main" id="{EA151088-0CEC-4E63-9D9A-ABB2933B1914}"/>
              </a:ext>
            </a:extLst>
          </p:cNvPr>
          <p:cNvSpPr>
            <a:spLocks noGrp="1"/>
          </p:cNvSpPr>
          <p:nvPr>
            <p:ph type="sldNum" sz="quarter" idx="4294967295"/>
          </p:nvPr>
        </p:nvSpPr>
        <p:spPr>
          <a:xfrm>
            <a:off x="451590" y="4351780"/>
            <a:ext cx="399310" cy="273844"/>
          </a:xfrm>
          <a:prstGeom prst="rect">
            <a:avLst/>
          </a:prstGeom>
        </p:spPr>
        <p:txBody>
          <a:bodyPr/>
          <a:lstStyle/>
          <a:p>
            <a:fld id="{8A0A68EC-B502-4F4F-86B7-4273DD8BD47B}" type="slidenum">
              <a:rPr lang="en-US" b="1" smtClean="0">
                <a:solidFill>
                  <a:srgbClr val="FF0000"/>
                </a:solidFill>
              </a:rPr>
              <a:t>10</a:t>
            </a:fld>
            <a:endParaRPr lang="en-US" b="1" dirty="0">
              <a:solidFill>
                <a:srgbClr val="FF0000"/>
              </a:solidFill>
            </a:endParaRPr>
          </a:p>
        </p:txBody>
      </p:sp>
    </p:spTree>
    <p:extLst>
      <p:ext uri="{BB962C8B-B14F-4D97-AF65-F5344CB8AC3E}">
        <p14:creationId xmlns:p14="http://schemas.microsoft.com/office/powerpoint/2010/main" val="338357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278" y="704850"/>
            <a:ext cx="3069579" cy="4438650"/>
          </a:xfrm>
          <a:prstGeom prst="rect">
            <a:avLst/>
          </a:prstGeom>
        </p:spPr>
      </p:pic>
      <p:sp>
        <p:nvSpPr>
          <p:cNvPr id="9" name="Title 5"/>
          <p:cNvSpPr txBox="1">
            <a:spLocks/>
          </p:cNvSpPr>
          <p:nvPr/>
        </p:nvSpPr>
        <p:spPr>
          <a:xfrm>
            <a:off x="3147226" y="1694724"/>
            <a:ext cx="5519665" cy="3150697"/>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idx="4294967295"/>
          </p:nvPr>
        </p:nvSpPr>
        <p:spPr>
          <a:xfrm>
            <a:off x="-190278" y="-29052"/>
            <a:ext cx="3082582" cy="714377"/>
          </a:xfrm>
          <a:solidFill>
            <a:srgbClr val="142F54"/>
          </a:solidFill>
        </p:spPr>
        <p:txBody>
          <a:bodyPr/>
          <a:lstStyle/>
          <a:p>
            <a:pPr algn="ctr"/>
            <a:r>
              <a:rPr lang="en-US" dirty="0">
                <a:solidFill>
                  <a:schemeClr val="bg1"/>
                </a:solidFill>
              </a:rPr>
              <a:t>WHEN</a:t>
            </a:r>
            <a:r>
              <a:rPr lang="en-US" dirty="0">
                <a:solidFill>
                  <a:srgbClr val="142F54"/>
                </a:solidFill>
              </a:rPr>
              <a:t> </a:t>
            </a:r>
            <a:r>
              <a:rPr lang="en-US" dirty="0">
                <a:solidFill>
                  <a:schemeClr val="bg1"/>
                </a:solidFill>
              </a:rPr>
              <a:t>YOUR OFFER IS </a:t>
            </a:r>
            <a:r>
              <a:rPr lang="en-US" b="1" dirty="0">
                <a:solidFill>
                  <a:schemeClr val="bg1"/>
                </a:solidFill>
                <a:latin typeface="Helvetica Neue"/>
                <a:cs typeface="Helvetica Neue"/>
              </a:rPr>
              <a:t>ACCEPTED</a:t>
            </a:r>
          </a:p>
        </p:txBody>
      </p:sp>
      <p:sp>
        <p:nvSpPr>
          <p:cNvPr id="3" name="Content Placeholder 2"/>
          <p:cNvSpPr>
            <a:spLocks noGrp="1"/>
          </p:cNvSpPr>
          <p:nvPr>
            <p:ph idx="1"/>
          </p:nvPr>
        </p:nvSpPr>
        <p:spPr>
          <a:xfrm>
            <a:off x="3656495" y="1831360"/>
            <a:ext cx="4674644" cy="3011101"/>
          </a:xfrm>
        </p:spPr>
        <p:txBody>
          <a:bodyPr>
            <a:normAutofit fontScale="92500" lnSpcReduction="10000"/>
          </a:bodyPr>
          <a:lstStyle/>
          <a:p>
            <a:r>
              <a:rPr lang="en-US" dirty="0">
                <a:latin typeface="+mn-lt"/>
              </a:rPr>
              <a:t>Give earnest money to title company</a:t>
            </a:r>
          </a:p>
          <a:p>
            <a:r>
              <a:rPr lang="en-US" dirty="0"/>
              <a:t>Inspection and repairs</a:t>
            </a:r>
          </a:p>
          <a:p>
            <a:r>
              <a:rPr lang="en-US" dirty="0"/>
              <a:t>Appraisal</a:t>
            </a:r>
          </a:p>
          <a:p>
            <a:r>
              <a:rPr lang="en-US" dirty="0">
                <a:latin typeface="+mn-lt"/>
              </a:rPr>
              <a:t>Home insurance</a:t>
            </a:r>
          </a:p>
          <a:p>
            <a:r>
              <a:rPr lang="en-US" dirty="0">
                <a:latin typeface="+mn-lt"/>
              </a:rPr>
              <a:t>Finalize mortgage details</a:t>
            </a:r>
          </a:p>
          <a:p>
            <a:r>
              <a:rPr lang="en-US" dirty="0"/>
              <a:t>Final walkthrough</a:t>
            </a:r>
            <a:endParaRPr lang="en-US" dirty="0">
              <a:latin typeface="+mn-lt"/>
            </a:endParaRPr>
          </a:p>
        </p:txBody>
      </p:sp>
      <p:sp>
        <p:nvSpPr>
          <p:cNvPr id="5" name="Oval 4"/>
          <p:cNvSpPr/>
          <p:nvPr/>
        </p:nvSpPr>
        <p:spPr>
          <a:xfrm>
            <a:off x="7688008" y="1852477"/>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5835" y="1920304"/>
            <a:ext cx="565110" cy="565110"/>
          </a:xfrm>
          <a:prstGeom prst="rect">
            <a:avLst/>
          </a:prstGeom>
        </p:spPr>
      </p:pic>
      <p:sp>
        <p:nvSpPr>
          <p:cNvPr id="4" name="Slide Number Placeholder 3">
            <a:extLst>
              <a:ext uri="{FF2B5EF4-FFF2-40B4-BE49-F238E27FC236}">
                <a16:creationId xmlns:a16="http://schemas.microsoft.com/office/drawing/2014/main" id="{46189063-AC09-4091-9368-0479A5F4554F}"/>
              </a:ext>
            </a:extLst>
          </p:cNvPr>
          <p:cNvSpPr>
            <a:spLocks noGrp="1"/>
          </p:cNvSpPr>
          <p:nvPr>
            <p:ph type="sldNum" sz="quarter" idx="4294967295"/>
          </p:nvPr>
        </p:nvSpPr>
        <p:spPr>
          <a:xfrm>
            <a:off x="-140220" y="4431981"/>
            <a:ext cx="470420" cy="273844"/>
          </a:xfrm>
          <a:prstGeom prst="rect">
            <a:avLst/>
          </a:prstGeom>
        </p:spPr>
        <p:txBody>
          <a:bodyPr/>
          <a:lstStyle/>
          <a:p>
            <a:fld id="{8A0A68EC-B502-4F4F-86B7-4273DD8BD47B}" type="slidenum">
              <a:rPr lang="en-US" b="1" smtClean="0">
                <a:solidFill>
                  <a:srgbClr val="FF0000"/>
                </a:solidFill>
              </a:rPr>
              <a:t>11</a:t>
            </a:fld>
            <a:endParaRPr lang="en-US" b="1" dirty="0">
              <a:solidFill>
                <a:srgbClr val="FF0000"/>
              </a:solidFill>
            </a:endParaRPr>
          </a:p>
        </p:txBody>
      </p:sp>
    </p:spTree>
    <p:extLst>
      <p:ext uri="{BB962C8B-B14F-4D97-AF65-F5344CB8AC3E}">
        <p14:creationId xmlns:p14="http://schemas.microsoft.com/office/powerpoint/2010/main" val="3928255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dobeStock_127252915.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63" y="-102392"/>
            <a:ext cx="2943383" cy="5245892"/>
          </a:xfrm>
          <a:prstGeom prst="rect">
            <a:avLst/>
          </a:prstGeom>
        </p:spPr>
      </p:pic>
      <p:sp>
        <p:nvSpPr>
          <p:cNvPr id="9" name="Title 5"/>
          <p:cNvSpPr txBox="1">
            <a:spLocks/>
          </p:cNvSpPr>
          <p:nvPr/>
        </p:nvSpPr>
        <p:spPr>
          <a:xfrm>
            <a:off x="3268594" y="1657778"/>
            <a:ext cx="5519665" cy="3370065"/>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idx="4294967295"/>
          </p:nvPr>
        </p:nvSpPr>
        <p:spPr>
          <a:xfrm>
            <a:off x="1663" y="-56657"/>
            <a:ext cx="2943383" cy="738664"/>
          </a:xfrm>
          <a:solidFill>
            <a:srgbClr val="142F54"/>
          </a:solidFill>
        </p:spPr>
        <p:txBody>
          <a:bodyPr/>
          <a:lstStyle/>
          <a:p>
            <a:r>
              <a:rPr lang="en-US" b="1" dirty="0">
                <a:solidFill>
                  <a:schemeClr val="bg1"/>
                </a:solidFill>
                <a:latin typeface="Helvetica Neue"/>
                <a:cs typeface="Helvetica Neue"/>
              </a:rPr>
              <a:t>CLOSING COST BREAKDOWN</a:t>
            </a:r>
          </a:p>
        </p:txBody>
      </p:sp>
      <p:sp>
        <p:nvSpPr>
          <p:cNvPr id="3" name="Content Placeholder 2"/>
          <p:cNvSpPr>
            <a:spLocks noGrp="1"/>
          </p:cNvSpPr>
          <p:nvPr>
            <p:ph idx="1"/>
          </p:nvPr>
        </p:nvSpPr>
        <p:spPr>
          <a:xfrm>
            <a:off x="3551464" y="1772948"/>
            <a:ext cx="5116286" cy="3110551"/>
          </a:xfrm>
        </p:spPr>
        <p:txBody>
          <a:bodyPr numCol="2">
            <a:noAutofit/>
          </a:bodyPr>
          <a:lstStyle/>
          <a:p>
            <a:r>
              <a:rPr lang="en-US" sz="1400" dirty="0"/>
              <a:t>Property appraisal</a:t>
            </a:r>
          </a:p>
          <a:p>
            <a:r>
              <a:rPr lang="en-US" sz="1400" dirty="0"/>
              <a:t>Home inspection</a:t>
            </a:r>
          </a:p>
          <a:p>
            <a:r>
              <a:rPr lang="en-US" sz="1400" dirty="0"/>
              <a:t>Processing fee</a:t>
            </a:r>
          </a:p>
          <a:p>
            <a:r>
              <a:rPr lang="en-US" sz="1400" dirty="0"/>
              <a:t>Underwriting fee</a:t>
            </a:r>
          </a:p>
          <a:p>
            <a:r>
              <a:rPr lang="en-US" sz="1400" dirty="0"/>
              <a:t>Lender fee</a:t>
            </a:r>
          </a:p>
          <a:p>
            <a:r>
              <a:rPr lang="en-US" sz="1400" dirty="0"/>
              <a:t>Loan discount fee</a:t>
            </a:r>
          </a:p>
          <a:p>
            <a:r>
              <a:rPr lang="en-US" sz="1400" dirty="0"/>
              <a:t>Recording fee</a:t>
            </a:r>
          </a:p>
          <a:p>
            <a:r>
              <a:rPr lang="en-US" sz="1400" dirty="0"/>
              <a:t>Settlement officer fee</a:t>
            </a:r>
          </a:p>
          <a:p>
            <a:r>
              <a:rPr lang="en-US" sz="1400" dirty="0"/>
              <a:t>Title insurance</a:t>
            </a:r>
          </a:p>
          <a:p>
            <a:r>
              <a:rPr lang="en-US" sz="1400" dirty="0"/>
              <a:t>Document preparation fees</a:t>
            </a:r>
          </a:p>
          <a:p>
            <a:r>
              <a:rPr lang="en-US" sz="1400" dirty="0"/>
              <a:t>Escrow taxes and insurance</a:t>
            </a:r>
          </a:p>
          <a:p>
            <a:r>
              <a:rPr lang="en-US" sz="1400" dirty="0"/>
              <a:t>Prepaid interest</a:t>
            </a:r>
          </a:p>
          <a:p>
            <a:r>
              <a:rPr lang="en-US" sz="1400" dirty="0"/>
              <a:t>Credit report</a:t>
            </a:r>
          </a:p>
          <a:p>
            <a:r>
              <a:rPr lang="en-US" sz="1400" dirty="0"/>
              <a:t>Transfer taxes</a:t>
            </a:r>
          </a:p>
          <a:p>
            <a:r>
              <a:rPr lang="en-US" sz="1400" dirty="0"/>
              <a:t>Attorney/notary fee</a:t>
            </a:r>
          </a:p>
          <a:p>
            <a:r>
              <a:rPr lang="en-US" sz="1400" b="1" i="1" dirty="0"/>
              <a:t>(Warranty-I cover your basic warranty)</a:t>
            </a:r>
          </a:p>
          <a:p>
            <a:pPr marL="0" indent="0">
              <a:buNone/>
            </a:pPr>
            <a:endParaRPr lang="en-US" sz="1600" dirty="0"/>
          </a:p>
        </p:txBody>
      </p:sp>
      <p:sp>
        <p:nvSpPr>
          <p:cNvPr id="5" name="Oval 4"/>
          <p:cNvSpPr/>
          <p:nvPr/>
        </p:nvSpPr>
        <p:spPr>
          <a:xfrm>
            <a:off x="2205036" y="4354296"/>
            <a:ext cx="700764" cy="700764"/>
          </a:xfrm>
          <a:prstGeom prst="ellipse">
            <a:avLst/>
          </a:prstGeom>
          <a:solidFill>
            <a:srgbClr val="142F54"/>
          </a:solid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2343688" y="4381512"/>
            <a:ext cx="455398" cy="646331"/>
          </a:xfrm>
          <a:prstGeom prst="rect">
            <a:avLst/>
          </a:prstGeom>
          <a:noFill/>
        </p:spPr>
        <p:txBody>
          <a:bodyPr wrap="none" rtlCol="0">
            <a:spAutoFit/>
          </a:bodyPr>
          <a:lstStyle/>
          <a:p>
            <a:r>
              <a:rPr lang="en-US" sz="3600" b="1" dirty="0">
                <a:solidFill>
                  <a:srgbClr val="FFFFFF"/>
                </a:solidFill>
              </a:rPr>
              <a:t>$</a:t>
            </a:r>
          </a:p>
        </p:txBody>
      </p:sp>
      <p:sp>
        <p:nvSpPr>
          <p:cNvPr id="7" name="Slide Number Placeholder 6">
            <a:extLst>
              <a:ext uri="{FF2B5EF4-FFF2-40B4-BE49-F238E27FC236}">
                <a16:creationId xmlns:a16="http://schemas.microsoft.com/office/drawing/2014/main" id="{B759EFE8-523C-4069-8BA0-D417D661BD38}"/>
              </a:ext>
            </a:extLst>
          </p:cNvPr>
          <p:cNvSpPr>
            <a:spLocks noGrp="1"/>
          </p:cNvSpPr>
          <p:nvPr>
            <p:ph type="sldNum" sz="quarter" idx="4294967295"/>
          </p:nvPr>
        </p:nvSpPr>
        <p:spPr>
          <a:xfrm>
            <a:off x="210088" y="4630341"/>
            <a:ext cx="513812" cy="397501"/>
          </a:xfrm>
          <a:prstGeom prst="rect">
            <a:avLst/>
          </a:prstGeom>
        </p:spPr>
        <p:txBody>
          <a:bodyPr/>
          <a:lstStyle/>
          <a:p>
            <a:fld id="{8A0A68EC-B502-4F4F-86B7-4273DD8BD47B}" type="slidenum">
              <a:rPr lang="en-US" b="1" smtClean="0">
                <a:solidFill>
                  <a:srgbClr val="FF0000"/>
                </a:solidFill>
              </a:rPr>
              <a:t>12</a:t>
            </a:fld>
            <a:endParaRPr lang="en-US" b="1" dirty="0">
              <a:solidFill>
                <a:srgbClr val="FF0000"/>
              </a:solidFill>
            </a:endParaRPr>
          </a:p>
        </p:txBody>
      </p:sp>
    </p:spTree>
    <p:extLst>
      <p:ext uri="{BB962C8B-B14F-4D97-AF65-F5344CB8AC3E}">
        <p14:creationId xmlns:p14="http://schemas.microsoft.com/office/powerpoint/2010/main" val="1343668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Effect transition="in" filter="fade">
                                      <p:cBhvr>
                                        <p:cTn id="6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allAtOnce"/>
      <p:bldP spid="5"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9F4B-FE01-46E9-89CF-DE0DDDB111D1}"/>
              </a:ext>
            </a:extLst>
          </p:cNvPr>
          <p:cNvSpPr>
            <a:spLocks noGrp="1"/>
          </p:cNvSpPr>
          <p:nvPr>
            <p:ph type="title" idx="4294967295"/>
          </p:nvPr>
        </p:nvSpPr>
        <p:spPr>
          <a:xfrm>
            <a:off x="1" y="-33983"/>
            <a:ext cx="2882900" cy="461665"/>
          </a:xfrm>
          <a:solidFill>
            <a:srgbClr val="142F54"/>
          </a:solidFill>
        </p:spPr>
        <p:txBody>
          <a:bodyPr/>
          <a:lstStyle/>
          <a:p>
            <a:r>
              <a:rPr lang="en-US" b="1" dirty="0">
                <a:solidFill>
                  <a:schemeClr val="bg1"/>
                </a:solidFill>
              </a:rPr>
              <a:t>Resources</a:t>
            </a:r>
          </a:p>
        </p:txBody>
      </p:sp>
      <p:sp>
        <p:nvSpPr>
          <p:cNvPr id="3" name="Content Placeholder 2">
            <a:extLst>
              <a:ext uri="{FF2B5EF4-FFF2-40B4-BE49-F238E27FC236}">
                <a16:creationId xmlns:a16="http://schemas.microsoft.com/office/drawing/2014/main" id="{FAF1AFA2-7040-4EF0-8AE1-AE6C824B5842}"/>
              </a:ext>
            </a:extLst>
          </p:cNvPr>
          <p:cNvSpPr>
            <a:spLocks noGrp="1"/>
          </p:cNvSpPr>
          <p:nvPr>
            <p:ph idx="1"/>
          </p:nvPr>
        </p:nvSpPr>
        <p:spPr>
          <a:xfrm>
            <a:off x="2971801" y="1704920"/>
            <a:ext cx="5933611" cy="3094892"/>
          </a:xfrm>
        </p:spPr>
        <p:txBody>
          <a:bodyPr>
            <a:normAutofit fontScale="25000" lnSpcReduction="20000"/>
          </a:bodyPr>
          <a:lstStyle/>
          <a:p>
            <a:pPr marL="0" indent="0">
              <a:spcAft>
                <a:spcPts val="0"/>
              </a:spcAft>
              <a:buNone/>
            </a:pPr>
            <a:r>
              <a:rPr lang="en-US" altLang="en-US" sz="4800" dirty="0"/>
              <a:t>Inspectors……WIN Home Inspection (can get 18-month warranty with Residential 			Warranty Services Inc.)</a:t>
            </a:r>
          </a:p>
          <a:p>
            <a:pPr marL="0" indent="0">
              <a:lnSpc>
                <a:spcPct val="120000"/>
              </a:lnSpc>
              <a:spcAft>
                <a:spcPts val="0"/>
              </a:spcAft>
              <a:buNone/>
            </a:pPr>
            <a:r>
              <a:rPr lang="en-US" altLang="en-US" sz="4800" dirty="0"/>
              <a:t>			Owner; Brian Fish</a:t>
            </a:r>
          </a:p>
          <a:p>
            <a:pPr marL="0" indent="0">
              <a:spcAft>
                <a:spcPts val="0"/>
              </a:spcAft>
              <a:buNone/>
            </a:pPr>
            <a:r>
              <a:rPr lang="en-US" altLang="en-US" sz="4800" dirty="0"/>
              <a:t>			Phone; (360) 320-8133</a:t>
            </a:r>
          </a:p>
          <a:p>
            <a:pPr marL="0" indent="0">
              <a:spcAft>
                <a:spcPts val="0"/>
              </a:spcAft>
              <a:buNone/>
            </a:pPr>
            <a:r>
              <a:rPr lang="en-US" altLang="en-US" sz="4800" dirty="0"/>
              <a:t>			Email; bfish@wini.com</a:t>
            </a:r>
          </a:p>
          <a:p>
            <a:pPr marL="0" indent="0">
              <a:buNone/>
            </a:pPr>
            <a:r>
              <a:rPr lang="en-US" altLang="en-US" sz="4800" dirty="0"/>
              <a:t>			Web Site; https://mountvernon.wini.com/</a:t>
            </a:r>
          </a:p>
          <a:p>
            <a:pPr marL="0" indent="0">
              <a:spcAft>
                <a:spcPts val="0"/>
              </a:spcAft>
              <a:buNone/>
            </a:pPr>
            <a:r>
              <a:rPr lang="en-US" altLang="en-US" sz="4800" dirty="0"/>
              <a:t>		BNB Home Inspections</a:t>
            </a:r>
          </a:p>
          <a:p>
            <a:pPr marL="0" indent="0">
              <a:spcAft>
                <a:spcPts val="0"/>
              </a:spcAft>
              <a:buNone/>
            </a:pPr>
            <a:r>
              <a:rPr lang="en-US" altLang="en-US" sz="4800" dirty="0"/>
              <a:t>			Owner; Brad Barbour</a:t>
            </a:r>
          </a:p>
          <a:p>
            <a:pPr marL="0" indent="0">
              <a:spcAft>
                <a:spcPts val="0"/>
              </a:spcAft>
              <a:buNone/>
            </a:pPr>
            <a:r>
              <a:rPr lang="en-US" altLang="en-US" sz="4800" dirty="0"/>
              <a:t>			Phone; (360) 724-8180</a:t>
            </a:r>
          </a:p>
          <a:p>
            <a:pPr marL="0" indent="0">
              <a:spcAft>
                <a:spcPts val="0"/>
              </a:spcAft>
              <a:buNone/>
            </a:pPr>
            <a:r>
              <a:rPr lang="en-US" altLang="en-US" sz="4800" dirty="0"/>
              <a:t>			Email; bradinspect@gmail.com</a:t>
            </a:r>
          </a:p>
          <a:p>
            <a:pPr marL="0" indent="0">
              <a:buNone/>
            </a:pPr>
            <a:r>
              <a:rPr lang="en-US" altLang="en-US" sz="4800" b="1" dirty="0"/>
              <a:t>			</a:t>
            </a:r>
            <a:r>
              <a:rPr lang="en-US" altLang="en-US" sz="4800" dirty="0"/>
              <a:t>Web Site; </a:t>
            </a:r>
            <a:r>
              <a:rPr lang="en-US" altLang="en-US" sz="4800" dirty="0">
                <a:hlinkClick r:id="rId3">
                  <a:extLst>
                    <a:ext uri="{A12FA001-AC4F-418D-AE19-62706E023703}">
                      <ahyp:hlinkClr xmlns:ahyp="http://schemas.microsoft.com/office/drawing/2018/hyperlinkcolor" val="tx"/>
                    </a:ext>
                  </a:extLst>
                </a:hlinkClick>
              </a:rPr>
              <a:t>http://bnbhomeinspections.com/</a:t>
            </a:r>
            <a:endParaRPr lang="en-US" altLang="en-US" sz="4800" dirty="0"/>
          </a:p>
          <a:p>
            <a:pPr marL="0" indent="0">
              <a:spcAft>
                <a:spcPts val="0"/>
              </a:spcAft>
              <a:buNone/>
            </a:pPr>
            <a:r>
              <a:rPr lang="en-US" altLang="en-US" sz="4800" dirty="0"/>
              <a:t>		Higher Standards Home Inspection (Veteran Owned)</a:t>
            </a:r>
          </a:p>
          <a:p>
            <a:pPr marL="0" indent="0">
              <a:spcAft>
                <a:spcPts val="0"/>
              </a:spcAft>
              <a:buNone/>
            </a:pPr>
            <a:r>
              <a:rPr lang="en-US" altLang="en-US" sz="4800" dirty="0"/>
              <a:t>			Owner; Terry Floyd</a:t>
            </a:r>
          </a:p>
          <a:p>
            <a:pPr marL="0" indent="0">
              <a:spcAft>
                <a:spcPts val="0"/>
              </a:spcAft>
              <a:buNone/>
            </a:pPr>
            <a:r>
              <a:rPr lang="en-US" altLang="en-US" sz="4800" dirty="0"/>
              <a:t>			Phone; (360) 929-5334</a:t>
            </a:r>
          </a:p>
          <a:p>
            <a:pPr marL="0" indent="0">
              <a:buNone/>
            </a:pPr>
            <a:r>
              <a:rPr lang="en-US" altLang="en-US" sz="4800" dirty="0"/>
              <a:t>			Email; Hshipnw@gmail.com</a:t>
            </a:r>
          </a:p>
          <a:p>
            <a:pPr marL="0" indent="0">
              <a:buNone/>
            </a:pPr>
            <a:endParaRPr lang="en-US" altLang="en-US" sz="4800" dirty="0"/>
          </a:p>
          <a:p>
            <a:pPr marL="0" indent="0">
              <a:buNone/>
            </a:pPr>
            <a:r>
              <a:rPr lang="en-US" altLang="en-US" sz="6400" dirty="0"/>
              <a:t>			</a:t>
            </a:r>
            <a:endParaRPr lang="en-US" altLang="en-US" sz="3700" dirty="0"/>
          </a:p>
          <a:p>
            <a:pPr marL="1371600" lvl="3" indent="0">
              <a:buNone/>
            </a:pPr>
            <a:r>
              <a:rPr lang="en-US" altLang="en-US" sz="3700" dirty="0"/>
              <a:t>	</a:t>
            </a:r>
          </a:p>
          <a:p>
            <a:pPr marL="1371600" lvl="3" indent="0">
              <a:buNone/>
            </a:pPr>
            <a:endParaRPr lang="en-US" altLang="en-US" sz="3500" dirty="0"/>
          </a:p>
          <a:p>
            <a:pPr marL="1371600" lvl="3" indent="0">
              <a:buNone/>
            </a:pPr>
            <a:endParaRPr lang="en-US" altLang="en-US" sz="3700" dirty="0"/>
          </a:p>
          <a:p>
            <a:pPr marL="1371600" lvl="3" indent="0">
              <a:buNone/>
            </a:pPr>
            <a:r>
              <a:rPr lang="en-US" altLang="en-US" sz="3700" dirty="0"/>
              <a:t>	</a:t>
            </a:r>
          </a:p>
          <a:p>
            <a:pPr marL="1371600" lvl="3" indent="0">
              <a:buNone/>
            </a:pPr>
            <a:r>
              <a:rPr lang="en-US" altLang="en-US" sz="3700" dirty="0"/>
              <a:t>	</a:t>
            </a:r>
          </a:p>
          <a:p>
            <a:pPr marL="0" indent="0">
              <a:buNone/>
            </a:pPr>
            <a:r>
              <a:rPr lang="en-US" altLang="en-US" sz="3700" dirty="0"/>
              <a:t>			     </a:t>
            </a:r>
            <a:r>
              <a:rPr lang="en-US" altLang="en-US" sz="2900" dirty="0"/>
              <a:t>		</a:t>
            </a:r>
            <a:endParaRPr lang="en-US" dirty="0"/>
          </a:p>
        </p:txBody>
      </p:sp>
      <p:sp>
        <p:nvSpPr>
          <p:cNvPr id="4" name="Slide Number Placeholder 3">
            <a:extLst>
              <a:ext uri="{FF2B5EF4-FFF2-40B4-BE49-F238E27FC236}">
                <a16:creationId xmlns:a16="http://schemas.microsoft.com/office/drawing/2014/main" id="{ACD1D32C-780C-4F75-BD96-5ECFCBF63F2E}"/>
              </a:ext>
            </a:extLst>
          </p:cNvPr>
          <p:cNvSpPr>
            <a:spLocks noGrp="1"/>
          </p:cNvSpPr>
          <p:nvPr>
            <p:ph type="sldNum" sz="quarter" idx="4294967295"/>
          </p:nvPr>
        </p:nvSpPr>
        <p:spPr>
          <a:xfrm>
            <a:off x="9989" y="4248295"/>
            <a:ext cx="469900" cy="273844"/>
          </a:xfrm>
          <a:prstGeom prst="rect">
            <a:avLst/>
          </a:prstGeom>
        </p:spPr>
        <p:txBody>
          <a:bodyPr/>
          <a:lstStyle/>
          <a:p>
            <a:fld id="{8A0A68EC-B502-4F4F-86B7-4273DD8BD47B}" type="slidenum">
              <a:rPr lang="en-US" b="1" smtClean="0">
                <a:solidFill>
                  <a:srgbClr val="FF0000"/>
                </a:solidFill>
              </a:rPr>
              <a:t>13</a:t>
            </a:fld>
            <a:endParaRPr lang="en-US" b="1" dirty="0">
              <a:solidFill>
                <a:srgbClr val="FF0000"/>
              </a:solidFill>
            </a:endParaRPr>
          </a:p>
        </p:txBody>
      </p:sp>
    </p:spTree>
    <p:extLst>
      <p:ext uri="{BB962C8B-B14F-4D97-AF65-F5344CB8AC3E}">
        <p14:creationId xmlns:p14="http://schemas.microsoft.com/office/powerpoint/2010/main" val="243850737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B8FD-423C-4EC4-A5C6-99BE39C9B61F}"/>
              </a:ext>
            </a:extLst>
          </p:cNvPr>
          <p:cNvSpPr>
            <a:spLocks noGrp="1"/>
          </p:cNvSpPr>
          <p:nvPr>
            <p:ph type="title" idx="4294967295"/>
          </p:nvPr>
        </p:nvSpPr>
        <p:spPr>
          <a:xfrm>
            <a:off x="-1" y="0"/>
            <a:ext cx="2855743" cy="461665"/>
          </a:xfrm>
          <a:solidFill>
            <a:srgbClr val="142F54"/>
          </a:solidFill>
        </p:spPr>
        <p:txBody>
          <a:bodyPr/>
          <a:lstStyle/>
          <a:p>
            <a:r>
              <a:rPr lang="en-US" dirty="0">
                <a:solidFill>
                  <a:schemeClr val="bg1"/>
                </a:solidFill>
              </a:rPr>
              <a:t>Resources </a:t>
            </a:r>
          </a:p>
        </p:txBody>
      </p:sp>
      <p:sp>
        <p:nvSpPr>
          <p:cNvPr id="3" name="Content Placeholder 2">
            <a:extLst>
              <a:ext uri="{FF2B5EF4-FFF2-40B4-BE49-F238E27FC236}">
                <a16:creationId xmlns:a16="http://schemas.microsoft.com/office/drawing/2014/main" id="{DF51FA85-304F-4CEF-848F-00A4744B2021}"/>
              </a:ext>
            </a:extLst>
          </p:cNvPr>
          <p:cNvSpPr>
            <a:spLocks noGrp="1"/>
          </p:cNvSpPr>
          <p:nvPr>
            <p:ph idx="1"/>
          </p:nvPr>
        </p:nvSpPr>
        <p:spPr>
          <a:xfrm>
            <a:off x="2855742" y="1708219"/>
            <a:ext cx="6288258" cy="3332889"/>
          </a:xfrm>
        </p:spPr>
        <p:txBody>
          <a:bodyPr>
            <a:normAutofit fontScale="92500" lnSpcReduction="20000"/>
          </a:bodyPr>
          <a:lstStyle/>
          <a:p>
            <a:pPr marL="0" indent="0">
              <a:spcAft>
                <a:spcPts val="0"/>
              </a:spcAft>
              <a:buNone/>
            </a:pPr>
            <a:endParaRPr lang="en-US" altLang="en-US" sz="1300" dirty="0"/>
          </a:p>
          <a:p>
            <a:pPr marL="0" indent="0">
              <a:spcAft>
                <a:spcPts val="0"/>
              </a:spcAft>
              <a:buNone/>
            </a:pPr>
            <a:r>
              <a:rPr lang="en-US" altLang="en-US" sz="1300" dirty="0"/>
              <a:t>Preferred Lenders… </a:t>
            </a:r>
          </a:p>
          <a:p>
            <a:pPr marL="0" indent="0">
              <a:spcAft>
                <a:spcPts val="0"/>
              </a:spcAft>
              <a:buNone/>
            </a:pPr>
            <a:r>
              <a:rPr lang="en-US" altLang="en-US" sz="1200" b="1" dirty="0"/>
              <a:t>	</a:t>
            </a:r>
            <a:r>
              <a:rPr lang="en-US" altLang="en-US" sz="1200" dirty="0"/>
              <a:t>	</a:t>
            </a:r>
          </a:p>
          <a:p>
            <a:pPr marL="0" indent="0">
              <a:lnSpc>
                <a:spcPct val="120000"/>
              </a:lnSpc>
              <a:spcBef>
                <a:spcPts val="0"/>
              </a:spcBef>
              <a:spcAft>
                <a:spcPts val="0"/>
              </a:spcAft>
              <a:buNone/>
            </a:pPr>
            <a:r>
              <a:rPr lang="en-US" altLang="en-US" sz="1200" dirty="0">
                <a:solidFill>
                  <a:srgbClr val="FFFFFF"/>
                </a:solidFill>
              </a:rPr>
              <a:t>		Summit Funding</a:t>
            </a:r>
          </a:p>
          <a:p>
            <a:pPr marL="0" indent="0">
              <a:lnSpc>
                <a:spcPct val="120000"/>
              </a:lnSpc>
              <a:spcBef>
                <a:spcPts val="0"/>
              </a:spcBef>
              <a:spcAft>
                <a:spcPts val="0"/>
              </a:spcAft>
              <a:buNone/>
            </a:pPr>
            <a:r>
              <a:rPr lang="en-US" altLang="en-US" sz="1200" dirty="0">
                <a:solidFill>
                  <a:srgbClr val="FFFFFF"/>
                </a:solidFill>
              </a:rPr>
              <a:t>			Loan Officer Robert Sanders</a:t>
            </a:r>
          </a:p>
          <a:p>
            <a:pPr marL="0" indent="0">
              <a:lnSpc>
                <a:spcPct val="120000"/>
              </a:lnSpc>
              <a:spcBef>
                <a:spcPts val="0"/>
              </a:spcBef>
              <a:spcAft>
                <a:spcPts val="0"/>
              </a:spcAft>
              <a:buNone/>
            </a:pPr>
            <a:r>
              <a:rPr lang="en-US" altLang="en-US" sz="1200" dirty="0">
                <a:solidFill>
                  <a:srgbClr val="FFFFFF"/>
                </a:solidFill>
              </a:rPr>
              <a:t>			Phone: </a:t>
            </a:r>
            <a:r>
              <a:rPr lang="en-US" sz="1200" i="0" strike="noStrike" dirty="0">
                <a:solidFill>
                  <a:srgbClr val="FFFFFF"/>
                </a:solidFill>
                <a:effectLst/>
              </a:rPr>
              <a:t>(360) 401-3338</a:t>
            </a:r>
          </a:p>
          <a:p>
            <a:pPr marL="0" indent="0">
              <a:lnSpc>
                <a:spcPct val="120000"/>
              </a:lnSpc>
              <a:spcBef>
                <a:spcPts val="0"/>
              </a:spcBef>
              <a:spcAft>
                <a:spcPts val="0"/>
              </a:spcAft>
              <a:buNone/>
            </a:pPr>
            <a:r>
              <a:rPr lang="en-US" altLang="en-US" sz="1200" dirty="0">
                <a:solidFill>
                  <a:srgbClr val="FFFFFF"/>
                </a:solidFill>
              </a:rPr>
              <a:t>			Cell: </a:t>
            </a:r>
            <a:r>
              <a:rPr lang="en-US" sz="1200" i="0" strike="noStrike" dirty="0">
                <a:solidFill>
                  <a:srgbClr val="FFFFFF"/>
                </a:solidFill>
                <a:effectLst/>
              </a:rPr>
              <a:t>(360) 720-3678</a:t>
            </a:r>
            <a:endParaRPr lang="en-US" sz="1200" strike="noStrike" dirty="0">
              <a:solidFill>
                <a:srgbClr val="FFFFFF"/>
              </a:solidFill>
            </a:endParaRPr>
          </a:p>
          <a:p>
            <a:pPr marL="0" indent="0">
              <a:lnSpc>
                <a:spcPct val="120000"/>
              </a:lnSpc>
              <a:spcBef>
                <a:spcPts val="0"/>
              </a:spcBef>
              <a:spcAft>
                <a:spcPts val="0"/>
              </a:spcAft>
              <a:buNone/>
            </a:pPr>
            <a:r>
              <a:rPr lang="en-US" altLang="en-US" sz="1200" dirty="0">
                <a:solidFill>
                  <a:srgbClr val="FFFFFF"/>
                </a:solidFill>
              </a:rPr>
              <a:t>			Email: robert.sanders@summitfunding.net</a:t>
            </a:r>
          </a:p>
          <a:p>
            <a:pPr marL="0" indent="0">
              <a:spcBef>
                <a:spcPts val="0"/>
              </a:spcBef>
              <a:buNone/>
            </a:pPr>
            <a:r>
              <a:rPr lang="en-US" altLang="en-US" sz="1200" dirty="0"/>
              <a:t>			Web: https://summitfunding.net/sites/rsanders</a:t>
            </a:r>
          </a:p>
          <a:p>
            <a:pPr marL="0" indent="0">
              <a:spcAft>
                <a:spcPts val="0"/>
              </a:spcAft>
              <a:buNone/>
            </a:pPr>
            <a:endParaRPr lang="en-US" altLang="en-US" sz="1200" dirty="0"/>
          </a:p>
          <a:p>
            <a:pPr marL="0" indent="0">
              <a:spcAft>
                <a:spcPts val="0"/>
              </a:spcAft>
              <a:buNone/>
            </a:pPr>
            <a:r>
              <a:rPr lang="en-US" altLang="en-US" sz="1200" dirty="0"/>
              <a:t>		Epic Finance LLC</a:t>
            </a:r>
          </a:p>
          <a:p>
            <a:pPr marL="0" indent="0">
              <a:lnSpc>
                <a:spcPct val="120000"/>
              </a:lnSpc>
              <a:spcBef>
                <a:spcPts val="0"/>
              </a:spcBef>
              <a:spcAft>
                <a:spcPts val="0"/>
              </a:spcAft>
              <a:buNone/>
            </a:pPr>
            <a:r>
              <a:rPr lang="en-US" altLang="en-US" sz="1200" dirty="0"/>
              <a:t>			Owner-Broker; Peter DeVries</a:t>
            </a:r>
          </a:p>
          <a:p>
            <a:pPr marL="0" indent="0">
              <a:spcBef>
                <a:spcPts val="0"/>
              </a:spcBef>
              <a:spcAft>
                <a:spcPts val="0"/>
              </a:spcAft>
              <a:buNone/>
            </a:pPr>
            <a:r>
              <a:rPr lang="en-US" altLang="en-US" sz="1200" dirty="0"/>
              <a:t>			Cell Phone; 360-791-8064</a:t>
            </a:r>
          </a:p>
          <a:p>
            <a:pPr marL="0" indent="0">
              <a:spcBef>
                <a:spcPts val="0"/>
              </a:spcBef>
              <a:spcAft>
                <a:spcPts val="0"/>
              </a:spcAft>
              <a:buNone/>
            </a:pPr>
            <a:r>
              <a:rPr lang="en-US" altLang="en-US" sz="1200" dirty="0"/>
              <a:t>			Fax; 877-352-2215</a:t>
            </a:r>
          </a:p>
          <a:p>
            <a:pPr marL="0" indent="0">
              <a:spcBef>
                <a:spcPts val="0"/>
              </a:spcBef>
              <a:spcAft>
                <a:spcPts val="0"/>
              </a:spcAft>
              <a:buNone/>
            </a:pPr>
            <a:r>
              <a:rPr lang="en-US" altLang="en-US" sz="1200" dirty="0"/>
              <a:t>			Email; PDeVries@EpicBroker.net</a:t>
            </a:r>
          </a:p>
          <a:p>
            <a:pPr marL="0" indent="0">
              <a:spcBef>
                <a:spcPts val="0"/>
              </a:spcBef>
              <a:buNone/>
            </a:pPr>
            <a:endParaRPr lang="en-US" altLang="en-US" sz="1200" dirty="0"/>
          </a:p>
          <a:p>
            <a:pPr marL="0" indent="0">
              <a:spcBef>
                <a:spcPts val="0"/>
              </a:spcBef>
              <a:spcAft>
                <a:spcPts val="0"/>
              </a:spcAft>
              <a:buNone/>
            </a:pPr>
            <a:r>
              <a:rPr lang="en-US" altLang="en-US" sz="1200" dirty="0"/>
              <a:t>	</a:t>
            </a:r>
            <a:r>
              <a:rPr lang="en-US" altLang="en-US" sz="1700" dirty="0"/>
              <a:t>		</a:t>
            </a:r>
          </a:p>
          <a:p>
            <a:pPr marL="0" indent="0">
              <a:spcBef>
                <a:spcPts val="0"/>
              </a:spcBef>
              <a:spcAft>
                <a:spcPts val="0"/>
              </a:spcAft>
              <a:buNone/>
            </a:pPr>
            <a:r>
              <a:rPr lang="en-US" altLang="en-US" sz="1600" dirty="0"/>
              <a:t>			</a:t>
            </a:r>
            <a:endParaRPr lang="en-US" sz="1600" dirty="0"/>
          </a:p>
        </p:txBody>
      </p:sp>
      <p:sp>
        <p:nvSpPr>
          <p:cNvPr id="4" name="Slide Number Placeholder 3">
            <a:extLst>
              <a:ext uri="{FF2B5EF4-FFF2-40B4-BE49-F238E27FC236}">
                <a16:creationId xmlns:a16="http://schemas.microsoft.com/office/drawing/2014/main" id="{DF3AB292-DCEB-43BF-ABE4-CC637A2224E7}"/>
              </a:ext>
            </a:extLst>
          </p:cNvPr>
          <p:cNvSpPr>
            <a:spLocks noGrp="1"/>
          </p:cNvSpPr>
          <p:nvPr>
            <p:ph type="sldNum" sz="quarter" idx="4294967295"/>
          </p:nvPr>
        </p:nvSpPr>
        <p:spPr>
          <a:xfrm>
            <a:off x="110197" y="4493419"/>
            <a:ext cx="480646" cy="461665"/>
          </a:xfrm>
          <a:prstGeom prst="rect">
            <a:avLst/>
          </a:prstGeom>
        </p:spPr>
        <p:txBody>
          <a:bodyPr/>
          <a:lstStyle/>
          <a:p>
            <a:fld id="{8A0A68EC-B502-4F4F-86B7-4273DD8BD47B}" type="slidenum">
              <a:rPr lang="en-US" b="1" smtClean="0">
                <a:solidFill>
                  <a:srgbClr val="FF0000"/>
                </a:solidFill>
              </a:rPr>
              <a:t>14</a:t>
            </a:fld>
            <a:endParaRPr lang="en-US" b="1" dirty="0">
              <a:solidFill>
                <a:srgbClr val="FF0000"/>
              </a:solidFill>
            </a:endParaRPr>
          </a:p>
        </p:txBody>
      </p:sp>
    </p:spTree>
    <p:extLst>
      <p:ext uri="{BB962C8B-B14F-4D97-AF65-F5344CB8AC3E}">
        <p14:creationId xmlns:p14="http://schemas.microsoft.com/office/powerpoint/2010/main" val="49123038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48EE75-B71C-4240-B0B7-5C03F89B22C6}"/>
              </a:ext>
            </a:extLst>
          </p:cNvPr>
          <p:cNvSpPr>
            <a:spLocks noGrp="1"/>
          </p:cNvSpPr>
          <p:nvPr>
            <p:ph idx="1"/>
          </p:nvPr>
        </p:nvSpPr>
        <p:spPr/>
        <p:txBody>
          <a:bodyPr>
            <a:normAutofit fontScale="92500" lnSpcReduction="10000"/>
          </a:bodyPr>
          <a:lstStyle/>
          <a:p>
            <a:pPr marL="0" indent="0">
              <a:spcAft>
                <a:spcPts val="0"/>
              </a:spcAft>
              <a:buNone/>
            </a:pPr>
            <a:endParaRPr lang="en-US" altLang="en-US" sz="2500" dirty="0"/>
          </a:p>
          <a:p>
            <a:pPr marL="0" indent="0">
              <a:spcAft>
                <a:spcPts val="0"/>
              </a:spcAft>
              <a:buNone/>
            </a:pPr>
            <a:r>
              <a:rPr lang="en-US" altLang="en-US" sz="1500" dirty="0"/>
              <a:t>Preferred Lender cont.</a:t>
            </a:r>
          </a:p>
          <a:p>
            <a:pPr marL="0" indent="0">
              <a:spcAft>
                <a:spcPts val="0"/>
              </a:spcAft>
              <a:buNone/>
            </a:pPr>
            <a:endParaRPr lang="en-US" altLang="en-US" sz="1200" dirty="0"/>
          </a:p>
          <a:p>
            <a:pPr marL="0" indent="0">
              <a:spcAft>
                <a:spcPts val="0"/>
              </a:spcAft>
              <a:buNone/>
            </a:pPr>
            <a:r>
              <a:rPr lang="en-US" altLang="en-US" sz="2800" dirty="0"/>
              <a:t>	</a:t>
            </a:r>
            <a:r>
              <a:rPr lang="en-US" altLang="en-US" sz="1200" dirty="0"/>
              <a:t>Veterans United </a:t>
            </a:r>
          </a:p>
          <a:p>
            <a:pPr marL="0" indent="0">
              <a:lnSpc>
                <a:spcPct val="120000"/>
              </a:lnSpc>
              <a:spcBef>
                <a:spcPts val="0"/>
              </a:spcBef>
              <a:spcAft>
                <a:spcPts val="0"/>
              </a:spcAft>
              <a:buNone/>
            </a:pPr>
            <a:r>
              <a:rPr lang="en-US" altLang="en-US" sz="1200" dirty="0"/>
              <a:t>		(Team Effort with assigned loan officer from start to finish)</a:t>
            </a:r>
          </a:p>
          <a:p>
            <a:pPr marL="0" indent="0">
              <a:spcBef>
                <a:spcPts val="0"/>
              </a:spcBef>
              <a:spcAft>
                <a:spcPts val="0"/>
              </a:spcAft>
              <a:buNone/>
            </a:pPr>
            <a:r>
              <a:rPr lang="en-US" altLang="en-US" sz="1200" dirty="0"/>
              <a:t>		Phone: 855-258-3548</a:t>
            </a:r>
          </a:p>
          <a:p>
            <a:pPr marL="0" indent="0">
              <a:spcBef>
                <a:spcPts val="0"/>
              </a:spcBef>
              <a:buNone/>
            </a:pPr>
            <a:r>
              <a:rPr lang="en-US" altLang="en-US" sz="1200" dirty="0"/>
              <a:t>		Web Site: </a:t>
            </a:r>
            <a:r>
              <a:rPr lang="en-US" altLang="en-US" sz="1200" dirty="0">
                <a:solidFill>
                  <a:srgbClr val="FFFFFF"/>
                </a:solidFill>
                <a:hlinkClick r:id="rId2">
                  <a:extLst>
                    <a:ext uri="{A12FA001-AC4F-418D-AE19-62706E023703}">
                      <ahyp:hlinkClr xmlns:ahyp="http://schemas.microsoft.com/office/drawing/2018/hyperlinkcolor" val="tx"/>
                    </a:ext>
                  </a:extLst>
                </a:hlinkClick>
              </a:rPr>
              <a:t>www.veteransunited.com/</a:t>
            </a:r>
            <a:endParaRPr lang="en-US" altLang="en-US" sz="1200" dirty="0">
              <a:solidFill>
                <a:srgbClr val="FFFFFF"/>
              </a:solidFill>
            </a:endParaRPr>
          </a:p>
          <a:p>
            <a:pPr marL="0" indent="0">
              <a:spcBef>
                <a:spcPts val="0"/>
              </a:spcBef>
              <a:spcAft>
                <a:spcPts val="0"/>
              </a:spcAft>
              <a:buNone/>
            </a:pPr>
            <a:r>
              <a:rPr lang="en-US" altLang="en-US" sz="1200" dirty="0"/>
              <a:t>	Bay Equity Home Loans</a:t>
            </a:r>
          </a:p>
          <a:p>
            <a:pPr marL="0" indent="0">
              <a:spcBef>
                <a:spcPts val="0"/>
              </a:spcBef>
              <a:spcAft>
                <a:spcPts val="0"/>
              </a:spcAft>
              <a:buNone/>
            </a:pPr>
            <a:r>
              <a:rPr lang="en-US" altLang="en-US" sz="1200" dirty="0"/>
              <a:t>		Dean Hayes</a:t>
            </a:r>
          </a:p>
          <a:p>
            <a:pPr marL="0" indent="0">
              <a:lnSpc>
                <a:spcPct val="120000"/>
              </a:lnSpc>
              <a:spcBef>
                <a:spcPts val="0"/>
              </a:spcBef>
              <a:spcAft>
                <a:spcPts val="0"/>
              </a:spcAft>
              <a:buNone/>
            </a:pPr>
            <a:r>
              <a:rPr lang="en-US" sz="1200" b="1" i="0" dirty="0">
                <a:solidFill>
                  <a:srgbClr val="FFFFFF"/>
                </a:solidFill>
                <a:effectLst/>
                <a:latin typeface="brandon-grotesque"/>
              </a:rPr>
              <a:t>		</a:t>
            </a:r>
            <a:r>
              <a:rPr lang="en-US" sz="1200" i="0" dirty="0">
                <a:solidFill>
                  <a:srgbClr val="FFFFFF"/>
                </a:solidFill>
                <a:effectLst/>
                <a:latin typeface="brandon-grotesque"/>
              </a:rPr>
              <a:t>Phone:</a:t>
            </a:r>
            <a:r>
              <a:rPr lang="en-US" sz="1200" dirty="0">
                <a:solidFill>
                  <a:srgbClr val="FFFFFF"/>
                </a:solidFill>
              </a:rPr>
              <a:t> </a:t>
            </a:r>
            <a:r>
              <a:rPr lang="en-US" sz="1200" b="0" i="0" dirty="0">
                <a:solidFill>
                  <a:srgbClr val="FFFFFF"/>
                </a:solidFill>
                <a:effectLst/>
              </a:rPr>
              <a:t>(360) 755-3689</a:t>
            </a:r>
          </a:p>
          <a:p>
            <a:pPr marL="0" indent="0" algn="l">
              <a:spcBef>
                <a:spcPts val="0"/>
              </a:spcBef>
              <a:spcAft>
                <a:spcPts val="0"/>
              </a:spcAft>
              <a:buNone/>
            </a:pPr>
            <a:r>
              <a:rPr lang="en-US" sz="1200" b="0" i="0" dirty="0">
                <a:solidFill>
                  <a:srgbClr val="FFFFFF"/>
                </a:solidFill>
                <a:effectLst/>
              </a:rPr>
              <a:t>		Email</a:t>
            </a:r>
            <a:r>
              <a:rPr lang="en-US" sz="1200" b="0" dirty="0">
                <a:solidFill>
                  <a:srgbClr val="FFFFFF"/>
                </a:solidFill>
              </a:rPr>
              <a:t>:</a:t>
            </a:r>
            <a:r>
              <a:rPr lang="en-US" sz="1200" i="0" dirty="0">
                <a:solidFill>
                  <a:srgbClr val="FFFFFF"/>
                </a:solidFill>
                <a:effectLst/>
              </a:rPr>
              <a:t> dean@deanhayes.com</a:t>
            </a:r>
          </a:p>
          <a:p>
            <a:pPr marL="0" indent="0">
              <a:spcBef>
                <a:spcPts val="0"/>
              </a:spcBef>
              <a:buNone/>
            </a:pPr>
            <a:r>
              <a:rPr lang="en-US" sz="1200" b="0" i="0" dirty="0">
                <a:solidFill>
                  <a:srgbClr val="FFFFFF"/>
                </a:solidFill>
                <a:effectLst/>
              </a:rPr>
              <a:t>		Link- </a:t>
            </a:r>
            <a:r>
              <a:rPr lang="en-US" altLang="en-US" sz="1200" dirty="0">
                <a:solidFill>
                  <a:srgbClr val="FFFFFF"/>
                </a:solidFill>
                <a:hlinkClick r:id="rId3">
                  <a:extLst>
                    <a:ext uri="{A12FA001-AC4F-418D-AE19-62706E023703}">
                      <ahyp:hlinkClr xmlns:ahyp="http://schemas.microsoft.com/office/drawing/2018/hyperlinkcolor" val="tx"/>
                    </a:ext>
                  </a:extLst>
                </a:hlinkClick>
              </a:rPr>
              <a:t>https://bayequityhomeloans.com/giving-to-heroes/hayes-hagues/</a:t>
            </a:r>
            <a:endParaRPr lang="en-US" altLang="en-US" sz="1200" dirty="0">
              <a:solidFill>
                <a:srgbClr val="FFFFFF"/>
              </a:solidFill>
            </a:endParaRPr>
          </a:p>
          <a:p>
            <a:pPr marL="0" indent="0">
              <a:lnSpc>
                <a:spcPct val="120000"/>
              </a:lnSpc>
              <a:spcBef>
                <a:spcPts val="0"/>
              </a:spcBef>
              <a:spcAft>
                <a:spcPts val="0"/>
              </a:spcAft>
              <a:buNone/>
            </a:pPr>
            <a:r>
              <a:rPr lang="en-US" altLang="en-US" sz="2800" dirty="0">
                <a:solidFill>
                  <a:srgbClr val="FFFFFF"/>
                </a:solidFill>
              </a:rPr>
              <a:t>	</a:t>
            </a:r>
            <a:endParaRPr lang="en-US" altLang="en-US" sz="2800" dirty="0"/>
          </a:p>
          <a:p>
            <a:pPr marL="0" indent="0">
              <a:spcBef>
                <a:spcPts val="0"/>
              </a:spcBef>
              <a:spcAft>
                <a:spcPts val="0"/>
              </a:spcAft>
              <a:buNone/>
            </a:pPr>
            <a:endParaRPr lang="en-US" altLang="en-US" sz="3400" dirty="0"/>
          </a:p>
        </p:txBody>
      </p:sp>
    </p:spTree>
    <p:extLst>
      <p:ext uri="{BB962C8B-B14F-4D97-AF65-F5344CB8AC3E}">
        <p14:creationId xmlns:p14="http://schemas.microsoft.com/office/powerpoint/2010/main" val="313624083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dobeStock_68780087.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912012" cy="5143500"/>
          </a:xfrm>
          <a:prstGeom prst="rect">
            <a:avLst/>
          </a:prstGeom>
        </p:spPr>
      </p:pic>
      <p:sp>
        <p:nvSpPr>
          <p:cNvPr id="3" name="Content Placeholder 2"/>
          <p:cNvSpPr>
            <a:spLocks noGrp="1"/>
          </p:cNvSpPr>
          <p:nvPr>
            <p:ph idx="1"/>
          </p:nvPr>
        </p:nvSpPr>
        <p:spPr>
          <a:xfrm>
            <a:off x="3335435" y="1672926"/>
            <a:ext cx="5200128" cy="3180427"/>
          </a:xfrm>
        </p:spPr>
        <p:txBody>
          <a:bodyPr>
            <a:normAutofit/>
          </a:bodyPr>
          <a:lstStyle/>
          <a:p>
            <a:pPr marL="0" indent="0">
              <a:buNone/>
            </a:pPr>
            <a:r>
              <a:rPr lang="en-US" sz="1600" dirty="0">
                <a:latin typeface="+mn-lt"/>
              </a:rPr>
              <a:t>This is the big day! I’ll accompany you to closing, answer any questions, and verify the closing paperwork matches our purchase contract. </a:t>
            </a:r>
          </a:p>
          <a:p>
            <a:r>
              <a:rPr lang="en-US" sz="1600" dirty="0">
                <a:latin typeface="+mn-lt"/>
              </a:rPr>
              <a:t>Bring your identification</a:t>
            </a:r>
          </a:p>
          <a:p>
            <a:r>
              <a:rPr lang="en-US" sz="1600" dirty="0">
                <a:latin typeface="+mn-lt"/>
              </a:rPr>
              <a:t>Everyone who is purchasing the property must be present. If this is not possible, let me know in advance.</a:t>
            </a:r>
          </a:p>
          <a:p>
            <a:r>
              <a:rPr lang="en-US" sz="1600" dirty="0">
                <a:latin typeface="+mn-lt"/>
              </a:rPr>
              <a:t>You will need to bring a certified check or wire your down payment/closing costs.</a:t>
            </a:r>
          </a:p>
        </p:txBody>
      </p:sp>
      <p:sp>
        <p:nvSpPr>
          <p:cNvPr id="4" name="Slide Number Placeholder 3">
            <a:extLst>
              <a:ext uri="{FF2B5EF4-FFF2-40B4-BE49-F238E27FC236}">
                <a16:creationId xmlns:a16="http://schemas.microsoft.com/office/drawing/2014/main" id="{5A8B61E6-3711-49EA-BEA3-AC5E232E207B}"/>
              </a:ext>
            </a:extLst>
          </p:cNvPr>
          <p:cNvSpPr>
            <a:spLocks noGrp="1"/>
          </p:cNvSpPr>
          <p:nvPr>
            <p:ph type="sldNum" sz="quarter" idx="4294967295"/>
          </p:nvPr>
        </p:nvSpPr>
        <p:spPr>
          <a:xfrm>
            <a:off x="180535" y="4463600"/>
            <a:ext cx="452511" cy="389753"/>
          </a:xfrm>
          <a:prstGeom prst="rect">
            <a:avLst/>
          </a:prstGeom>
        </p:spPr>
        <p:txBody>
          <a:bodyPr/>
          <a:lstStyle/>
          <a:p>
            <a:fld id="{8A0A68EC-B502-4F4F-86B7-4273DD8BD47B}" type="slidenum">
              <a:rPr lang="en-US" b="1" smtClean="0">
                <a:solidFill>
                  <a:srgbClr val="FF0000"/>
                </a:solidFill>
              </a:rPr>
              <a:t>16</a:t>
            </a:fld>
            <a:endParaRPr lang="en-US" b="1" dirty="0">
              <a:solidFill>
                <a:srgbClr val="FF0000"/>
              </a:solidFill>
            </a:endParaRPr>
          </a:p>
        </p:txBody>
      </p:sp>
      <p:sp>
        <p:nvSpPr>
          <p:cNvPr id="13" name="Title 1">
            <a:extLst>
              <a:ext uri="{FF2B5EF4-FFF2-40B4-BE49-F238E27FC236}">
                <a16:creationId xmlns:a16="http://schemas.microsoft.com/office/drawing/2014/main" id="{B1396A67-6E5B-4BBD-A0B8-75C5375F54E2}"/>
              </a:ext>
            </a:extLst>
          </p:cNvPr>
          <p:cNvSpPr txBox="1">
            <a:spLocks/>
          </p:cNvSpPr>
          <p:nvPr/>
        </p:nvSpPr>
        <p:spPr>
          <a:xfrm>
            <a:off x="-1" y="0"/>
            <a:ext cx="2912013" cy="461665"/>
          </a:xfrm>
          <a:prstGeom prst="rect">
            <a:avLst/>
          </a:prstGeom>
          <a:solidFill>
            <a:srgbClr val="142F54"/>
          </a:solidFill>
        </p:spPr>
        <p:txBody>
          <a:bodyPr vert="horz" wrap="square" lIns="274320" tIns="91440" rIns="274320" bIns="91440" rtlCol="0" anchor="ctr">
            <a:spAutoFit/>
          </a:bodyPr>
          <a:lstStyle>
            <a:lvl1pPr algn="l" defTabSz="457200" rtl="0" eaLnBrk="1" latinLnBrk="0" hangingPunct="1">
              <a:spcBef>
                <a:spcPct val="0"/>
              </a:spcBef>
              <a:buNone/>
              <a:defRPr sz="1800" b="0" i="1" kern="1200">
                <a:solidFill>
                  <a:srgbClr val="6E7277"/>
                </a:solidFill>
                <a:latin typeface="Helvetica Neue Thin"/>
                <a:ea typeface="+mj-ea"/>
                <a:cs typeface="Helvetica Neue Thin"/>
              </a:defRPr>
            </a:lvl1pPr>
          </a:lstStyle>
          <a:p>
            <a:r>
              <a:rPr lang="en-US">
                <a:solidFill>
                  <a:schemeClr val="bg1"/>
                </a:solidFill>
              </a:rPr>
              <a:t>Resources </a:t>
            </a:r>
            <a:endParaRPr lang="en-US" dirty="0">
              <a:solidFill>
                <a:schemeClr val="bg1"/>
              </a:solidFill>
            </a:endParaRPr>
          </a:p>
        </p:txBody>
      </p:sp>
    </p:spTree>
    <p:extLst>
      <p:ext uri="{BB962C8B-B14F-4D97-AF65-F5344CB8AC3E}">
        <p14:creationId xmlns:p14="http://schemas.microsoft.com/office/powerpoint/2010/main" val="31306509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0357"/>
            <a:ext cx="3011403" cy="652322"/>
          </a:xfrm>
          <a:solidFill>
            <a:srgbClr val="142F54"/>
          </a:solidFill>
        </p:spPr>
        <p:txBody>
          <a:bodyPr anchor="t" anchorCtr="0">
            <a:normAutofit fontScale="90000"/>
          </a:bodyPr>
          <a:lstStyle/>
          <a:p>
            <a:r>
              <a:rPr lang="en-US" b="1" dirty="0">
                <a:solidFill>
                  <a:schemeClr val="bg1"/>
                </a:solidFill>
                <a:latin typeface="Helvetica Neue"/>
                <a:cs typeface="Helvetica Neue"/>
              </a:rPr>
              <a:t>CONTACT INFORMATION</a:t>
            </a:r>
          </a:p>
        </p:txBody>
      </p:sp>
      <p:sp>
        <p:nvSpPr>
          <p:cNvPr id="14" name="Title 5"/>
          <p:cNvSpPr txBox="1">
            <a:spLocks/>
          </p:cNvSpPr>
          <p:nvPr/>
        </p:nvSpPr>
        <p:spPr>
          <a:xfrm>
            <a:off x="2943227" y="1693312"/>
            <a:ext cx="6043612" cy="3267554"/>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pic>
        <p:nvPicPr>
          <p:cNvPr id="5" name="Picture 4" descr="A close up of a sign&#10;&#10;Description automatically generated">
            <a:hlinkClick r:id="rId3"/>
            <a:extLst>
              <a:ext uri="{FF2B5EF4-FFF2-40B4-BE49-F238E27FC236}">
                <a16:creationId xmlns:a16="http://schemas.microsoft.com/office/drawing/2014/main" id="{2B87B0F1-C353-45D0-9E87-FF4AB9EDC608}"/>
              </a:ext>
            </a:extLst>
          </p:cNvPr>
          <p:cNvPicPr>
            <a:picLocks noChangeAspect="1"/>
          </p:cNvPicPr>
          <p:nvPr/>
        </p:nvPicPr>
        <p:blipFill>
          <a:blip r:embed="rId4"/>
          <a:stretch>
            <a:fillRect/>
          </a:stretch>
        </p:blipFill>
        <p:spPr>
          <a:xfrm>
            <a:off x="7552064" y="3165115"/>
            <a:ext cx="677630" cy="495250"/>
          </a:xfrm>
          <a:prstGeom prst="rect">
            <a:avLst/>
          </a:prstGeom>
        </p:spPr>
      </p:pic>
      <p:sp>
        <p:nvSpPr>
          <p:cNvPr id="3" name="Slide Number Placeholder 2">
            <a:extLst>
              <a:ext uri="{FF2B5EF4-FFF2-40B4-BE49-F238E27FC236}">
                <a16:creationId xmlns:a16="http://schemas.microsoft.com/office/drawing/2014/main" id="{4D8A56F7-3269-42A7-A7E9-C4F9DA1AA59A}"/>
              </a:ext>
            </a:extLst>
          </p:cNvPr>
          <p:cNvSpPr>
            <a:spLocks noGrp="1"/>
          </p:cNvSpPr>
          <p:nvPr>
            <p:ph type="sldNum" sz="quarter" idx="4294967295"/>
          </p:nvPr>
        </p:nvSpPr>
        <p:spPr>
          <a:xfrm>
            <a:off x="180055" y="4149812"/>
            <a:ext cx="520033" cy="497715"/>
          </a:xfrm>
          <a:prstGeom prst="rect">
            <a:avLst/>
          </a:prstGeom>
        </p:spPr>
        <p:txBody>
          <a:bodyPr/>
          <a:lstStyle/>
          <a:p>
            <a:fld id="{8A0A68EC-B502-4F4F-86B7-4273DD8BD47B}" type="slidenum">
              <a:rPr lang="en-US" b="1" smtClean="0">
                <a:solidFill>
                  <a:srgbClr val="FF0000"/>
                </a:solidFill>
              </a:rPr>
              <a:t>17</a:t>
            </a:fld>
            <a:endParaRPr lang="en-US" b="1" dirty="0">
              <a:solidFill>
                <a:srgbClr val="FF0000"/>
              </a:solidFill>
            </a:endParaRPr>
          </a:p>
        </p:txBody>
      </p:sp>
      <p:grpSp>
        <p:nvGrpSpPr>
          <p:cNvPr id="13" name="Group 12">
            <a:extLst>
              <a:ext uri="{FF2B5EF4-FFF2-40B4-BE49-F238E27FC236}">
                <a16:creationId xmlns:a16="http://schemas.microsoft.com/office/drawing/2014/main" id="{D636DCE8-8D42-4ED2-B623-E76867E184F3}"/>
              </a:ext>
            </a:extLst>
          </p:cNvPr>
          <p:cNvGrpSpPr/>
          <p:nvPr/>
        </p:nvGrpSpPr>
        <p:grpSpPr>
          <a:xfrm>
            <a:off x="3093457" y="1886406"/>
            <a:ext cx="5802893" cy="2895974"/>
            <a:chOff x="2982098" y="1580153"/>
            <a:chExt cx="6210042" cy="2895974"/>
          </a:xfrm>
        </p:grpSpPr>
        <p:grpSp>
          <p:nvGrpSpPr>
            <p:cNvPr id="19" name="Group 18"/>
            <p:cNvGrpSpPr/>
            <p:nvPr/>
          </p:nvGrpSpPr>
          <p:grpSpPr>
            <a:xfrm>
              <a:off x="6713800" y="1580153"/>
              <a:ext cx="1989729" cy="567508"/>
              <a:chOff x="7166434" y="2026837"/>
              <a:chExt cx="1989729" cy="567508"/>
            </a:xfrm>
          </p:grpSpPr>
          <p:sp>
            <p:nvSpPr>
              <p:cNvPr id="8" name="Rectangle 7"/>
              <p:cNvSpPr/>
              <p:nvPr/>
            </p:nvSpPr>
            <p:spPr>
              <a:xfrm>
                <a:off x="7666653" y="2112146"/>
                <a:ext cx="1489510" cy="338554"/>
              </a:xfrm>
              <a:prstGeom prst="rect">
                <a:avLst/>
              </a:prstGeom>
            </p:spPr>
            <p:txBody>
              <a:bodyPr wrap="none">
                <a:spAutoFit/>
              </a:bodyPr>
              <a:lstStyle/>
              <a:p>
                <a:r>
                  <a:rPr lang="en-US" sz="1600" dirty="0">
                    <a:solidFill>
                      <a:schemeClr val="bg1"/>
                    </a:solidFill>
                    <a:cs typeface="Helvetica Neue Light"/>
                  </a:rPr>
                  <a:t>360.969.5632</a:t>
                </a:r>
              </a:p>
            </p:txBody>
          </p:sp>
          <p:pic>
            <p:nvPicPr>
              <p:cNvPr id="9" name="Picture 8" descr="icon-mobil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6434" y="2026837"/>
                <a:ext cx="567508" cy="567508"/>
              </a:xfrm>
              <a:prstGeom prst="rect">
                <a:avLst/>
              </a:prstGeom>
            </p:spPr>
          </p:pic>
        </p:grpSp>
        <p:grpSp>
          <p:nvGrpSpPr>
            <p:cNvPr id="20" name="Group 19"/>
            <p:cNvGrpSpPr/>
            <p:nvPr/>
          </p:nvGrpSpPr>
          <p:grpSpPr>
            <a:xfrm>
              <a:off x="2982098" y="2328295"/>
              <a:ext cx="3338475" cy="567508"/>
              <a:chOff x="3395860" y="2858528"/>
              <a:chExt cx="3338475" cy="567508"/>
            </a:xfrm>
          </p:grpSpPr>
          <p:sp>
            <p:nvSpPr>
              <p:cNvPr id="15" name="Rectangle 14"/>
              <p:cNvSpPr/>
              <p:nvPr/>
            </p:nvSpPr>
            <p:spPr>
              <a:xfrm>
                <a:off x="4000510" y="2889554"/>
                <a:ext cx="2733825" cy="338554"/>
              </a:xfrm>
              <a:prstGeom prst="rect">
                <a:avLst/>
              </a:prstGeom>
            </p:spPr>
            <p:txBody>
              <a:bodyPr wrap="none">
                <a:spAutoFit/>
              </a:bodyPr>
              <a:lstStyle/>
              <a:p>
                <a:r>
                  <a:rPr lang="en-US" sz="1600" dirty="0">
                    <a:solidFill>
                      <a:schemeClr val="bg1"/>
                    </a:solidFill>
                  </a:rPr>
                  <a:t>homesmartscotty@gmail.com</a:t>
                </a:r>
                <a:endParaRPr lang="en-US" sz="1600" dirty="0">
                  <a:solidFill>
                    <a:schemeClr val="bg1"/>
                  </a:solidFill>
                  <a:cs typeface="Helvetica Neue Light"/>
                </a:endParaRPr>
              </a:p>
            </p:txBody>
          </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95860" y="2858528"/>
                <a:ext cx="567508" cy="567508"/>
              </a:xfrm>
              <a:prstGeom prst="rect">
                <a:avLst/>
              </a:prstGeom>
            </p:spPr>
          </p:pic>
        </p:grpSp>
        <p:grpSp>
          <p:nvGrpSpPr>
            <p:cNvPr id="21" name="Group 20"/>
            <p:cNvGrpSpPr/>
            <p:nvPr/>
          </p:nvGrpSpPr>
          <p:grpSpPr>
            <a:xfrm>
              <a:off x="3011403" y="2954172"/>
              <a:ext cx="4361009" cy="567508"/>
              <a:chOff x="3414013" y="3985600"/>
              <a:chExt cx="4361009" cy="567508"/>
            </a:xfrm>
          </p:grpSpPr>
          <p:sp>
            <p:nvSpPr>
              <p:cNvPr id="17" name="Rectangle 16"/>
              <p:cNvSpPr/>
              <p:nvPr/>
            </p:nvSpPr>
            <p:spPr>
              <a:xfrm>
                <a:off x="4024217" y="4027267"/>
                <a:ext cx="3750805" cy="338554"/>
              </a:xfrm>
              <a:prstGeom prst="rect">
                <a:avLst/>
              </a:prstGeom>
            </p:spPr>
            <p:txBody>
              <a:bodyPr wrap="square">
                <a:spAutoFit/>
              </a:bodyPr>
              <a:lstStyle/>
              <a:p>
                <a:r>
                  <a:rPr lang="en-US" sz="1600" dirty="0">
                    <a:solidFill>
                      <a:srgbClr val="FFFFFF"/>
                    </a:solidFill>
                    <a:hlinkClick r:id="rId7">
                      <a:extLst>
                        <a:ext uri="{A12FA001-AC4F-418D-AE19-62706E023703}">
                          <ahyp:hlinkClr xmlns:ahyp="http://schemas.microsoft.com/office/drawing/2018/hyperlinkcolor" val="tx"/>
                        </a:ext>
                      </a:extLst>
                    </a:hlinkClick>
                  </a:rPr>
                  <a:t>https://scotthagues.hsonerealty.com/</a:t>
                </a:r>
                <a:endParaRPr lang="en-US" sz="1600" dirty="0">
                  <a:solidFill>
                    <a:srgbClr val="FFFFFF"/>
                  </a:solidFill>
                  <a:cs typeface="Helvetica Neue Light"/>
                </a:endParaRPr>
              </a:p>
            </p:txBody>
          </p:sp>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14013" y="3985600"/>
                <a:ext cx="567508" cy="567508"/>
              </a:xfrm>
              <a:prstGeom prst="rect">
                <a:avLst/>
              </a:prstGeom>
            </p:spPr>
          </p:pic>
        </p:grpSp>
        <p:sp>
          <p:nvSpPr>
            <p:cNvPr id="23" name="TextBox 22">
              <a:extLst>
                <a:ext uri="{FF2B5EF4-FFF2-40B4-BE49-F238E27FC236}">
                  <a16:creationId xmlns:a16="http://schemas.microsoft.com/office/drawing/2014/main" id="{75EBDE78-FB21-4C74-A1FB-EF3E580B7AF4}"/>
                </a:ext>
              </a:extLst>
            </p:cNvPr>
            <p:cNvSpPr txBox="1"/>
            <p:nvPr/>
          </p:nvSpPr>
          <p:spPr>
            <a:xfrm>
              <a:off x="3765216" y="3768241"/>
              <a:ext cx="3123309" cy="707886"/>
            </a:xfrm>
            <a:prstGeom prst="rect">
              <a:avLst/>
            </a:prstGeom>
            <a:noFill/>
          </p:spPr>
          <p:txBody>
            <a:bodyPr wrap="square" rtlCol="0">
              <a:spAutoFit/>
            </a:bodyPr>
            <a:lstStyle/>
            <a:p>
              <a:r>
                <a:rPr lang="en-US" sz="1600" dirty="0">
                  <a:solidFill>
                    <a:schemeClr val="bg1"/>
                  </a:solidFill>
                </a:rPr>
                <a:t>https://www.facebook.com</a:t>
              </a:r>
              <a:r>
                <a:rPr lang="en-US" sz="2000" dirty="0">
                  <a:solidFill>
                    <a:schemeClr val="bg1"/>
                  </a:solidFill>
                </a:rPr>
                <a:t>/</a:t>
              </a:r>
              <a:r>
                <a:rPr lang="en-US" sz="1600" dirty="0">
                  <a:solidFill>
                    <a:schemeClr val="bg1"/>
                  </a:solidFill>
                </a:rPr>
                <a:t>realtorScottHagues</a:t>
              </a:r>
              <a:r>
                <a:rPr lang="en-US" sz="2000" dirty="0">
                  <a:solidFill>
                    <a:schemeClr val="bg1"/>
                  </a:solidFill>
                </a:rPr>
                <a:t>/</a:t>
              </a:r>
            </a:p>
          </p:txBody>
        </p:sp>
        <p:pic>
          <p:nvPicPr>
            <p:cNvPr id="24" name="Picture 23">
              <a:extLst>
                <a:ext uri="{FF2B5EF4-FFF2-40B4-BE49-F238E27FC236}">
                  <a16:creationId xmlns:a16="http://schemas.microsoft.com/office/drawing/2014/main" id="{C0A487FC-CA15-44C6-B9F8-32B210FC68D0}"/>
                </a:ext>
              </a:extLst>
            </p:cNvPr>
            <p:cNvPicPr>
              <a:picLocks noChangeAspect="1"/>
            </p:cNvPicPr>
            <p:nvPr/>
          </p:nvPicPr>
          <p:blipFill>
            <a:blip r:embed="rId9"/>
            <a:stretch>
              <a:fillRect/>
            </a:stretch>
          </p:blipFill>
          <p:spPr>
            <a:xfrm>
              <a:off x="3093457" y="3877140"/>
              <a:ext cx="521529" cy="521529"/>
            </a:xfrm>
            <a:prstGeom prst="rect">
              <a:avLst/>
            </a:prstGeom>
          </p:spPr>
        </p:pic>
        <p:sp>
          <p:nvSpPr>
            <p:cNvPr id="7" name="TextBox 6">
              <a:extLst>
                <a:ext uri="{FF2B5EF4-FFF2-40B4-BE49-F238E27FC236}">
                  <a16:creationId xmlns:a16="http://schemas.microsoft.com/office/drawing/2014/main" id="{39C27675-0017-4543-B750-5F88D458FB9A}"/>
                </a:ext>
              </a:extLst>
            </p:cNvPr>
            <p:cNvSpPr txBox="1"/>
            <p:nvPr/>
          </p:nvSpPr>
          <p:spPr>
            <a:xfrm>
              <a:off x="7372412" y="2557249"/>
              <a:ext cx="1819728" cy="338554"/>
            </a:xfrm>
            <a:prstGeom prst="rect">
              <a:avLst/>
            </a:prstGeom>
            <a:noFill/>
          </p:spPr>
          <p:txBody>
            <a:bodyPr wrap="square" rtlCol="0">
              <a:spAutoFit/>
            </a:bodyPr>
            <a:lstStyle/>
            <a:p>
              <a:r>
                <a:rPr lang="en-US" sz="1600" dirty="0">
                  <a:solidFill>
                    <a:schemeClr val="bg1"/>
                  </a:solidFill>
                </a:rPr>
                <a:t>My Instagram</a:t>
              </a:r>
            </a:p>
          </p:txBody>
        </p:sp>
        <p:sp>
          <p:nvSpPr>
            <p:cNvPr id="10" name="TextBox 9">
              <a:extLst>
                <a:ext uri="{FF2B5EF4-FFF2-40B4-BE49-F238E27FC236}">
                  <a16:creationId xmlns:a16="http://schemas.microsoft.com/office/drawing/2014/main" id="{AE4AD36E-6472-478A-AFF3-47E5E576C3F0}"/>
                </a:ext>
              </a:extLst>
            </p:cNvPr>
            <p:cNvSpPr txBox="1"/>
            <p:nvPr/>
          </p:nvSpPr>
          <p:spPr>
            <a:xfrm>
              <a:off x="3549606" y="1702830"/>
              <a:ext cx="3390495" cy="338554"/>
            </a:xfrm>
            <a:prstGeom prst="rect">
              <a:avLst/>
            </a:prstGeom>
            <a:noFill/>
          </p:spPr>
          <p:txBody>
            <a:bodyPr wrap="square" rtlCol="0">
              <a:spAutoFit/>
            </a:bodyPr>
            <a:lstStyle/>
            <a:p>
              <a:r>
                <a:rPr lang="en-US" sz="1600" dirty="0">
                  <a:solidFill>
                    <a:schemeClr val="bg1"/>
                  </a:solidFill>
                </a:rPr>
                <a:t>pinterest.com/HomeSmartScott/</a:t>
              </a:r>
            </a:p>
          </p:txBody>
        </p:sp>
        <p:pic>
          <p:nvPicPr>
            <p:cNvPr id="12" name="Picture 11" descr="A picture containing stop, sign, outdoor, red&#10;&#10;Description automatically generated">
              <a:extLst>
                <a:ext uri="{FF2B5EF4-FFF2-40B4-BE49-F238E27FC236}">
                  <a16:creationId xmlns:a16="http://schemas.microsoft.com/office/drawing/2014/main" id="{7D22BF27-06B2-4E02-B238-61DB021AF91B}"/>
                </a:ext>
              </a:extLst>
            </p:cNvPr>
            <p:cNvPicPr>
              <a:picLocks noChangeAspect="1"/>
            </p:cNvPicPr>
            <p:nvPr/>
          </p:nvPicPr>
          <p:blipFill>
            <a:blip r:embed="rId10"/>
            <a:stretch>
              <a:fillRect/>
            </a:stretch>
          </p:blipFill>
          <p:spPr>
            <a:xfrm>
              <a:off x="3021276" y="1665462"/>
              <a:ext cx="557635" cy="565137"/>
            </a:xfrm>
            <a:prstGeom prst="rect">
              <a:avLst/>
            </a:prstGeom>
          </p:spPr>
        </p:pic>
      </p:grpSp>
    </p:spTree>
    <p:extLst>
      <p:ext uri="{BB962C8B-B14F-4D97-AF65-F5344CB8AC3E}">
        <p14:creationId xmlns:p14="http://schemas.microsoft.com/office/powerpoint/2010/main" val="618559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C308AB-0A9D-4850-B5B3-69FA2BD023DE}"/>
              </a:ext>
            </a:extLst>
          </p:cNvPr>
          <p:cNvSpPr/>
          <p:nvPr/>
        </p:nvSpPr>
        <p:spPr>
          <a:xfrm>
            <a:off x="3399641" y="1834153"/>
            <a:ext cx="5071748" cy="2308324"/>
          </a:xfrm>
          <a:prstGeom prst="rect">
            <a:avLst/>
          </a:prstGeom>
        </p:spPr>
        <p:txBody>
          <a:bodyPr wrap="square">
            <a:spAutoFit/>
          </a:bodyPr>
          <a:lstStyle/>
          <a:p>
            <a:pPr lvl="1"/>
            <a:r>
              <a:rPr lang="en-US" dirty="0">
                <a:solidFill>
                  <a:schemeClr val="bg1"/>
                </a:solidFill>
                <a:latin typeface="Arial" panose="020B0604020202020204" pitchFamily="34" charset="0"/>
                <a:cs typeface="Arial" panose="020B0604020202020204" pitchFamily="34" charset="0"/>
              </a:rPr>
              <a:t>“Helping you and giving to local  Organizations is the Greatest Feeling  I can Have”  ….</a:t>
            </a:r>
            <a:r>
              <a:rPr lang="en-US" i="1" dirty="0">
                <a:solidFill>
                  <a:schemeClr val="bg1"/>
                </a:solidFill>
                <a:latin typeface="Arial" panose="020B0604020202020204" pitchFamily="34" charset="0"/>
                <a:cs typeface="Arial" panose="020B0604020202020204" pitchFamily="34" charset="0"/>
              </a:rPr>
              <a:t>Signed by Scott Hagues</a:t>
            </a:r>
          </a:p>
          <a:p>
            <a:pPr lvl="1"/>
            <a:r>
              <a:rPr lang="en-US" dirty="0">
                <a:solidFill>
                  <a:schemeClr val="bg1"/>
                </a:solidFill>
                <a:latin typeface="Arial" panose="020B0604020202020204" pitchFamily="34" charset="0"/>
                <a:cs typeface="Arial" panose="020B0604020202020204" pitchFamily="34" charset="0"/>
              </a:rPr>
              <a:t>“Served my Country and now I want to serve my Community,  and I intend to give back to others thru my Real Estate business.” .</a:t>
            </a:r>
            <a:r>
              <a:rPr lang="en-US" i="1" dirty="0">
                <a:solidFill>
                  <a:schemeClr val="bg1"/>
                </a:solidFill>
                <a:latin typeface="Arial" panose="020B0604020202020204" pitchFamily="34" charset="0"/>
                <a:cs typeface="Arial" panose="020B0604020202020204" pitchFamily="34" charset="0"/>
              </a:rPr>
              <a:t> ….Signed by Scott Hagues</a:t>
            </a:r>
            <a:r>
              <a:rPr lang="en-US" dirty="0">
                <a:solidFill>
                  <a:schemeClr val="bg1"/>
                </a:solidFill>
                <a:latin typeface="Arial" panose="020B0604020202020204" pitchFamily="34" charset="0"/>
                <a:cs typeface="Arial" panose="020B0604020202020204" pitchFamily="34" charset="0"/>
              </a:rPr>
              <a:t>.</a:t>
            </a:r>
          </a:p>
          <a:p>
            <a:pPr lvl="1"/>
            <a:endParaRPr lang="en-US"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02B3E04-9074-4102-98F5-F9A9512975F5}"/>
              </a:ext>
            </a:extLst>
          </p:cNvPr>
          <p:cNvSpPr>
            <a:spLocks noGrp="1"/>
          </p:cNvSpPr>
          <p:nvPr>
            <p:ph type="sldNum" sz="quarter" idx="12"/>
          </p:nvPr>
        </p:nvSpPr>
        <p:spPr>
          <a:xfrm>
            <a:off x="160791" y="4291890"/>
            <a:ext cx="567871" cy="508710"/>
          </a:xfrm>
        </p:spPr>
        <p:txBody>
          <a:bodyPr/>
          <a:lstStyle/>
          <a:p>
            <a:fld id="{8A0A68EC-B502-4F4F-86B7-4273DD8BD47B}" type="slidenum">
              <a:rPr lang="en-US" b="1" smtClean="0">
                <a:solidFill>
                  <a:srgbClr val="FF0000"/>
                </a:solidFill>
              </a:rPr>
              <a:t>18</a:t>
            </a:fld>
            <a:endParaRPr lang="en-US" b="1" dirty="0">
              <a:solidFill>
                <a:srgbClr val="FF0000"/>
              </a:solidFill>
            </a:endParaRPr>
          </a:p>
        </p:txBody>
      </p:sp>
      <p:sp>
        <p:nvSpPr>
          <p:cNvPr id="5" name="Title 1">
            <a:extLst>
              <a:ext uri="{FF2B5EF4-FFF2-40B4-BE49-F238E27FC236}">
                <a16:creationId xmlns:a16="http://schemas.microsoft.com/office/drawing/2014/main" id="{AA354DBC-88A6-45E5-BC65-ED7A3341161B}"/>
              </a:ext>
            </a:extLst>
          </p:cNvPr>
          <p:cNvSpPr txBox="1">
            <a:spLocks/>
          </p:cNvSpPr>
          <p:nvPr/>
        </p:nvSpPr>
        <p:spPr>
          <a:xfrm>
            <a:off x="-1" y="-10357"/>
            <a:ext cx="3011403" cy="652322"/>
          </a:xfrm>
          <a:prstGeom prst="rect">
            <a:avLst/>
          </a:prstGeom>
          <a:solidFill>
            <a:srgbClr val="142F54"/>
          </a:solidFill>
        </p:spPr>
        <p:txBody>
          <a:bodyPr vert="horz" wrap="square" lIns="274320" tIns="91440" rIns="274320" bIns="91440" rtlCol="0" anchor="t" anchorCtr="0">
            <a:normAutofit fontScale="97500"/>
          </a:bodyPr>
          <a:lstStyle>
            <a:lvl1pPr algn="l" defTabSz="457200" rtl="0" eaLnBrk="1" latinLnBrk="0" hangingPunct="1">
              <a:spcBef>
                <a:spcPct val="0"/>
              </a:spcBef>
              <a:buNone/>
              <a:defRPr sz="1800" b="0" i="1" kern="1200">
                <a:solidFill>
                  <a:srgbClr val="6E7277"/>
                </a:solidFill>
                <a:latin typeface="Helvetica Neue Thin"/>
                <a:ea typeface="+mj-ea"/>
                <a:cs typeface="Helvetica Neue Thin"/>
              </a:defRPr>
            </a:lvl1pPr>
          </a:lstStyle>
          <a:p>
            <a:r>
              <a:rPr lang="en-US" b="1" dirty="0">
                <a:solidFill>
                  <a:schemeClr val="bg1"/>
                </a:solidFill>
                <a:latin typeface="Helvetica Neue"/>
                <a:cs typeface="Helvetica Neue"/>
              </a:rPr>
              <a:t>Lasting Thoughts</a:t>
            </a:r>
          </a:p>
        </p:txBody>
      </p:sp>
    </p:spTree>
    <p:extLst>
      <p:ext uri="{BB962C8B-B14F-4D97-AF65-F5344CB8AC3E}">
        <p14:creationId xmlns:p14="http://schemas.microsoft.com/office/powerpoint/2010/main" val="41448031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E0D91-9299-422E-91AD-735845AE9A4C}"/>
              </a:ext>
            </a:extLst>
          </p:cNvPr>
          <p:cNvSpPr>
            <a:spLocks noGrp="1"/>
          </p:cNvSpPr>
          <p:nvPr>
            <p:ph idx="1"/>
          </p:nvPr>
        </p:nvSpPr>
        <p:spPr>
          <a:xfrm>
            <a:off x="3048270" y="1738365"/>
            <a:ext cx="5831658" cy="3107484"/>
          </a:xfrm>
        </p:spPr>
        <p:txBody>
          <a:bodyPr>
            <a:normAutofit fontScale="62500" lnSpcReduction="20000"/>
          </a:bodyPr>
          <a:lstStyle/>
          <a:p>
            <a:r>
              <a:rPr lang="en-US" dirty="0"/>
              <a:t>During my military career, I have been stationed around the world, and I understand the challenges and hardship of moving from one location to another location and buying and/or selling real estate. Rising to the rank of Navy Chief from a Navy Seaman, the principles of Honor, Courage, and Commitment were always there to guide me.   While in the Navy, I may not have appreciated the gift of these principles, which humbled me at times and made me strong as well. The reinforcement of these principles throughout my career is part of what makes me who I am today.  I am lucky to have been taught these principles, and I strive every day to live by these principles.  I apply these principles as a Real Estate Broker to you.  I will be fully committed to you!</a:t>
            </a:r>
          </a:p>
          <a:p>
            <a:pPr marL="0" indent="0">
              <a:buNone/>
            </a:pPr>
            <a:r>
              <a:rPr lang="en-US" sz="3300" i="1" dirty="0">
                <a:latin typeface="Adobe Devanagari" panose="02040503050201020203" pitchFamily="18" charset="0"/>
                <a:cs typeface="Adobe Devanagari" panose="02040503050201020203" pitchFamily="18" charset="0"/>
              </a:rPr>
              <a:t>Scott Hagues</a:t>
            </a:r>
          </a:p>
        </p:txBody>
      </p:sp>
      <p:sp>
        <p:nvSpPr>
          <p:cNvPr id="4" name="Slide Number Placeholder 3">
            <a:extLst>
              <a:ext uri="{FF2B5EF4-FFF2-40B4-BE49-F238E27FC236}">
                <a16:creationId xmlns:a16="http://schemas.microsoft.com/office/drawing/2014/main" id="{09F9C4C6-D5FD-4D42-AF58-490CBC70A06C}"/>
              </a:ext>
            </a:extLst>
          </p:cNvPr>
          <p:cNvSpPr>
            <a:spLocks noGrp="1"/>
          </p:cNvSpPr>
          <p:nvPr>
            <p:ph type="sldNum" sz="quarter" idx="4294967295"/>
          </p:nvPr>
        </p:nvSpPr>
        <p:spPr>
          <a:xfrm>
            <a:off x="17542" y="4445590"/>
            <a:ext cx="493059" cy="266839"/>
          </a:xfrm>
          <a:prstGeom prst="rect">
            <a:avLst/>
          </a:prstGeom>
        </p:spPr>
        <p:txBody>
          <a:bodyPr/>
          <a:lstStyle/>
          <a:p>
            <a:fld id="{8A0A68EC-B502-4F4F-86B7-4273DD8BD47B}" type="slidenum">
              <a:rPr lang="en-US" b="1" smtClean="0">
                <a:solidFill>
                  <a:srgbClr val="FF0000"/>
                </a:solidFill>
              </a:rPr>
              <a:t>2</a:t>
            </a:fld>
            <a:endParaRPr lang="en-US" b="1" dirty="0">
              <a:solidFill>
                <a:srgbClr val="FF0000"/>
              </a:solidFill>
            </a:endParaRPr>
          </a:p>
        </p:txBody>
      </p:sp>
    </p:spTree>
    <p:extLst>
      <p:ext uri="{BB962C8B-B14F-4D97-AF65-F5344CB8AC3E}">
        <p14:creationId xmlns:p14="http://schemas.microsoft.com/office/powerpoint/2010/main" val="361173239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1882"/>
            <a:ext cx="2944906" cy="692525"/>
          </a:xfrm>
          <a:solidFill>
            <a:srgbClr val="142F54"/>
          </a:solidFill>
        </p:spPr>
        <p:txBody>
          <a:bodyPr anchor="t" anchorCtr="0">
            <a:noAutofit/>
          </a:bodyPr>
          <a:lstStyle/>
          <a:p>
            <a:r>
              <a:rPr lang="en-US" sz="2800" dirty="0"/>
              <a:t>  </a:t>
            </a:r>
            <a:r>
              <a:rPr lang="en-US" sz="2800" dirty="0">
                <a:solidFill>
                  <a:schemeClr val="bg1"/>
                </a:solidFill>
              </a:rPr>
              <a:t>ABOUT </a:t>
            </a:r>
            <a:r>
              <a:rPr lang="en-US" sz="2800" dirty="0">
                <a:solidFill>
                  <a:schemeClr val="bg1"/>
                </a:solidFill>
                <a:latin typeface="Helvetica Neue"/>
              </a:rPr>
              <a:t>ME</a:t>
            </a:r>
            <a:endParaRPr lang="en-US" sz="2800" dirty="0">
              <a:solidFill>
                <a:schemeClr val="bg1"/>
              </a:solidFill>
              <a:latin typeface="Helvetica Neue"/>
              <a:cs typeface="Helvetica Neue"/>
            </a:endParaRPr>
          </a:p>
        </p:txBody>
      </p:sp>
      <p:sp>
        <p:nvSpPr>
          <p:cNvPr id="3" name="Content Placeholder 2"/>
          <p:cNvSpPr>
            <a:spLocks noGrp="1"/>
          </p:cNvSpPr>
          <p:nvPr>
            <p:ph idx="1"/>
          </p:nvPr>
        </p:nvSpPr>
        <p:spPr>
          <a:xfrm>
            <a:off x="3235020" y="1744353"/>
            <a:ext cx="5211067" cy="2787306"/>
          </a:xfrm>
        </p:spPr>
        <p:txBody>
          <a:bodyPr>
            <a:normAutofit/>
          </a:bodyPr>
          <a:lstStyle/>
          <a:p>
            <a:r>
              <a:rPr lang="en-US" sz="1800" dirty="0"/>
              <a:t>Retired Navy Chief 21 YRS, 8 MTHS</a:t>
            </a:r>
          </a:p>
          <a:p>
            <a:r>
              <a:rPr lang="en-US" sz="1800" dirty="0"/>
              <a:t>Service Whidbey Island and surrounding areas</a:t>
            </a:r>
          </a:p>
          <a:p>
            <a:r>
              <a:rPr lang="en-US" sz="1800" dirty="0"/>
              <a:t>One Son</a:t>
            </a:r>
          </a:p>
          <a:p>
            <a:r>
              <a:rPr lang="en-US" sz="1800" dirty="0"/>
              <a:t>Enjoy the outdoors, landscaping , gardening , sports, cooking, art (drawing, photography and crafts), volunteering and my family.</a:t>
            </a:r>
          </a:p>
        </p:txBody>
      </p:sp>
      <p:sp>
        <p:nvSpPr>
          <p:cNvPr id="4" name="Slide Number Placeholder 3">
            <a:extLst>
              <a:ext uri="{FF2B5EF4-FFF2-40B4-BE49-F238E27FC236}">
                <a16:creationId xmlns:a16="http://schemas.microsoft.com/office/drawing/2014/main" id="{10DC3B9D-D2A9-45BF-8B76-E58669C8E646}"/>
              </a:ext>
            </a:extLst>
          </p:cNvPr>
          <p:cNvSpPr>
            <a:spLocks noGrp="1"/>
          </p:cNvSpPr>
          <p:nvPr>
            <p:ph type="sldNum" sz="quarter" idx="4294967295"/>
          </p:nvPr>
        </p:nvSpPr>
        <p:spPr>
          <a:xfrm>
            <a:off x="0" y="4394737"/>
            <a:ext cx="372035" cy="273844"/>
          </a:xfrm>
          <a:prstGeom prst="rect">
            <a:avLst/>
          </a:prstGeom>
        </p:spPr>
        <p:txBody>
          <a:bodyPr/>
          <a:lstStyle/>
          <a:p>
            <a:fld id="{8A0A68EC-B502-4F4F-86B7-4273DD8BD47B}" type="slidenum">
              <a:rPr lang="en-US" b="1" smtClean="0">
                <a:solidFill>
                  <a:srgbClr val="FF0000"/>
                </a:solidFill>
              </a:rPr>
              <a:t>3</a:t>
            </a:fld>
            <a:endParaRPr lang="en-US" b="1" dirty="0">
              <a:solidFill>
                <a:srgbClr val="FF0000"/>
              </a:solidFill>
            </a:endParaRPr>
          </a:p>
        </p:txBody>
      </p:sp>
    </p:spTree>
    <p:extLst>
      <p:ext uri="{BB962C8B-B14F-4D97-AF65-F5344CB8AC3E}">
        <p14:creationId xmlns:p14="http://schemas.microsoft.com/office/powerpoint/2010/main" val="6206820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687EAB-8F32-427D-8099-FD7328E14A85}"/>
              </a:ext>
            </a:extLst>
          </p:cNvPr>
          <p:cNvSpPr>
            <a:spLocks noGrp="1"/>
          </p:cNvSpPr>
          <p:nvPr>
            <p:ph idx="1"/>
          </p:nvPr>
        </p:nvSpPr>
        <p:spPr/>
        <p:txBody>
          <a:bodyPr/>
          <a:lstStyle/>
          <a:p>
            <a:pPr marL="0" indent="0">
              <a:buNone/>
            </a:pPr>
            <a:endParaRPr lang="en-US" dirty="0"/>
          </a:p>
          <a:p>
            <a:pPr marL="0" indent="0">
              <a:buNone/>
            </a:pPr>
            <a:r>
              <a:rPr lang="en-US" dirty="0"/>
              <a:t>My family:</a:t>
            </a:r>
          </a:p>
          <a:p>
            <a:pPr marL="0" indent="0">
              <a:buNone/>
            </a:pPr>
            <a:endParaRPr lang="en-US" dirty="0"/>
          </a:p>
        </p:txBody>
      </p:sp>
      <p:pic>
        <p:nvPicPr>
          <p:cNvPr id="4" name="Picture 3" descr="A person smiling for the camera&#10;&#10;Description automatically generated">
            <a:extLst>
              <a:ext uri="{FF2B5EF4-FFF2-40B4-BE49-F238E27FC236}">
                <a16:creationId xmlns:a16="http://schemas.microsoft.com/office/drawing/2014/main" id="{BA770C1B-025E-4339-872F-0ED073803F04}"/>
              </a:ext>
            </a:extLst>
          </p:cNvPr>
          <p:cNvPicPr>
            <a:picLocks noChangeAspect="1"/>
          </p:cNvPicPr>
          <p:nvPr/>
        </p:nvPicPr>
        <p:blipFill>
          <a:blip r:embed="rId2"/>
          <a:stretch>
            <a:fillRect/>
          </a:stretch>
        </p:blipFill>
        <p:spPr>
          <a:xfrm>
            <a:off x="2859498" y="3322998"/>
            <a:ext cx="1477880" cy="1742844"/>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B08F70C4-8DF5-4833-B0D2-660F63BB30C9}"/>
              </a:ext>
            </a:extLst>
          </p:cNvPr>
          <p:cNvPicPr>
            <a:picLocks noChangeAspect="1"/>
          </p:cNvPicPr>
          <p:nvPr/>
        </p:nvPicPr>
        <p:blipFill>
          <a:blip r:embed="rId3"/>
          <a:stretch>
            <a:fillRect/>
          </a:stretch>
        </p:blipFill>
        <p:spPr>
          <a:xfrm>
            <a:off x="4390330" y="3400657"/>
            <a:ext cx="1549578" cy="1726425"/>
          </a:xfrm>
          <a:prstGeom prst="rect">
            <a:avLst/>
          </a:prstGeom>
        </p:spPr>
      </p:pic>
      <p:pic>
        <p:nvPicPr>
          <p:cNvPr id="8" name="Picture 7" descr="A brown and white dog sitting in front of a cat&#10;&#10;Description automatically generated">
            <a:extLst>
              <a:ext uri="{FF2B5EF4-FFF2-40B4-BE49-F238E27FC236}">
                <a16:creationId xmlns:a16="http://schemas.microsoft.com/office/drawing/2014/main" id="{DA697E46-D0EE-4B5F-8AA6-E62585CC7E29}"/>
              </a:ext>
            </a:extLst>
          </p:cNvPr>
          <p:cNvPicPr>
            <a:picLocks noChangeAspect="1"/>
          </p:cNvPicPr>
          <p:nvPr/>
        </p:nvPicPr>
        <p:blipFill>
          <a:blip r:embed="rId4"/>
          <a:stretch>
            <a:fillRect/>
          </a:stretch>
        </p:blipFill>
        <p:spPr>
          <a:xfrm>
            <a:off x="7628718" y="3449578"/>
            <a:ext cx="1515282" cy="1693921"/>
          </a:xfrm>
          <a:prstGeom prst="rect">
            <a:avLst/>
          </a:prstGeom>
        </p:spPr>
      </p:pic>
      <p:pic>
        <p:nvPicPr>
          <p:cNvPr id="10" name="Picture 9" descr="A cat sitting on top of a car&#10;&#10;Description automatically generated">
            <a:extLst>
              <a:ext uri="{FF2B5EF4-FFF2-40B4-BE49-F238E27FC236}">
                <a16:creationId xmlns:a16="http://schemas.microsoft.com/office/drawing/2014/main" id="{BFEC8357-AEB9-44E0-B396-B2F0DD2D79DD}"/>
              </a:ext>
            </a:extLst>
          </p:cNvPr>
          <p:cNvPicPr>
            <a:picLocks noChangeAspect="1"/>
          </p:cNvPicPr>
          <p:nvPr/>
        </p:nvPicPr>
        <p:blipFill>
          <a:blip r:embed="rId5"/>
          <a:stretch>
            <a:fillRect/>
          </a:stretch>
        </p:blipFill>
        <p:spPr>
          <a:xfrm>
            <a:off x="7408080" y="1763929"/>
            <a:ext cx="1735920" cy="1636728"/>
          </a:xfrm>
          <a:prstGeom prst="rect">
            <a:avLst/>
          </a:prstGeom>
        </p:spPr>
      </p:pic>
      <p:pic>
        <p:nvPicPr>
          <p:cNvPr id="16" name="Picture 15" descr="A cat lying on a red rug&#10;&#10;Description automatically generated">
            <a:extLst>
              <a:ext uri="{FF2B5EF4-FFF2-40B4-BE49-F238E27FC236}">
                <a16:creationId xmlns:a16="http://schemas.microsoft.com/office/drawing/2014/main" id="{8C8AF41A-CE04-41DA-987F-09C78FA563CB}"/>
              </a:ext>
            </a:extLst>
          </p:cNvPr>
          <p:cNvPicPr>
            <a:picLocks noChangeAspect="1"/>
          </p:cNvPicPr>
          <p:nvPr/>
        </p:nvPicPr>
        <p:blipFill>
          <a:blip r:embed="rId6"/>
          <a:stretch>
            <a:fillRect/>
          </a:stretch>
        </p:blipFill>
        <p:spPr>
          <a:xfrm>
            <a:off x="6108740" y="1715008"/>
            <a:ext cx="1299340" cy="1636727"/>
          </a:xfrm>
          <a:prstGeom prst="rect">
            <a:avLst/>
          </a:prstGeom>
        </p:spPr>
      </p:pic>
      <p:pic>
        <p:nvPicPr>
          <p:cNvPr id="18" name="Picture 17" descr="A cat sitting in a bowl&#10;&#10;Description automatically generated">
            <a:extLst>
              <a:ext uri="{FF2B5EF4-FFF2-40B4-BE49-F238E27FC236}">
                <a16:creationId xmlns:a16="http://schemas.microsoft.com/office/drawing/2014/main" id="{C4B1AB0D-615C-49DB-8BAD-4B78ABB1BC2C}"/>
              </a:ext>
            </a:extLst>
          </p:cNvPr>
          <p:cNvPicPr>
            <a:picLocks noChangeAspect="1"/>
          </p:cNvPicPr>
          <p:nvPr/>
        </p:nvPicPr>
        <p:blipFill>
          <a:blip r:embed="rId7"/>
          <a:stretch>
            <a:fillRect/>
          </a:stretch>
        </p:blipFill>
        <p:spPr>
          <a:xfrm rot="10800000" flipV="1">
            <a:off x="6009525" y="3449577"/>
            <a:ext cx="1549577" cy="1693921"/>
          </a:xfrm>
          <a:prstGeom prst="rect">
            <a:avLst/>
          </a:prstGeom>
        </p:spPr>
      </p:pic>
      <p:pic>
        <p:nvPicPr>
          <p:cNvPr id="5" name="Picture 4" descr="A black cat with yellow eyes&#10;&#10;Description automatically generated with medium confidence">
            <a:extLst>
              <a:ext uri="{FF2B5EF4-FFF2-40B4-BE49-F238E27FC236}">
                <a16:creationId xmlns:a16="http://schemas.microsoft.com/office/drawing/2014/main" id="{104D5730-68D0-400B-91AE-B634C3236F47}"/>
              </a:ext>
            </a:extLst>
          </p:cNvPr>
          <p:cNvPicPr>
            <a:picLocks noChangeAspect="1"/>
          </p:cNvPicPr>
          <p:nvPr/>
        </p:nvPicPr>
        <p:blipFill>
          <a:blip r:embed="rId8"/>
          <a:stretch>
            <a:fillRect/>
          </a:stretch>
        </p:blipFill>
        <p:spPr>
          <a:xfrm>
            <a:off x="4733655" y="1693923"/>
            <a:ext cx="1290669" cy="1720892"/>
          </a:xfrm>
          <a:prstGeom prst="rect">
            <a:avLst/>
          </a:prstGeom>
        </p:spPr>
      </p:pic>
    </p:spTree>
    <p:extLst>
      <p:ext uri="{BB962C8B-B14F-4D97-AF65-F5344CB8AC3E}">
        <p14:creationId xmlns:p14="http://schemas.microsoft.com/office/powerpoint/2010/main" val="148357942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9" y="0"/>
            <a:ext cx="9143261" cy="5143499"/>
          </a:xfrm>
          <a:prstGeom prst="rect">
            <a:avLst/>
          </a:prstGeom>
        </p:spPr>
      </p:pic>
      <p:sp>
        <p:nvSpPr>
          <p:cNvPr id="2" name="Title 1"/>
          <p:cNvSpPr>
            <a:spLocks noGrp="1"/>
          </p:cNvSpPr>
          <p:nvPr>
            <p:ph type="title" idx="4294967295"/>
          </p:nvPr>
        </p:nvSpPr>
        <p:spPr>
          <a:xfrm>
            <a:off x="0" y="3819"/>
            <a:ext cx="5003732" cy="615553"/>
          </a:xfrm>
        </p:spPr>
        <p:txBody>
          <a:bodyPr/>
          <a:lstStyle/>
          <a:p>
            <a:r>
              <a:rPr lang="en-US" sz="2800" dirty="0">
                <a:solidFill>
                  <a:srgbClr val="142F54"/>
                </a:solidFill>
              </a:rPr>
              <a:t>THE </a:t>
            </a:r>
            <a:r>
              <a:rPr lang="en-US" sz="2800" b="1" dirty="0">
                <a:solidFill>
                  <a:srgbClr val="142F54"/>
                </a:solidFill>
                <a:latin typeface="Helvetica Neue"/>
                <a:cs typeface="Helvetica Neue"/>
              </a:rPr>
              <a:t>BUYER’S ROAD MAP</a:t>
            </a:r>
          </a:p>
        </p:txBody>
      </p:sp>
      <p:sp>
        <p:nvSpPr>
          <p:cNvPr id="63" name="Freeform 62"/>
          <p:cNvSpPr/>
          <p:nvPr/>
        </p:nvSpPr>
        <p:spPr>
          <a:xfrm>
            <a:off x="54178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solidFill>
            <a:srgbClr val="142F54"/>
          </a:solidFill>
          <a:ln>
            <a:solidFill>
              <a:schemeClr val="bg1"/>
            </a:solid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dirty="0"/>
          </a:p>
        </p:txBody>
      </p:sp>
      <p:sp>
        <p:nvSpPr>
          <p:cNvPr id="64" name="Freeform 63"/>
          <p:cNvSpPr/>
          <p:nvPr/>
        </p:nvSpPr>
        <p:spPr>
          <a:xfrm>
            <a:off x="146672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ln>
            <a:no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dirty="0"/>
          </a:p>
        </p:txBody>
      </p:sp>
      <p:sp>
        <p:nvSpPr>
          <p:cNvPr id="65" name="Freeform 64"/>
          <p:cNvSpPr/>
          <p:nvPr/>
        </p:nvSpPr>
        <p:spPr>
          <a:xfrm>
            <a:off x="239166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solidFill>
            <a:srgbClr val="142F54"/>
          </a:solidFill>
          <a:ln>
            <a:solidFill>
              <a:schemeClr val="bg1"/>
            </a:solid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sp>
        <p:nvSpPr>
          <p:cNvPr id="66" name="Freeform 65"/>
          <p:cNvSpPr/>
          <p:nvPr/>
        </p:nvSpPr>
        <p:spPr>
          <a:xfrm>
            <a:off x="331660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ln>
            <a:no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sp>
        <p:nvSpPr>
          <p:cNvPr id="67" name="Freeform 66"/>
          <p:cNvSpPr/>
          <p:nvPr/>
        </p:nvSpPr>
        <p:spPr>
          <a:xfrm>
            <a:off x="424154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solidFill>
            <a:srgbClr val="142F54"/>
          </a:solidFill>
          <a:ln>
            <a:solidFill>
              <a:schemeClr val="bg1"/>
            </a:solid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sp>
        <p:nvSpPr>
          <p:cNvPr id="68" name="Freeform 67"/>
          <p:cNvSpPr/>
          <p:nvPr/>
        </p:nvSpPr>
        <p:spPr>
          <a:xfrm>
            <a:off x="516648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ln>
            <a:no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sp>
        <p:nvSpPr>
          <p:cNvPr id="69" name="Freeform 68"/>
          <p:cNvSpPr/>
          <p:nvPr/>
        </p:nvSpPr>
        <p:spPr>
          <a:xfrm>
            <a:off x="609142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solidFill>
            <a:srgbClr val="142F54"/>
          </a:solidFill>
          <a:ln>
            <a:solidFill>
              <a:schemeClr val="bg1"/>
            </a:solid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sp>
        <p:nvSpPr>
          <p:cNvPr id="70" name="Freeform 69"/>
          <p:cNvSpPr/>
          <p:nvPr/>
        </p:nvSpPr>
        <p:spPr>
          <a:xfrm>
            <a:off x="701636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ln>
            <a:no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cxnSp>
        <p:nvCxnSpPr>
          <p:cNvPr id="71" name="Straight Connector 70"/>
          <p:cNvCxnSpPr>
            <a:endCxn id="74" idx="4"/>
          </p:cNvCxnSpPr>
          <p:nvPr/>
        </p:nvCxnSpPr>
        <p:spPr>
          <a:xfrm flipV="1">
            <a:off x="1058015" y="1798036"/>
            <a:ext cx="1562" cy="75722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2" name="Oval 71"/>
          <p:cNvSpPr/>
          <p:nvPr/>
        </p:nvSpPr>
        <p:spPr>
          <a:xfrm>
            <a:off x="1027038" y="2729185"/>
            <a:ext cx="61955" cy="6195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TextBox 72"/>
          <p:cNvSpPr txBox="1"/>
          <p:nvPr/>
        </p:nvSpPr>
        <p:spPr>
          <a:xfrm>
            <a:off x="1336042" y="1359925"/>
            <a:ext cx="1287466" cy="738664"/>
          </a:xfrm>
          <a:prstGeom prst="rect">
            <a:avLst/>
          </a:prstGeom>
          <a:noFill/>
        </p:spPr>
        <p:txBody>
          <a:bodyPr wrap="square" rtlCol="0" anchor="t">
            <a:spAutoFit/>
          </a:bodyPr>
          <a:lstStyle/>
          <a:p>
            <a:r>
              <a:rPr lang="en-US" sz="1400" dirty="0">
                <a:solidFill>
                  <a:srgbClr val="FFFFFF"/>
                </a:solidFill>
              </a:rPr>
              <a:t>Meet With A Real Estate Professional</a:t>
            </a:r>
          </a:p>
        </p:txBody>
      </p:sp>
      <p:sp>
        <p:nvSpPr>
          <p:cNvPr id="74" name="Oval 73"/>
          <p:cNvSpPr/>
          <p:nvPr/>
        </p:nvSpPr>
        <p:spPr>
          <a:xfrm>
            <a:off x="868897" y="1416676"/>
            <a:ext cx="381360" cy="381360"/>
          </a:xfrm>
          <a:prstGeom prst="ellipse">
            <a:avLst/>
          </a:prstGeom>
          <a:solidFill>
            <a:srgbClr val="142F54"/>
          </a:solid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5" name="TextBox 74"/>
          <p:cNvSpPr txBox="1"/>
          <p:nvPr/>
        </p:nvSpPr>
        <p:spPr>
          <a:xfrm>
            <a:off x="895776" y="1406350"/>
            <a:ext cx="282206" cy="369332"/>
          </a:xfrm>
          <a:prstGeom prst="rect">
            <a:avLst/>
          </a:prstGeom>
          <a:noFill/>
        </p:spPr>
        <p:txBody>
          <a:bodyPr wrap="square" rtlCol="0">
            <a:spAutoFit/>
          </a:bodyPr>
          <a:lstStyle/>
          <a:p>
            <a:r>
              <a:rPr lang="en-US" dirty="0">
                <a:solidFill>
                  <a:srgbClr val="FFFFFF"/>
                </a:solidFill>
              </a:rPr>
              <a:t>1</a:t>
            </a:r>
          </a:p>
        </p:txBody>
      </p:sp>
      <p:cxnSp>
        <p:nvCxnSpPr>
          <p:cNvPr id="76" name="Straight Connector 75"/>
          <p:cNvCxnSpPr>
            <a:endCxn id="79" idx="4"/>
          </p:cNvCxnSpPr>
          <p:nvPr/>
        </p:nvCxnSpPr>
        <p:spPr>
          <a:xfrm flipV="1">
            <a:off x="2911844" y="1798036"/>
            <a:ext cx="1562" cy="75722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2880867" y="2729185"/>
            <a:ext cx="61955" cy="6195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3158101" y="1325442"/>
            <a:ext cx="1287466" cy="1169551"/>
          </a:xfrm>
          <a:prstGeom prst="rect">
            <a:avLst/>
          </a:prstGeom>
          <a:noFill/>
        </p:spPr>
        <p:txBody>
          <a:bodyPr wrap="square" rtlCol="0">
            <a:spAutoFit/>
          </a:bodyPr>
          <a:lstStyle/>
          <a:p>
            <a:r>
              <a:rPr lang="en-US" sz="1400" dirty="0">
                <a:solidFill>
                  <a:srgbClr val="FFFFFF"/>
                </a:solidFill>
              </a:rPr>
              <a:t>Search For Homes (in person and automated searches)</a:t>
            </a:r>
          </a:p>
        </p:txBody>
      </p:sp>
      <p:sp>
        <p:nvSpPr>
          <p:cNvPr id="79" name="Oval 78"/>
          <p:cNvSpPr/>
          <p:nvPr/>
        </p:nvSpPr>
        <p:spPr>
          <a:xfrm>
            <a:off x="2722726" y="1416676"/>
            <a:ext cx="381360" cy="381360"/>
          </a:xfrm>
          <a:prstGeom prst="ellipse">
            <a:avLst/>
          </a:prstGeom>
          <a:solidFill>
            <a:srgbClr val="142F54"/>
          </a:solid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0" name="TextBox 79"/>
          <p:cNvSpPr txBox="1"/>
          <p:nvPr/>
        </p:nvSpPr>
        <p:spPr>
          <a:xfrm>
            <a:off x="2749605" y="1406350"/>
            <a:ext cx="282206" cy="369332"/>
          </a:xfrm>
          <a:prstGeom prst="rect">
            <a:avLst/>
          </a:prstGeom>
          <a:noFill/>
        </p:spPr>
        <p:txBody>
          <a:bodyPr wrap="square" rtlCol="0">
            <a:spAutoFit/>
          </a:bodyPr>
          <a:lstStyle/>
          <a:p>
            <a:r>
              <a:rPr lang="en-US" dirty="0">
                <a:solidFill>
                  <a:srgbClr val="FFFFFF"/>
                </a:solidFill>
              </a:rPr>
              <a:t>3</a:t>
            </a:r>
          </a:p>
        </p:txBody>
      </p:sp>
      <p:cxnSp>
        <p:nvCxnSpPr>
          <p:cNvPr id="81" name="Straight Connector 80"/>
          <p:cNvCxnSpPr>
            <a:endCxn id="84" idx="4"/>
          </p:cNvCxnSpPr>
          <p:nvPr/>
        </p:nvCxnSpPr>
        <p:spPr>
          <a:xfrm flipV="1">
            <a:off x="4777719" y="1798036"/>
            <a:ext cx="1562" cy="75722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4746742" y="2729185"/>
            <a:ext cx="61955" cy="619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TextBox 82"/>
          <p:cNvSpPr txBox="1"/>
          <p:nvPr/>
        </p:nvSpPr>
        <p:spPr>
          <a:xfrm>
            <a:off x="5082152" y="1416676"/>
            <a:ext cx="1287466" cy="523220"/>
          </a:xfrm>
          <a:prstGeom prst="rect">
            <a:avLst/>
          </a:prstGeom>
          <a:noFill/>
        </p:spPr>
        <p:txBody>
          <a:bodyPr wrap="square" rtlCol="0">
            <a:spAutoFit/>
          </a:bodyPr>
          <a:lstStyle/>
          <a:p>
            <a:r>
              <a:rPr lang="en-US" sz="1400" dirty="0">
                <a:solidFill>
                  <a:srgbClr val="FFFFFF"/>
                </a:solidFill>
              </a:rPr>
              <a:t>Negotiation And Contract</a:t>
            </a:r>
          </a:p>
        </p:txBody>
      </p:sp>
      <p:sp>
        <p:nvSpPr>
          <p:cNvPr id="84" name="Oval 83"/>
          <p:cNvSpPr/>
          <p:nvPr/>
        </p:nvSpPr>
        <p:spPr>
          <a:xfrm>
            <a:off x="4588601" y="1416676"/>
            <a:ext cx="381360" cy="381360"/>
          </a:xfrm>
          <a:prstGeom prst="ellipse">
            <a:avLst/>
          </a:prstGeom>
          <a:solidFill>
            <a:srgbClr val="142F54"/>
          </a:solid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4626860" y="1407406"/>
            <a:ext cx="282206" cy="369332"/>
          </a:xfrm>
          <a:prstGeom prst="rect">
            <a:avLst/>
          </a:prstGeom>
          <a:noFill/>
        </p:spPr>
        <p:txBody>
          <a:bodyPr wrap="square" rtlCol="0">
            <a:spAutoFit/>
          </a:bodyPr>
          <a:lstStyle/>
          <a:p>
            <a:r>
              <a:rPr lang="en-US" dirty="0">
                <a:solidFill>
                  <a:srgbClr val="FFFFFF"/>
                </a:solidFill>
              </a:rPr>
              <a:t>5</a:t>
            </a:r>
          </a:p>
        </p:txBody>
      </p:sp>
      <p:cxnSp>
        <p:nvCxnSpPr>
          <p:cNvPr id="86" name="Straight Connector 85"/>
          <p:cNvCxnSpPr/>
          <p:nvPr/>
        </p:nvCxnSpPr>
        <p:spPr>
          <a:xfrm flipV="1">
            <a:off x="6624665" y="1798036"/>
            <a:ext cx="0" cy="75722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6593688" y="2729185"/>
            <a:ext cx="61955" cy="6195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TextBox 87"/>
          <p:cNvSpPr txBox="1"/>
          <p:nvPr/>
        </p:nvSpPr>
        <p:spPr>
          <a:xfrm>
            <a:off x="6823313" y="1416676"/>
            <a:ext cx="1287466" cy="523220"/>
          </a:xfrm>
          <a:prstGeom prst="rect">
            <a:avLst/>
          </a:prstGeom>
          <a:noFill/>
        </p:spPr>
        <p:txBody>
          <a:bodyPr wrap="square" rtlCol="0">
            <a:spAutoFit/>
          </a:bodyPr>
          <a:lstStyle/>
          <a:p>
            <a:r>
              <a:rPr lang="en-US" sz="1400" dirty="0">
                <a:solidFill>
                  <a:srgbClr val="FFFFFF"/>
                </a:solidFill>
              </a:rPr>
              <a:t>Final </a:t>
            </a:r>
          </a:p>
          <a:p>
            <a:r>
              <a:rPr lang="en-US" sz="1400" dirty="0">
                <a:solidFill>
                  <a:srgbClr val="FFFFFF"/>
                </a:solidFill>
              </a:rPr>
              <a:t>Details</a:t>
            </a:r>
          </a:p>
        </p:txBody>
      </p:sp>
      <p:sp>
        <p:nvSpPr>
          <p:cNvPr id="89" name="Oval 88"/>
          <p:cNvSpPr/>
          <p:nvPr/>
        </p:nvSpPr>
        <p:spPr>
          <a:xfrm>
            <a:off x="6435547" y="1416676"/>
            <a:ext cx="381360" cy="381360"/>
          </a:xfrm>
          <a:prstGeom prst="ellipse">
            <a:avLst/>
          </a:prstGeom>
          <a:solidFill>
            <a:srgbClr val="142F54"/>
          </a:solid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0" name="TextBox 89"/>
          <p:cNvSpPr txBox="1"/>
          <p:nvPr/>
        </p:nvSpPr>
        <p:spPr>
          <a:xfrm>
            <a:off x="6472751" y="1416676"/>
            <a:ext cx="282206" cy="369332"/>
          </a:xfrm>
          <a:prstGeom prst="rect">
            <a:avLst/>
          </a:prstGeom>
          <a:noFill/>
        </p:spPr>
        <p:txBody>
          <a:bodyPr wrap="square" rtlCol="0">
            <a:spAutoFit/>
          </a:bodyPr>
          <a:lstStyle/>
          <a:p>
            <a:r>
              <a:rPr lang="en-US" dirty="0">
                <a:solidFill>
                  <a:srgbClr val="FFFFFF"/>
                </a:solidFill>
              </a:rPr>
              <a:t>7</a:t>
            </a:r>
          </a:p>
        </p:txBody>
      </p:sp>
      <p:sp>
        <p:nvSpPr>
          <p:cNvPr id="91" name="Oval 90"/>
          <p:cNvSpPr/>
          <p:nvPr/>
        </p:nvSpPr>
        <p:spPr>
          <a:xfrm>
            <a:off x="1944464" y="2729185"/>
            <a:ext cx="61955" cy="61955"/>
          </a:xfrm>
          <a:prstGeom prst="ellipse">
            <a:avLst/>
          </a:prstGeom>
          <a:solidFill>
            <a:srgbClr val="142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3811355" y="2729185"/>
            <a:ext cx="61955" cy="61955"/>
          </a:xfrm>
          <a:prstGeom prst="ellipse">
            <a:avLst/>
          </a:prstGeom>
          <a:solidFill>
            <a:srgbClr val="142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5668593" y="2729185"/>
            <a:ext cx="61955" cy="61955"/>
          </a:xfrm>
          <a:prstGeom prst="ellipse">
            <a:avLst/>
          </a:prstGeom>
          <a:solidFill>
            <a:srgbClr val="142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7496102" y="2729185"/>
            <a:ext cx="61955" cy="61955"/>
          </a:xfrm>
          <a:prstGeom prst="ellipse">
            <a:avLst/>
          </a:prstGeom>
          <a:solidFill>
            <a:srgbClr val="142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5" name="Straight Connector 94"/>
          <p:cNvCxnSpPr/>
          <p:nvPr/>
        </p:nvCxnSpPr>
        <p:spPr>
          <a:xfrm flipV="1">
            <a:off x="1977386" y="2962349"/>
            <a:ext cx="11866" cy="10581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1781594" y="4021586"/>
            <a:ext cx="381360" cy="381360"/>
          </a:xfrm>
          <a:prstGeom prst="ellipse">
            <a:avLst/>
          </a:prstGeom>
          <a:solidFill>
            <a:schemeClr val="bg1"/>
          </a:solidFill>
          <a:ln w="19050" cmpd="sng">
            <a:solidFill>
              <a:schemeClr val="bg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7" name="TextBox 96"/>
          <p:cNvSpPr txBox="1"/>
          <p:nvPr/>
        </p:nvSpPr>
        <p:spPr>
          <a:xfrm>
            <a:off x="1817743" y="4020530"/>
            <a:ext cx="282206" cy="369332"/>
          </a:xfrm>
          <a:prstGeom prst="rect">
            <a:avLst/>
          </a:prstGeom>
          <a:noFill/>
        </p:spPr>
        <p:txBody>
          <a:bodyPr wrap="square" rtlCol="0">
            <a:spAutoFit/>
          </a:bodyPr>
          <a:lstStyle/>
          <a:p>
            <a:r>
              <a:rPr lang="en-US" dirty="0">
                <a:solidFill>
                  <a:srgbClr val="363D45"/>
                </a:solidFill>
              </a:rPr>
              <a:t>2</a:t>
            </a:r>
          </a:p>
        </p:txBody>
      </p:sp>
      <p:sp>
        <p:nvSpPr>
          <p:cNvPr id="98" name="TextBox 97"/>
          <p:cNvSpPr txBox="1"/>
          <p:nvPr/>
        </p:nvSpPr>
        <p:spPr>
          <a:xfrm>
            <a:off x="2156560" y="4031205"/>
            <a:ext cx="1027813" cy="584776"/>
          </a:xfrm>
          <a:prstGeom prst="rect">
            <a:avLst/>
          </a:prstGeom>
          <a:noFill/>
        </p:spPr>
        <p:txBody>
          <a:bodyPr wrap="square" rtlCol="0">
            <a:spAutoFit/>
          </a:bodyPr>
          <a:lstStyle/>
          <a:p>
            <a:r>
              <a:rPr lang="en-US" sz="1600" dirty="0">
                <a:solidFill>
                  <a:srgbClr val="FFFFFF"/>
                </a:solidFill>
              </a:rPr>
              <a:t>Get Pre-Approved</a:t>
            </a:r>
          </a:p>
        </p:txBody>
      </p:sp>
      <p:sp>
        <p:nvSpPr>
          <p:cNvPr id="99" name="TextBox 98"/>
          <p:cNvSpPr txBox="1"/>
          <p:nvPr/>
        </p:nvSpPr>
        <p:spPr>
          <a:xfrm>
            <a:off x="4074694" y="4008541"/>
            <a:ext cx="1027813" cy="584776"/>
          </a:xfrm>
          <a:prstGeom prst="rect">
            <a:avLst/>
          </a:prstGeom>
          <a:noFill/>
        </p:spPr>
        <p:txBody>
          <a:bodyPr wrap="square" rtlCol="0" anchor="t">
            <a:spAutoFit/>
          </a:bodyPr>
          <a:lstStyle/>
          <a:p>
            <a:r>
              <a:rPr lang="en-US" sz="1600" dirty="0">
                <a:solidFill>
                  <a:srgbClr val="FFFFFF"/>
                </a:solidFill>
              </a:rPr>
              <a:t>Make An Offer</a:t>
            </a:r>
          </a:p>
        </p:txBody>
      </p:sp>
      <p:cxnSp>
        <p:nvCxnSpPr>
          <p:cNvPr id="100" name="Straight Connector 99"/>
          <p:cNvCxnSpPr/>
          <p:nvPr/>
        </p:nvCxnSpPr>
        <p:spPr>
          <a:xfrm flipV="1">
            <a:off x="3831651" y="2962349"/>
            <a:ext cx="11866" cy="10581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3635859" y="4021586"/>
            <a:ext cx="381360" cy="381360"/>
          </a:xfrm>
          <a:prstGeom prst="ellipse">
            <a:avLst/>
          </a:prstGeom>
          <a:solidFill>
            <a:schemeClr val="bg1"/>
          </a:solidFill>
          <a:ln w="19050" cmpd="sng">
            <a:solidFill>
              <a:schemeClr val="bg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TextBox 101"/>
          <p:cNvSpPr txBox="1"/>
          <p:nvPr/>
        </p:nvSpPr>
        <p:spPr>
          <a:xfrm>
            <a:off x="3672008" y="4020530"/>
            <a:ext cx="282206" cy="369332"/>
          </a:xfrm>
          <a:prstGeom prst="rect">
            <a:avLst/>
          </a:prstGeom>
          <a:noFill/>
        </p:spPr>
        <p:txBody>
          <a:bodyPr wrap="square" rtlCol="0">
            <a:spAutoFit/>
          </a:bodyPr>
          <a:lstStyle/>
          <a:p>
            <a:r>
              <a:rPr lang="en-US" dirty="0">
                <a:solidFill>
                  <a:srgbClr val="363D45"/>
                </a:solidFill>
              </a:rPr>
              <a:t>4</a:t>
            </a:r>
          </a:p>
        </p:txBody>
      </p:sp>
      <p:cxnSp>
        <p:nvCxnSpPr>
          <p:cNvPr id="103" name="Straight Connector 102"/>
          <p:cNvCxnSpPr>
            <a:stCxn id="105" idx="0"/>
          </p:cNvCxnSpPr>
          <p:nvPr/>
        </p:nvCxnSpPr>
        <p:spPr>
          <a:xfrm flipV="1">
            <a:off x="5687133" y="2962349"/>
            <a:ext cx="11866" cy="10581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5509881" y="4030856"/>
            <a:ext cx="381360" cy="381360"/>
          </a:xfrm>
          <a:prstGeom prst="ellipse">
            <a:avLst/>
          </a:prstGeom>
          <a:solidFill>
            <a:schemeClr val="bg1"/>
          </a:solidFill>
          <a:ln w="19050" cmpd="sng">
            <a:solidFill>
              <a:schemeClr val="bg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5" name="TextBox 104"/>
          <p:cNvSpPr txBox="1"/>
          <p:nvPr/>
        </p:nvSpPr>
        <p:spPr>
          <a:xfrm>
            <a:off x="5546030" y="4020530"/>
            <a:ext cx="282206" cy="369332"/>
          </a:xfrm>
          <a:prstGeom prst="rect">
            <a:avLst/>
          </a:prstGeom>
          <a:noFill/>
        </p:spPr>
        <p:txBody>
          <a:bodyPr wrap="square" rtlCol="0">
            <a:spAutoFit/>
          </a:bodyPr>
          <a:lstStyle/>
          <a:p>
            <a:r>
              <a:rPr lang="en-US" dirty="0">
                <a:solidFill>
                  <a:srgbClr val="363D45"/>
                </a:solidFill>
              </a:rPr>
              <a:t>6</a:t>
            </a:r>
          </a:p>
        </p:txBody>
      </p:sp>
      <p:cxnSp>
        <p:nvCxnSpPr>
          <p:cNvPr id="106" name="Straight Connector 105"/>
          <p:cNvCxnSpPr>
            <a:stCxn id="108" idx="0"/>
          </p:cNvCxnSpPr>
          <p:nvPr/>
        </p:nvCxnSpPr>
        <p:spPr>
          <a:xfrm flipV="1">
            <a:off x="7520977" y="2962349"/>
            <a:ext cx="11866" cy="10581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7343725" y="4035742"/>
            <a:ext cx="381360" cy="381360"/>
          </a:xfrm>
          <a:prstGeom prst="ellipse">
            <a:avLst/>
          </a:prstGeom>
          <a:solidFill>
            <a:schemeClr val="bg1"/>
          </a:solidFill>
          <a:ln w="19050" cmpd="sng">
            <a:solidFill>
              <a:schemeClr val="bg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8" name="TextBox 107"/>
          <p:cNvSpPr txBox="1"/>
          <p:nvPr/>
        </p:nvSpPr>
        <p:spPr>
          <a:xfrm>
            <a:off x="7379874" y="4020530"/>
            <a:ext cx="282206" cy="369332"/>
          </a:xfrm>
          <a:prstGeom prst="rect">
            <a:avLst/>
          </a:prstGeom>
          <a:noFill/>
        </p:spPr>
        <p:txBody>
          <a:bodyPr wrap="square" rtlCol="0">
            <a:spAutoFit/>
          </a:bodyPr>
          <a:lstStyle/>
          <a:p>
            <a:r>
              <a:rPr lang="en-US" dirty="0">
                <a:solidFill>
                  <a:srgbClr val="363D45"/>
                </a:solidFill>
              </a:rPr>
              <a:t>8</a:t>
            </a:r>
          </a:p>
        </p:txBody>
      </p:sp>
      <p:pic>
        <p:nvPicPr>
          <p:cNvPr id="109" name="Picture 10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4076" y="2344675"/>
            <a:ext cx="742116" cy="742116"/>
          </a:xfrm>
          <a:prstGeom prst="rect">
            <a:avLst/>
          </a:prstGeom>
        </p:spPr>
      </p:pic>
      <p:sp>
        <p:nvSpPr>
          <p:cNvPr id="110" name="TextBox 109"/>
          <p:cNvSpPr txBox="1"/>
          <p:nvPr/>
        </p:nvSpPr>
        <p:spPr>
          <a:xfrm>
            <a:off x="5921640" y="4005821"/>
            <a:ext cx="1027813" cy="830997"/>
          </a:xfrm>
          <a:prstGeom prst="rect">
            <a:avLst/>
          </a:prstGeom>
          <a:noFill/>
        </p:spPr>
        <p:txBody>
          <a:bodyPr wrap="square" rtlCol="0" anchor="t">
            <a:spAutoFit/>
          </a:bodyPr>
          <a:lstStyle/>
          <a:p>
            <a:r>
              <a:rPr lang="en-US" sz="1600" dirty="0">
                <a:solidFill>
                  <a:srgbClr val="FFFFFF"/>
                </a:solidFill>
              </a:rPr>
              <a:t>Under Contract/In Escrow</a:t>
            </a:r>
          </a:p>
        </p:txBody>
      </p:sp>
      <p:sp>
        <p:nvSpPr>
          <p:cNvPr id="111" name="TextBox 110"/>
          <p:cNvSpPr txBox="1"/>
          <p:nvPr/>
        </p:nvSpPr>
        <p:spPr>
          <a:xfrm>
            <a:off x="7810694" y="4061907"/>
            <a:ext cx="1027813" cy="584776"/>
          </a:xfrm>
          <a:prstGeom prst="rect">
            <a:avLst/>
          </a:prstGeom>
          <a:noFill/>
        </p:spPr>
        <p:txBody>
          <a:bodyPr wrap="square" rtlCol="0" anchor="t">
            <a:spAutoFit/>
          </a:bodyPr>
          <a:lstStyle/>
          <a:p>
            <a:r>
              <a:rPr lang="en-US" sz="1600" dirty="0">
                <a:solidFill>
                  <a:srgbClr val="FFFFFF"/>
                </a:solidFill>
              </a:rPr>
              <a:t>Closing</a:t>
            </a:r>
          </a:p>
          <a:p>
            <a:r>
              <a:rPr lang="en-US" sz="1600" dirty="0">
                <a:solidFill>
                  <a:srgbClr val="FFFFFF"/>
                </a:solidFill>
              </a:rPr>
              <a:t>Day</a:t>
            </a:r>
          </a:p>
        </p:txBody>
      </p:sp>
      <p:sp>
        <p:nvSpPr>
          <p:cNvPr id="3" name="Slide Number Placeholder 2">
            <a:extLst>
              <a:ext uri="{FF2B5EF4-FFF2-40B4-BE49-F238E27FC236}">
                <a16:creationId xmlns:a16="http://schemas.microsoft.com/office/drawing/2014/main" id="{155E18CC-63B9-4099-9039-3998BBE359BB}"/>
              </a:ext>
            </a:extLst>
          </p:cNvPr>
          <p:cNvSpPr>
            <a:spLocks noGrp="1"/>
          </p:cNvSpPr>
          <p:nvPr>
            <p:ph type="sldNum" sz="quarter" idx="4294967295"/>
          </p:nvPr>
        </p:nvSpPr>
        <p:spPr>
          <a:xfrm>
            <a:off x="6553200" y="4767264"/>
            <a:ext cx="2133600" cy="273844"/>
          </a:xfrm>
          <a:prstGeom prst="rect">
            <a:avLst/>
          </a:prstGeom>
        </p:spPr>
        <p:txBody>
          <a:bodyPr/>
          <a:lstStyle/>
          <a:p>
            <a:fld id="{8A0A68EC-B502-4F4F-86B7-4273DD8BD47B}" type="slidenum">
              <a:rPr lang="en-US" smtClean="0"/>
              <a:t>5</a:t>
            </a:fld>
            <a:endParaRPr lang="en-US"/>
          </a:p>
        </p:txBody>
      </p:sp>
    </p:spTree>
    <p:extLst>
      <p:ext uri="{BB962C8B-B14F-4D97-AF65-F5344CB8AC3E}">
        <p14:creationId xmlns:p14="http://schemas.microsoft.com/office/powerpoint/2010/main" val="1098117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500"/>
                                        <p:tgtEl>
                                          <p:spTgt spid="9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nodeType="with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fade">
                                      <p:cBhvr>
                                        <p:cTn id="36" dur="500"/>
                                        <p:tgtEl>
                                          <p:spTgt spid="9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500"/>
                                        <p:tgtEl>
                                          <p:spTgt spid="9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500"/>
                                        <p:tgtEl>
                                          <p:spTgt spid="7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fade">
                                      <p:cBhvr>
                                        <p:cTn id="56" dur="500"/>
                                        <p:tgtEl>
                                          <p:spTgt spid="7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500"/>
                                        <p:tgtEl>
                                          <p:spTgt spid="7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500"/>
                                        <p:tgtEl>
                                          <p:spTgt spid="9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fade">
                                      <p:cBhvr>
                                        <p:cTn id="73" dur="500"/>
                                        <p:tgtEl>
                                          <p:spTgt spid="99"/>
                                        </p:tgtEl>
                                      </p:cBhvr>
                                    </p:animEffect>
                                  </p:childTnLst>
                                </p:cTn>
                              </p:par>
                              <p:par>
                                <p:cTn id="74" presetID="10" presetClass="entr" presetSubtype="0" fill="hold" nodeType="with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fade">
                                      <p:cBhvr>
                                        <p:cTn id="76" dur="500"/>
                                        <p:tgtEl>
                                          <p:spTgt spid="1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fade">
                                      <p:cBhvr>
                                        <p:cTn id="79" dur="500"/>
                                        <p:tgtEl>
                                          <p:spTgt spid="1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2"/>
                                        </p:tgtEl>
                                        <p:attrNameLst>
                                          <p:attrName>style.visibility</p:attrName>
                                        </p:attrNameLst>
                                      </p:cBhvr>
                                      <p:to>
                                        <p:strVal val="visible"/>
                                      </p:to>
                                    </p:set>
                                    <p:animEffect transition="in" filter="fade">
                                      <p:cBhvr>
                                        <p:cTn id="82" dur="500"/>
                                        <p:tgtEl>
                                          <p:spTgt spid="10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par>
                                <p:cTn id="88" presetID="10" presetClass="entr" presetSubtype="0" fill="hold" nodeType="with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fade">
                                      <p:cBhvr>
                                        <p:cTn id="90" dur="500"/>
                                        <p:tgtEl>
                                          <p:spTgt spid="8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animEffect transition="in" filter="fade">
                                      <p:cBhvr>
                                        <p:cTn id="93" dur="500"/>
                                        <p:tgtEl>
                                          <p:spTgt spid="8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500"/>
                                        <p:tgtEl>
                                          <p:spTgt spid="8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fade">
                                      <p:cBhvr>
                                        <p:cTn id="99" dur="500"/>
                                        <p:tgtEl>
                                          <p:spTgt spid="8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5"/>
                                        </p:tgtEl>
                                        <p:attrNameLst>
                                          <p:attrName>style.visibility</p:attrName>
                                        </p:attrNameLst>
                                      </p:cBhvr>
                                      <p:to>
                                        <p:strVal val="visible"/>
                                      </p:to>
                                    </p:set>
                                    <p:animEffect transition="in" filter="fade">
                                      <p:cBhvr>
                                        <p:cTn id="102" dur="500"/>
                                        <p:tgtEl>
                                          <p:spTgt spid="8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3"/>
                                        </p:tgtEl>
                                        <p:attrNameLst>
                                          <p:attrName>style.visibility</p:attrName>
                                        </p:attrNameLst>
                                      </p:cBhvr>
                                      <p:to>
                                        <p:strVal val="visible"/>
                                      </p:to>
                                    </p:set>
                                    <p:animEffect transition="in" filter="fade">
                                      <p:cBhvr>
                                        <p:cTn id="110" dur="500"/>
                                        <p:tgtEl>
                                          <p:spTgt spid="93"/>
                                        </p:tgtEl>
                                      </p:cBhvr>
                                    </p:animEffect>
                                  </p:childTnLst>
                                </p:cTn>
                              </p:par>
                              <p:par>
                                <p:cTn id="111" presetID="10" presetClass="entr" presetSubtype="0" fill="hold" nodeType="with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500"/>
                                        <p:tgtEl>
                                          <p:spTgt spid="10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04"/>
                                        </p:tgtEl>
                                        <p:attrNameLst>
                                          <p:attrName>style.visibility</p:attrName>
                                        </p:attrNameLst>
                                      </p:cBhvr>
                                      <p:to>
                                        <p:strVal val="visible"/>
                                      </p:to>
                                    </p:set>
                                    <p:animEffect transition="in" filter="fade">
                                      <p:cBhvr>
                                        <p:cTn id="116" dur="500"/>
                                        <p:tgtEl>
                                          <p:spTgt spid="10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500"/>
                                        <p:tgtEl>
                                          <p:spTgt spid="10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10"/>
                                        </p:tgtEl>
                                        <p:attrNameLst>
                                          <p:attrName>style.visibility</p:attrName>
                                        </p:attrNameLst>
                                      </p:cBhvr>
                                      <p:to>
                                        <p:strVal val="visible"/>
                                      </p:to>
                                    </p:set>
                                    <p:animEffect transition="in" filter="fade">
                                      <p:cBhvr>
                                        <p:cTn id="122" dur="500"/>
                                        <p:tgtEl>
                                          <p:spTgt spid="11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500"/>
                                        <p:tgtEl>
                                          <p:spTgt spid="69"/>
                                        </p:tgtEl>
                                      </p:cBhvr>
                                    </p:animEffect>
                                  </p:childTnLst>
                                </p:cTn>
                              </p:par>
                              <p:par>
                                <p:cTn id="128" presetID="10" presetClass="entr" presetSubtype="0" fill="hold" nodeType="withEffect">
                                  <p:stCondLst>
                                    <p:cond delay="0"/>
                                  </p:stCondLst>
                                  <p:childTnLst>
                                    <p:set>
                                      <p:cBhvr>
                                        <p:cTn id="129" dur="1" fill="hold">
                                          <p:stCondLst>
                                            <p:cond delay="0"/>
                                          </p:stCondLst>
                                        </p:cTn>
                                        <p:tgtEl>
                                          <p:spTgt spid="86"/>
                                        </p:tgtEl>
                                        <p:attrNameLst>
                                          <p:attrName>style.visibility</p:attrName>
                                        </p:attrNameLst>
                                      </p:cBhvr>
                                      <p:to>
                                        <p:strVal val="visible"/>
                                      </p:to>
                                    </p:set>
                                    <p:animEffect transition="in" filter="fade">
                                      <p:cBhvr>
                                        <p:cTn id="130" dur="500"/>
                                        <p:tgtEl>
                                          <p:spTgt spid="8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500"/>
                                        <p:tgtEl>
                                          <p:spTgt spid="8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88"/>
                                        </p:tgtEl>
                                        <p:attrNameLst>
                                          <p:attrName>style.visibility</p:attrName>
                                        </p:attrNameLst>
                                      </p:cBhvr>
                                      <p:to>
                                        <p:strVal val="visible"/>
                                      </p:to>
                                    </p:set>
                                    <p:animEffect transition="in" filter="fade">
                                      <p:cBhvr>
                                        <p:cTn id="136" dur="500"/>
                                        <p:tgtEl>
                                          <p:spTgt spid="8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89"/>
                                        </p:tgtEl>
                                        <p:attrNameLst>
                                          <p:attrName>style.visibility</p:attrName>
                                        </p:attrNameLst>
                                      </p:cBhvr>
                                      <p:to>
                                        <p:strVal val="visible"/>
                                      </p:to>
                                    </p:set>
                                    <p:animEffect transition="in" filter="fade">
                                      <p:cBhvr>
                                        <p:cTn id="139" dur="500"/>
                                        <p:tgtEl>
                                          <p:spTgt spid="8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0"/>
                                        </p:tgtEl>
                                        <p:attrNameLst>
                                          <p:attrName>style.visibility</p:attrName>
                                        </p:attrNameLst>
                                      </p:cBhvr>
                                      <p:to>
                                        <p:strVal val="visible"/>
                                      </p:to>
                                    </p:set>
                                    <p:animEffect transition="in" filter="fade">
                                      <p:cBhvr>
                                        <p:cTn id="142" dur="500"/>
                                        <p:tgtEl>
                                          <p:spTgt spid="90"/>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fade">
                                      <p:cBhvr>
                                        <p:cTn id="147" dur="500"/>
                                        <p:tgtEl>
                                          <p:spTgt spid="7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94"/>
                                        </p:tgtEl>
                                        <p:attrNameLst>
                                          <p:attrName>style.visibility</p:attrName>
                                        </p:attrNameLst>
                                      </p:cBhvr>
                                      <p:to>
                                        <p:strVal val="visible"/>
                                      </p:to>
                                    </p:set>
                                    <p:animEffect transition="in" filter="fade">
                                      <p:cBhvr>
                                        <p:cTn id="150" dur="500"/>
                                        <p:tgtEl>
                                          <p:spTgt spid="94"/>
                                        </p:tgtEl>
                                      </p:cBhvr>
                                    </p:animEffect>
                                  </p:childTnLst>
                                </p:cTn>
                              </p:par>
                              <p:par>
                                <p:cTn id="151" presetID="10" presetClass="entr" presetSubtype="0" fill="hold" nodeType="withEffect">
                                  <p:stCondLst>
                                    <p:cond delay="0"/>
                                  </p:stCondLst>
                                  <p:childTnLst>
                                    <p:set>
                                      <p:cBhvr>
                                        <p:cTn id="152" dur="1" fill="hold">
                                          <p:stCondLst>
                                            <p:cond delay="0"/>
                                          </p:stCondLst>
                                        </p:cTn>
                                        <p:tgtEl>
                                          <p:spTgt spid="106"/>
                                        </p:tgtEl>
                                        <p:attrNameLst>
                                          <p:attrName>style.visibility</p:attrName>
                                        </p:attrNameLst>
                                      </p:cBhvr>
                                      <p:to>
                                        <p:strVal val="visible"/>
                                      </p:to>
                                    </p:set>
                                    <p:animEffect transition="in" filter="fade">
                                      <p:cBhvr>
                                        <p:cTn id="153" dur="500"/>
                                        <p:tgtEl>
                                          <p:spTgt spid="10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07"/>
                                        </p:tgtEl>
                                        <p:attrNameLst>
                                          <p:attrName>style.visibility</p:attrName>
                                        </p:attrNameLst>
                                      </p:cBhvr>
                                      <p:to>
                                        <p:strVal val="visible"/>
                                      </p:to>
                                    </p:set>
                                    <p:animEffect transition="in" filter="fade">
                                      <p:cBhvr>
                                        <p:cTn id="156" dur="500"/>
                                        <p:tgtEl>
                                          <p:spTgt spid="107"/>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08"/>
                                        </p:tgtEl>
                                        <p:attrNameLst>
                                          <p:attrName>style.visibility</p:attrName>
                                        </p:attrNameLst>
                                      </p:cBhvr>
                                      <p:to>
                                        <p:strVal val="visible"/>
                                      </p:to>
                                    </p:set>
                                    <p:animEffect transition="in" filter="fade">
                                      <p:cBhvr>
                                        <p:cTn id="159" dur="500"/>
                                        <p:tgtEl>
                                          <p:spTgt spid="108"/>
                                        </p:tgtEl>
                                      </p:cBhvr>
                                    </p:animEffect>
                                  </p:childTnLst>
                                </p:cTn>
                              </p:par>
                              <p:par>
                                <p:cTn id="160" presetID="10" presetClass="entr" presetSubtype="0" fill="hold" nodeType="withEffect">
                                  <p:stCondLst>
                                    <p:cond delay="0"/>
                                  </p:stCondLst>
                                  <p:childTnLst>
                                    <p:set>
                                      <p:cBhvr>
                                        <p:cTn id="161" dur="1" fill="hold">
                                          <p:stCondLst>
                                            <p:cond delay="0"/>
                                          </p:stCondLst>
                                        </p:cTn>
                                        <p:tgtEl>
                                          <p:spTgt spid="109"/>
                                        </p:tgtEl>
                                        <p:attrNameLst>
                                          <p:attrName>style.visibility</p:attrName>
                                        </p:attrNameLst>
                                      </p:cBhvr>
                                      <p:to>
                                        <p:strVal val="visible"/>
                                      </p:to>
                                    </p:set>
                                    <p:animEffect transition="in" filter="fade">
                                      <p:cBhvr>
                                        <p:cTn id="162" dur="500"/>
                                        <p:tgtEl>
                                          <p:spTgt spid="10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P spid="72" grpId="0" animBg="1"/>
      <p:bldP spid="73" grpId="0"/>
      <p:bldP spid="74" grpId="0" animBg="1"/>
      <p:bldP spid="75" grpId="0"/>
      <p:bldP spid="77" grpId="0" animBg="1"/>
      <p:bldP spid="78" grpId="0"/>
      <p:bldP spid="79" grpId="0" animBg="1"/>
      <p:bldP spid="80" grpId="0"/>
      <p:bldP spid="82" grpId="0" animBg="1"/>
      <p:bldP spid="83" grpId="0"/>
      <p:bldP spid="84" grpId="0" animBg="1"/>
      <p:bldP spid="85" grpId="0"/>
      <p:bldP spid="87" grpId="0" animBg="1"/>
      <p:bldP spid="88" grpId="0"/>
      <p:bldP spid="89" grpId="0" animBg="1"/>
      <p:bldP spid="90" grpId="0"/>
      <p:bldP spid="91" grpId="0" animBg="1"/>
      <p:bldP spid="92" grpId="0" animBg="1"/>
      <p:bldP spid="93" grpId="0" animBg="1"/>
      <p:bldP spid="94" grpId="0" animBg="1"/>
      <p:bldP spid="96" grpId="0" animBg="1"/>
      <p:bldP spid="97" grpId="0"/>
      <p:bldP spid="98" grpId="0"/>
      <p:bldP spid="99" grpId="0"/>
      <p:bldP spid="101" grpId="0" animBg="1"/>
      <p:bldP spid="102" grpId="0"/>
      <p:bldP spid="104" grpId="0" animBg="1"/>
      <p:bldP spid="105" grpId="0"/>
      <p:bldP spid="107" grpId="0" animBg="1"/>
      <p:bldP spid="108" grpId="0"/>
      <p:bldP spid="110" grpId="0"/>
      <p:bldP spid="1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obeStock_98352673.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2910138" cy="5143499"/>
          </a:xfrm>
          <a:prstGeom prst="rect">
            <a:avLst/>
          </a:prstGeom>
        </p:spPr>
      </p:pic>
      <p:sp>
        <p:nvSpPr>
          <p:cNvPr id="9" name="Title 5"/>
          <p:cNvSpPr txBox="1">
            <a:spLocks/>
          </p:cNvSpPr>
          <p:nvPr/>
        </p:nvSpPr>
        <p:spPr>
          <a:xfrm>
            <a:off x="3394232" y="1678075"/>
            <a:ext cx="5024958" cy="3272592"/>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10" name="Title 5"/>
          <p:cNvSpPr txBox="1">
            <a:spLocks/>
          </p:cNvSpPr>
          <p:nvPr/>
        </p:nvSpPr>
        <p:spPr>
          <a:xfrm>
            <a:off x="2897512" y="1495025"/>
            <a:ext cx="713390" cy="881064"/>
          </a:xfrm>
          <a:prstGeom prst="rect">
            <a:avLst/>
          </a:prstGeom>
          <a:solidFill>
            <a:srgbClr val="142F54"/>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idx="4294967295"/>
          </p:nvPr>
        </p:nvSpPr>
        <p:spPr>
          <a:xfrm>
            <a:off x="-11911" y="-42863"/>
            <a:ext cx="2933958" cy="881063"/>
          </a:xfrm>
          <a:solidFill>
            <a:srgbClr val="142F54"/>
          </a:solidFill>
        </p:spPr>
        <p:txBody>
          <a:bodyPr>
            <a:normAutofit/>
          </a:bodyPr>
          <a:lstStyle/>
          <a:p>
            <a:r>
              <a:rPr lang="en-US" sz="2000" b="1" dirty="0">
                <a:solidFill>
                  <a:schemeClr val="bg1"/>
                </a:solidFill>
                <a:latin typeface="Helvetica Neue"/>
                <a:cs typeface="Helvetica Neue"/>
              </a:rPr>
              <a:t>Being Ready to Buy!</a:t>
            </a:r>
          </a:p>
        </p:txBody>
      </p:sp>
      <p:sp>
        <p:nvSpPr>
          <p:cNvPr id="4" name="Content Placeholder 2"/>
          <p:cNvSpPr>
            <a:spLocks noGrp="1"/>
          </p:cNvSpPr>
          <p:nvPr>
            <p:ph idx="1"/>
          </p:nvPr>
        </p:nvSpPr>
        <p:spPr>
          <a:xfrm>
            <a:off x="3793818" y="1807411"/>
            <a:ext cx="4225786" cy="2989207"/>
          </a:xfrm>
        </p:spPr>
        <p:txBody>
          <a:bodyPr>
            <a:noAutofit/>
          </a:bodyPr>
          <a:lstStyle/>
          <a:p>
            <a:pPr>
              <a:lnSpc>
                <a:spcPct val="120000"/>
              </a:lnSpc>
            </a:pPr>
            <a:r>
              <a:rPr lang="en-US" sz="1800" dirty="0"/>
              <a:t>Steady income</a:t>
            </a:r>
          </a:p>
          <a:p>
            <a:pPr>
              <a:lnSpc>
                <a:spcPct val="120000"/>
              </a:lnSpc>
            </a:pPr>
            <a:r>
              <a:rPr lang="en-US" sz="1800" dirty="0"/>
              <a:t>Low to medium debt</a:t>
            </a:r>
          </a:p>
          <a:p>
            <a:pPr>
              <a:lnSpc>
                <a:spcPct val="120000"/>
              </a:lnSpc>
            </a:pPr>
            <a:r>
              <a:rPr lang="en-US" sz="1800" dirty="0"/>
              <a:t>Cash for down payment/closing</a:t>
            </a:r>
          </a:p>
          <a:p>
            <a:pPr>
              <a:lnSpc>
                <a:spcPct val="120000"/>
              </a:lnSpc>
            </a:pPr>
            <a:r>
              <a:rPr lang="en-US" sz="1800" dirty="0"/>
              <a:t>Two months of pay stubs and bank statements</a:t>
            </a:r>
          </a:p>
          <a:p>
            <a:pPr>
              <a:lnSpc>
                <a:spcPct val="120000"/>
              </a:lnSpc>
            </a:pPr>
            <a:r>
              <a:rPr lang="en-US" sz="1800" dirty="0"/>
              <a:t>Two years with same company or in same industry</a:t>
            </a:r>
          </a:p>
        </p:txBody>
      </p:sp>
      <p:sp>
        <p:nvSpPr>
          <p:cNvPr id="5" name="Oval 4"/>
          <p:cNvSpPr/>
          <p:nvPr/>
        </p:nvSpPr>
        <p:spPr>
          <a:xfrm>
            <a:off x="2910137" y="1495024"/>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1569" y="1511319"/>
            <a:ext cx="565110" cy="565110"/>
          </a:xfrm>
          <a:prstGeom prst="rect">
            <a:avLst/>
          </a:prstGeom>
        </p:spPr>
      </p:pic>
      <p:sp>
        <p:nvSpPr>
          <p:cNvPr id="7" name="Slide Number Placeholder 6">
            <a:extLst>
              <a:ext uri="{FF2B5EF4-FFF2-40B4-BE49-F238E27FC236}">
                <a16:creationId xmlns:a16="http://schemas.microsoft.com/office/drawing/2014/main" id="{A9B14F5C-4436-4657-9E6C-474CD183CB74}"/>
              </a:ext>
            </a:extLst>
          </p:cNvPr>
          <p:cNvSpPr>
            <a:spLocks noGrp="1"/>
          </p:cNvSpPr>
          <p:nvPr>
            <p:ph type="sldNum" sz="quarter" idx="4294967295"/>
          </p:nvPr>
        </p:nvSpPr>
        <p:spPr>
          <a:xfrm>
            <a:off x="112058" y="4407098"/>
            <a:ext cx="372036" cy="273844"/>
          </a:xfrm>
          <a:prstGeom prst="rect">
            <a:avLst/>
          </a:prstGeom>
        </p:spPr>
        <p:txBody>
          <a:bodyPr/>
          <a:lstStyle/>
          <a:p>
            <a:fld id="{8A0A68EC-B502-4F4F-86B7-4273DD8BD47B}" type="slidenum">
              <a:rPr lang="en-US" b="1" smtClean="0">
                <a:solidFill>
                  <a:srgbClr val="FF0000"/>
                </a:solidFill>
              </a:rPr>
              <a:t>6</a:t>
            </a:fld>
            <a:endParaRPr lang="en-US" b="1" dirty="0">
              <a:solidFill>
                <a:srgbClr val="FF0000"/>
              </a:solidFill>
            </a:endParaRPr>
          </a:p>
        </p:txBody>
      </p:sp>
    </p:spTree>
    <p:extLst>
      <p:ext uri="{BB962C8B-B14F-4D97-AF65-F5344CB8AC3E}">
        <p14:creationId xmlns:p14="http://schemas.microsoft.com/office/powerpoint/2010/main" val="10176193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tchen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3128902" cy="5143500"/>
          </a:xfrm>
          <a:prstGeom prst="rect">
            <a:avLst/>
          </a:prstGeom>
        </p:spPr>
      </p:pic>
      <p:sp>
        <p:nvSpPr>
          <p:cNvPr id="15" name="Rectangle 14"/>
          <p:cNvSpPr/>
          <p:nvPr/>
        </p:nvSpPr>
        <p:spPr>
          <a:xfrm>
            <a:off x="2649324" y="0"/>
            <a:ext cx="6582599" cy="5143500"/>
          </a:xfrm>
          <a:prstGeom prst="rect">
            <a:avLst/>
          </a:prstGeom>
          <a:solidFill>
            <a:srgbClr val="6E727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3208107" y="215008"/>
            <a:ext cx="5218736" cy="892552"/>
          </a:xfrm>
        </p:spPr>
        <p:txBody>
          <a:bodyPr/>
          <a:lstStyle/>
          <a:p>
            <a:r>
              <a:rPr lang="en-US" sz="2800" dirty="0">
                <a:solidFill>
                  <a:srgbClr val="142F54"/>
                </a:solidFill>
              </a:rPr>
              <a:t>GETTING </a:t>
            </a:r>
            <a:r>
              <a:rPr lang="en-US" sz="2800" b="1" dirty="0">
                <a:solidFill>
                  <a:srgbClr val="142F54"/>
                </a:solidFill>
                <a:latin typeface="Helvetica Neue"/>
                <a:cs typeface="Helvetica Neue"/>
              </a:rPr>
              <a:t>PRE-APPROVED </a:t>
            </a:r>
            <a:br>
              <a:rPr lang="en-US" sz="2800" b="1" dirty="0">
                <a:solidFill>
                  <a:srgbClr val="142F54"/>
                </a:solidFill>
                <a:latin typeface="Helvetica Neue"/>
                <a:cs typeface="Helvetica Neue"/>
              </a:rPr>
            </a:br>
            <a:r>
              <a:rPr lang="en-US" sz="1800" b="1" dirty="0">
                <a:solidFill>
                  <a:srgbClr val="142F54"/>
                </a:solidFill>
                <a:latin typeface="Helvetica Neue"/>
                <a:cs typeface="Helvetica Neue"/>
              </a:rPr>
              <a:t>(First Priority before anything else)</a:t>
            </a:r>
          </a:p>
        </p:txBody>
      </p:sp>
      <p:sp>
        <p:nvSpPr>
          <p:cNvPr id="11" name="Title 5"/>
          <p:cNvSpPr txBox="1">
            <a:spLocks/>
          </p:cNvSpPr>
          <p:nvPr/>
        </p:nvSpPr>
        <p:spPr>
          <a:xfrm>
            <a:off x="3558489" y="1529063"/>
            <a:ext cx="4764268" cy="3339825"/>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12" name="Title 5"/>
          <p:cNvSpPr txBox="1">
            <a:spLocks/>
          </p:cNvSpPr>
          <p:nvPr/>
        </p:nvSpPr>
        <p:spPr>
          <a:xfrm>
            <a:off x="2741678" y="1245004"/>
            <a:ext cx="1116536" cy="962323"/>
          </a:xfrm>
          <a:prstGeom prst="rect">
            <a:avLst/>
          </a:prstGeom>
          <a:solidFill>
            <a:srgbClr val="6E7277"/>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1751" y="1438975"/>
            <a:ext cx="565110" cy="565110"/>
          </a:xfrm>
          <a:prstGeom prst="rect">
            <a:avLst/>
          </a:prstGeom>
        </p:spPr>
      </p:pic>
      <p:sp>
        <p:nvSpPr>
          <p:cNvPr id="14" name="Oval 13"/>
          <p:cNvSpPr/>
          <p:nvPr/>
        </p:nvSpPr>
        <p:spPr>
          <a:xfrm>
            <a:off x="3208107" y="1438975"/>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Content Placeholder 2"/>
          <p:cNvSpPr>
            <a:spLocks noGrp="1"/>
          </p:cNvSpPr>
          <p:nvPr>
            <p:ph idx="1"/>
          </p:nvPr>
        </p:nvSpPr>
        <p:spPr>
          <a:xfrm>
            <a:off x="3930471" y="1803952"/>
            <a:ext cx="4158045" cy="2940724"/>
          </a:xfrm>
        </p:spPr>
        <p:txBody>
          <a:bodyPr>
            <a:noAutofit/>
          </a:bodyPr>
          <a:lstStyle/>
          <a:p>
            <a:pPr>
              <a:lnSpc>
                <a:spcPct val="120000"/>
              </a:lnSpc>
            </a:pPr>
            <a:r>
              <a:rPr lang="en-US" sz="1900" dirty="0"/>
              <a:t>Choosing a lender</a:t>
            </a:r>
          </a:p>
          <a:p>
            <a:pPr>
              <a:lnSpc>
                <a:spcPct val="120000"/>
              </a:lnSpc>
            </a:pPr>
            <a:r>
              <a:rPr lang="en-US" sz="1900" b="1" dirty="0"/>
              <a:t>Filling out loan application</a:t>
            </a:r>
          </a:p>
          <a:p>
            <a:pPr>
              <a:lnSpc>
                <a:spcPct val="120000"/>
              </a:lnSpc>
            </a:pPr>
            <a:r>
              <a:rPr lang="en-US" sz="1900" b="1" dirty="0"/>
              <a:t>Approval document</a:t>
            </a:r>
          </a:p>
          <a:p>
            <a:pPr lvl="1">
              <a:lnSpc>
                <a:spcPct val="120000"/>
              </a:lnSpc>
            </a:pPr>
            <a:r>
              <a:rPr lang="en-US" sz="1900" b="1" dirty="0"/>
              <a:t>Paystubs, bank statements, tax returns, proof of employment, 580+ credit score</a:t>
            </a:r>
          </a:p>
        </p:txBody>
      </p:sp>
      <p:sp>
        <p:nvSpPr>
          <p:cNvPr id="4" name="Slide Number Placeholder 3">
            <a:extLst>
              <a:ext uri="{FF2B5EF4-FFF2-40B4-BE49-F238E27FC236}">
                <a16:creationId xmlns:a16="http://schemas.microsoft.com/office/drawing/2014/main" id="{1E421DBE-5EF7-4B59-A9F9-B8FFA9A2C928}"/>
              </a:ext>
            </a:extLst>
          </p:cNvPr>
          <p:cNvSpPr>
            <a:spLocks noGrp="1"/>
          </p:cNvSpPr>
          <p:nvPr>
            <p:ph type="sldNum" sz="quarter" idx="4294967295"/>
          </p:nvPr>
        </p:nvSpPr>
        <p:spPr>
          <a:xfrm>
            <a:off x="143296" y="4470832"/>
            <a:ext cx="354245" cy="273844"/>
          </a:xfrm>
          <a:prstGeom prst="rect">
            <a:avLst/>
          </a:prstGeom>
        </p:spPr>
        <p:txBody>
          <a:bodyPr/>
          <a:lstStyle/>
          <a:p>
            <a:fld id="{8A0A68EC-B502-4F4F-86B7-4273DD8BD47B}" type="slidenum">
              <a:rPr lang="en-US" b="1" smtClean="0">
                <a:solidFill>
                  <a:srgbClr val="FF0000"/>
                </a:solidFill>
              </a:rPr>
              <a:t>7</a:t>
            </a:fld>
            <a:endParaRPr lang="en-US" b="1" dirty="0">
              <a:solidFill>
                <a:srgbClr val="FF0000"/>
              </a:solidFill>
            </a:endParaRPr>
          </a:p>
        </p:txBody>
      </p:sp>
    </p:spTree>
    <p:extLst>
      <p:ext uri="{BB962C8B-B14F-4D97-AF65-F5344CB8AC3E}">
        <p14:creationId xmlns:p14="http://schemas.microsoft.com/office/powerpoint/2010/main" val="33337711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817950" cy="5143500"/>
          </a:xfrm>
          <a:prstGeom prst="rect">
            <a:avLst/>
          </a:prstGeom>
        </p:spPr>
      </p:pic>
      <p:sp>
        <p:nvSpPr>
          <p:cNvPr id="11" name="Title 5"/>
          <p:cNvSpPr txBox="1">
            <a:spLocks/>
          </p:cNvSpPr>
          <p:nvPr/>
        </p:nvSpPr>
        <p:spPr>
          <a:xfrm>
            <a:off x="3511008" y="2775722"/>
            <a:ext cx="5126636" cy="1933985"/>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idx="4294967295"/>
          </p:nvPr>
        </p:nvSpPr>
        <p:spPr>
          <a:xfrm>
            <a:off x="0" y="-34925"/>
            <a:ext cx="2910137" cy="865864"/>
          </a:xfrm>
          <a:solidFill>
            <a:srgbClr val="142F54"/>
          </a:solidFill>
        </p:spPr>
        <p:txBody>
          <a:bodyPr>
            <a:noAutofit/>
          </a:bodyPr>
          <a:lstStyle/>
          <a:p>
            <a:pPr algn="ctr"/>
            <a:r>
              <a:rPr lang="en-US" dirty="0">
                <a:solidFill>
                  <a:schemeClr val="bg1"/>
                </a:solidFill>
              </a:rPr>
              <a:t>YOUR </a:t>
            </a:r>
            <a:r>
              <a:rPr lang="en-US" b="1" dirty="0">
                <a:solidFill>
                  <a:schemeClr val="bg1"/>
                </a:solidFill>
                <a:latin typeface="Helvetica Neue"/>
                <a:cs typeface="Helvetica Neue"/>
              </a:rPr>
              <a:t>HOME SEARCH</a:t>
            </a:r>
          </a:p>
        </p:txBody>
      </p:sp>
      <p:sp>
        <p:nvSpPr>
          <p:cNvPr id="3" name="Content Placeholder 2"/>
          <p:cNvSpPr>
            <a:spLocks noGrp="1"/>
          </p:cNvSpPr>
          <p:nvPr>
            <p:ph idx="1"/>
          </p:nvPr>
        </p:nvSpPr>
        <p:spPr>
          <a:xfrm>
            <a:off x="3733109" y="1700178"/>
            <a:ext cx="4904534" cy="871572"/>
          </a:xfrm>
        </p:spPr>
        <p:txBody>
          <a:bodyPr>
            <a:normAutofit fontScale="85000" lnSpcReduction="10000"/>
          </a:bodyPr>
          <a:lstStyle/>
          <a:p>
            <a:pPr marL="0" indent="0">
              <a:lnSpc>
                <a:spcPct val="130000"/>
              </a:lnSpc>
              <a:buNone/>
            </a:pPr>
            <a:r>
              <a:rPr lang="en-US" sz="1800" b="1" dirty="0">
                <a:latin typeface="+mj-lt"/>
              </a:rPr>
              <a:t>Understanding what you’re looking for is a top priority. </a:t>
            </a:r>
            <a:r>
              <a:rPr lang="en-US" sz="1800" dirty="0"/>
              <a:t>Let’s talk about the features of your future home.</a:t>
            </a:r>
          </a:p>
        </p:txBody>
      </p:sp>
      <p:sp>
        <p:nvSpPr>
          <p:cNvPr id="5" name="Oval 4"/>
          <p:cNvSpPr/>
          <p:nvPr/>
        </p:nvSpPr>
        <p:spPr>
          <a:xfrm>
            <a:off x="2910137" y="1707618"/>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2975" y="1700178"/>
            <a:ext cx="565110" cy="594583"/>
          </a:xfrm>
          <a:prstGeom prst="rect">
            <a:avLst/>
          </a:prstGeom>
        </p:spPr>
      </p:pic>
      <p:sp>
        <p:nvSpPr>
          <p:cNvPr id="14" name="Content Placeholder 2"/>
          <p:cNvSpPr txBox="1">
            <a:spLocks/>
          </p:cNvSpPr>
          <p:nvPr/>
        </p:nvSpPr>
        <p:spPr>
          <a:xfrm>
            <a:off x="4127253" y="2775723"/>
            <a:ext cx="4335366" cy="1730011"/>
          </a:xfrm>
          <a:prstGeom prst="rect">
            <a:avLst/>
          </a:prstGeom>
        </p:spPr>
        <p:txBody>
          <a:bodyPr vert="horz" lIns="91440" tIns="45720" rIns="91440" bIns="45720" numCol="2" rtlCol="0">
            <a:noAutofit/>
          </a:bodyPr>
          <a:lstStyle>
            <a:lvl1pPr marL="342900" indent="-342900" algn="l" defTabSz="457200" rtl="0" eaLnBrk="1" latinLnBrk="0" hangingPunct="1">
              <a:lnSpc>
                <a:spcPct val="100000"/>
              </a:lnSpc>
              <a:spcBef>
                <a:spcPct val="20000"/>
              </a:spcBef>
              <a:spcAft>
                <a:spcPts val="600"/>
              </a:spcAft>
              <a:buFont typeface="Arial"/>
              <a:buChar char="•"/>
              <a:defRPr sz="2400" b="0" i="0" kern="1200">
                <a:solidFill>
                  <a:schemeClr val="bg1"/>
                </a:solidFill>
                <a:latin typeface="+mn-lt"/>
                <a:ea typeface="+mn-ea"/>
                <a:cs typeface="Georgia"/>
              </a:defRPr>
            </a:lvl1pPr>
            <a:lvl2pPr marL="742950" indent="-285750" algn="l" defTabSz="457200" rtl="0" eaLnBrk="1" latinLnBrk="0" hangingPunct="1">
              <a:spcBef>
                <a:spcPct val="20000"/>
              </a:spcBef>
              <a:buFont typeface="Courier New"/>
              <a:buChar char="o"/>
              <a:defRPr sz="1800" b="0" i="0" kern="1200">
                <a:solidFill>
                  <a:schemeClr val="bg1"/>
                </a:solidFill>
                <a:latin typeface="+mn-lt"/>
                <a:ea typeface="+mn-ea"/>
                <a:cs typeface="Georgia"/>
              </a:defRPr>
            </a:lvl2pPr>
            <a:lvl3pPr marL="1143000" indent="-228600" algn="l" defTabSz="457200" rtl="0" eaLnBrk="1" latinLnBrk="0" hangingPunct="1">
              <a:spcBef>
                <a:spcPct val="20000"/>
              </a:spcBef>
              <a:buFont typeface="Arial"/>
              <a:buChar char="•"/>
              <a:defRPr sz="1400" b="0" i="0" kern="1200">
                <a:solidFill>
                  <a:schemeClr val="bg1"/>
                </a:solidFill>
                <a:latin typeface="+mn-lt"/>
                <a:ea typeface="+mn-ea"/>
                <a:cs typeface="Georgia"/>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Georgia"/>
              </a:defRPr>
            </a:lvl4pPr>
            <a:lvl5pPr marL="2057400" indent="-228600" algn="l" defTabSz="457200" rtl="0" eaLnBrk="1" latinLnBrk="0" hangingPunct="1">
              <a:spcBef>
                <a:spcPct val="20000"/>
              </a:spcBef>
              <a:buFont typeface="Arial"/>
              <a:buChar char="»"/>
              <a:defRPr sz="1400" b="0" i="0" kern="1200">
                <a:solidFill>
                  <a:schemeClr val="bg1"/>
                </a:solidFill>
                <a:latin typeface="+mn-lt"/>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Location</a:t>
            </a:r>
          </a:p>
          <a:p>
            <a:r>
              <a:rPr lang="en-US" sz="1800" dirty="0"/>
              <a:t>Price</a:t>
            </a:r>
          </a:p>
          <a:p>
            <a:r>
              <a:rPr lang="en-US" sz="1800" dirty="0"/>
              <a:t>Square footage</a:t>
            </a:r>
          </a:p>
          <a:p>
            <a:r>
              <a:rPr lang="en-US" sz="1800" dirty="0"/>
              <a:t>Bedrooms</a:t>
            </a:r>
          </a:p>
          <a:p>
            <a:r>
              <a:rPr lang="en-US" sz="1800" dirty="0"/>
              <a:t>Baths</a:t>
            </a:r>
          </a:p>
          <a:p>
            <a:r>
              <a:rPr lang="en-US" sz="1800" dirty="0"/>
              <a:t>Style</a:t>
            </a:r>
          </a:p>
          <a:p>
            <a:r>
              <a:rPr lang="en-US" sz="1800" dirty="0"/>
              <a:t>Features</a:t>
            </a:r>
          </a:p>
          <a:p>
            <a:r>
              <a:rPr lang="en-US" sz="1800" dirty="0"/>
              <a:t>Schools</a:t>
            </a:r>
          </a:p>
        </p:txBody>
      </p:sp>
      <p:sp>
        <p:nvSpPr>
          <p:cNvPr id="4" name="Slide Number Placeholder 3">
            <a:extLst>
              <a:ext uri="{FF2B5EF4-FFF2-40B4-BE49-F238E27FC236}">
                <a16:creationId xmlns:a16="http://schemas.microsoft.com/office/drawing/2014/main" id="{EBE259D6-283F-4C26-9A83-088C84BAAD7B}"/>
              </a:ext>
            </a:extLst>
          </p:cNvPr>
          <p:cNvSpPr>
            <a:spLocks noGrp="1"/>
          </p:cNvSpPr>
          <p:nvPr>
            <p:ph type="sldNum" sz="quarter" idx="4294967295"/>
          </p:nvPr>
        </p:nvSpPr>
        <p:spPr>
          <a:xfrm>
            <a:off x="215213" y="4604039"/>
            <a:ext cx="430246" cy="273844"/>
          </a:xfrm>
          <a:prstGeom prst="rect">
            <a:avLst/>
          </a:prstGeom>
        </p:spPr>
        <p:txBody>
          <a:bodyPr/>
          <a:lstStyle/>
          <a:p>
            <a:r>
              <a:rPr lang="en-US" b="1" dirty="0">
                <a:solidFill>
                  <a:srgbClr val="FF0000"/>
                </a:solidFill>
              </a:rPr>
              <a:t>7</a:t>
            </a:r>
          </a:p>
        </p:txBody>
      </p:sp>
    </p:spTree>
    <p:extLst>
      <p:ext uri="{BB962C8B-B14F-4D97-AF65-F5344CB8AC3E}">
        <p14:creationId xmlns:p14="http://schemas.microsoft.com/office/powerpoint/2010/main" val="26651938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500"/>
                                        <p:tgtEl>
                                          <p:spTgt spid="14">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xEl>
                                              <p:pRg st="5" end="5"/>
                                            </p:txEl>
                                          </p:spTgt>
                                        </p:tgtEl>
                                        <p:attrNameLst>
                                          <p:attrName>style.visibility</p:attrName>
                                        </p:attrNameLst>
                                      </p:cBhvr>
                                      <p:to>
                                        <p:strVal val="visible"/>
                                      </p:to>
                                    </p:set>
                                    <p:animEffect transition="in" filter="fade">
                                      <p:cBhvr>
                                        <p:cTn id="38" dur="500"/>
                                        <p:tgtEl>
                                          <p:spTgt spid="14">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xEl>
                                              <p:pRg st="6" end="6"/>
                                            </p:txEl>
                                          </p:spTgt>
                                        </p:tgtEl>
                                        <p:attrNameLst>
                                          <p:attrName>style.visibility</p:attrName>
                                        </p:attrNameLst>
                                      </p:cBhvr>
                                      <p:to>
                                        <p:strVal val="visible"/>
                                      </p:to>
                                    </p:set>
                                    <p:animEffect transition="in" filter="fade">
                                      <p:cBhvr>
                                        <p:cTn id="41" dur="500"/>
                                        <p:tgtEl>
                                          <p:spTgt spid="14">
                                            <p:txEl>
                                              <p:pRg st="6" end="6"/>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xEl>
                                              <p:pRg st="7" end="7"/>
                                            </p:txEl>
                                          </p:spTgt>
                                        </p:tgtEl>
                                        <p:attrNameLst>
                                          <p:attrName>style.visibility</p:attrName>
                                        </p:attrNameLst>
                                      </p:cBhvr>
                                      <p:to>
                                        <p:strVal val="visible"/>
                                      </p:to>
                                    </p:set>
                                    <p:animEffect transition="in" filter="fade">
                                      <p:cBhvr>
                                        <p:cTn id="44"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48" y="0"/>
            <a:ext cx="2910668" cy="5143499"/>
          </a:xfrm>
          <a:prstGeom prst="rect">
            <a:avLst/>
          </a:prstGeom>
        </p:spPr>
      </p:pic>
      <p:sp>
        <p:nvSpPr>
          <p:cNvPr id="12" name="Title 5"/>
          <p:cNvSpPr txBox="1">
            <a:spLocks/>
          </p:cNvSpPr>
          <p:nvPr/>
        </p:nvSpPr>
        <p:spPr>
          <a:xfrm>
            <a:off x="2967547" y="1707858"/>
            <a:ext cx="1752508" cy="3272655"/>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idx="4294967295"/>
          </p:nvPr>
        </p:nvSpPr>
        <p:spPr>
          <a:xfrm>
            <a:off x="-38981" y="-28574"/>
            <a:ext cx="3006527" cy="547390"/>
          </a:xfrm>
          <a:solidFill>
            <a:srgbClr val="142F54"/>
          </a:solidFill>
        </p:spPr>
        <p:txBody>
          <a:bodyPr/>
          <a:lstStyle/>
          <a:p>
            <a:r>
              <a:rPr lang="en-US" dirty="0">
                <a:solidFill>
                  <a:schemeClr val="bg1"/>
                </a:solidFill>
              </a:rPr>
              <a:t>SEARCH </a:t>
            </a:r>
            <a:r>
              <a:rPr lang="en-US" b="1" dirty="0">
                <a:solidFill>
                  <a:schemeClr val="bg1"/>
                </a:solidFill>
                <a:latin typeface="Helvetica Neue"/>
                <a:cs typeface="Helvetica Neue"/>
              </a:rPr>
              <a:t>TOOLS</a:t>
            </a:r>
          </a:p>
        </p:txBody>
      </p:sp>
      <p:sp>
        <p:nvSpPr>
          <p:cNvPr id="8" name="TextBox 7"/>
          <p:cNvSpPr txBox="1"/>
          <p:nvPr/>
        </p:nvSpPr>
        <p:spPr>
          <a:xfrm>
            <a:off x="3367479" y="1739749"/>
            <a:ext cx="916537" cy="584776"/>
          </a:xfrm>
          <a:prstGeom prst="rect">
            <a:avLst/>
          </a:prstGeom>
          <a:noFill/>
        </p:spPr>
        <p:txBody>
          <a:bodyPr wrap="none" rtlCol="0">
            <a:spAutoFit/>
          </a:bodyPr>
          <a:lstStyle/>
          <a:p>
            <a:pPr algn="ctr"/>
            <a:r>
              <a:rPr lang="en-US" sz="1600" b="1" dirty="0">
                <a:solidFill>
                  <a:srgbClr val="FFFFFF"/>
                </a:solidFill>
                <a:latin typeface="+mj-lt"/>
                <a:cs typeface="Helvetica Neue"/>
              </a:rPr>
              <a:t>AGENT </a:t>
            </a:r>
          </a:p>
          <a:p>
            <a:pPr algn="ctr"/>
            <a:r>
              <a:rPr lang="en-US" sz="1600" b="1" dirty="0">
                <a:solidFill>
                  <a:srgbClr val="FFFFFF"/>
                </a:solidFill>
                <a:latin typeface="+mj-lt"/>
                <a:cs typeface="Helvetica Neue"/>
              </a:rPr>
              <a:t>SEARCH</a:t>
            </a:r>
          </a:p>
        </p:txBody>
      </p:sp>
      <p:sp>
        <p:nvSpPr>
          <p:cNvPr id="7" name="Rectangle 6"/>
          <p:cNvSpPr/>
          <p:nvPr/>
        </p:nvSpPr>
        <p:spPr>
          <a:xfrm>
            <a:off x="3068629" y="2533687"/>
            <a:ext cx="1643032" cy="860748"/>
          </a:xfrm>
          <a:prstGeom prst="rect">
            <a:avLst/>
          </a:prstGeom>
        </p:spPr>
        <p:txBody>
          <a:bodyPr wrap="square" numCol="1">
            <a:spAutoFit/>
          </a:bodyPr>
          <a:lstStyle/>
          <a:p>
            <a:pPr marL="285750" indent="-285750">
              <a:lnSpc>
                <a:spcPct val="120000"/>
              </a:lnSpc>
              <a:buFont typeface="Arial"/>
              <a:buChar char="•"/>
            </a:pPr>
            <a:r>
              <a:rPr lang="en-US" sz="1400" dirty="0">
                <a:solidFill>
                  <a:schemeClr val="bg1"/>
                </a:solidFill>
                <a:cs typeface="Georgia"/>
              </a:rPr>
              <a:t>MLS</a:t>
            </a:r>
          </a:p>
          <a:p>
            <a:pPr marL="100584" indent="-285750">
              <a:lnSpc>
                <a:spcPct val="120000"/>
              </a:lnSpc>
              <a:buFont typeface="Arial"/>
              <a:buChar char="•"/>
            </a:pPr>
            <a:r>
              <a:rPr lang="en-US" sz="1400" dirty="0">
                <a:solidFill>
                  <a:schemeClr val="bg1"/>
                </a:solidFill>
                <a:cs typeface="Georgia"/>
              </a:rPr>
              <a:t>Agent network</a:t>
            </a:r>
          </a:p>
          <a:p>
            <a:pPr marL="285750" indent="-285750">
              <a:lnSpc>
                <a:spcPct val="120000"/>
              </a:lnSpc>
              <a:buFont typeface="Arial"/>
              <a:buChar char="•"/>
            </a:pPr>
            <a:r>
              <a:rPr lang="en-US" sz="1400" dirty="0">
                <a:solidFill>
                  <a:schemeClr val="bg1"/>
                </a:solidFill>
                <a:cs typeface="Georgia"/>
              </a:rPr>
              <a:t>My website</a:t>
            </a:r>
          </a:p>
        </p:txBody>
      </p:sp>
      <p:sp>
        <p:nvSpPr>
          <p:cNvPr id="35" name="Title 5"/>
          <p:cNvSpPr txBox="1">
            <a:spLocks/>
          </p:cNvSpPr>
          <p:nvPr/>
        </p:nvSpPr>
        <p:spPr>
          <a:xfrm>
            <a:off x="4943004" y="1600201"/>
            <a:ext cx="1752508" cy="3380312"/>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36" name="TextBox 35"/>
          <p:cNvSpPr txBox="1"/>
          <p:nvPr/>
        </p:nvSpPr>
        <p:spPr>
          <a:xfrm>
            <a:off x="5200542" y="1707859"/>
            <a:ext cx="1177326" cy="584776"/>
          </a:xfrm>
          <a:prstGeom prst="rect">
            <a:avLst/>
          </a:prstGeom>
          <a:noFill/>
        </p:spPr>
        <p:txBody>
          <a:bodyPr wrap="none" rtlCol="0">
            <a:spAutoFit/>
          </a:bodyPr>
          <a:lstStyle/>
          <a:p>
            <a:pPr algn="ctr"/>
            <a:r>
              <a:rPr lang="en-US" sz="1600" b="1" dirty="0">
                <a:solidFill>
                  <a:srgbClr val="FFFFFF"/>
                </a:solidFill>
                <a:latin typeface="+mj-lt"/>
                <a:cs typeface="Helvetica Neue"/>
              </a:rPr>
              <a:t>CUSTOMER</a:t>
            </a:r>
          </a:p>
          <a:p>
            <a:pPr algn="ctr"/>
            <a:r>
              <a:rPr lang="en-US" sz="1600" b="1" dirty="0">
                <a:solidFill>
                  <a:srgbClr val="FFFFFF"/>
                </a:solidFill>
                <a:latin typeface="+mj-lt"/>
                <a:cs typeface="Helvetica Neue"/>
              </a:rPr>
              <a:t>SEARCH</a:t>
            </a:r>
          </a:p>
        </p:txBody>
      </p:sp>
      <p:sp>
        <p:nvSpPr>
          <p:cNvPr id="37" name="Rectangle 36"/>
          <p:cNvSpPr/>
          <p:nvPr/>
        </p:nvSpPr>
        <p:spPr>
          <a:xfrm>
            <a:off x="5035013" y="2516898"/>
            <a:ext cx="1643032" cy="1636345"/>
          </a:xfrm>
          <a:prstGeom prst="rect">
            <a:avLst/>
          </a:prstGeom>
        </p:spPr>
        <p:txBody>
          <a:bodyPr wrap="square" numCol="1">
            <a:spAutoFit/>
          </a:bodyPr>
          <a:lstStyle/>
          <a:p>
            <a:pPr marL="285750" indent="-285750">
              <a:lnSpc>
                <a:spcPct val="120000"/>
              </a:lnSpc>
              <a:buFont typeface="Arial"/>
              <a:buChar char="•"/>
            </a:pPr>
            <a:r>
              <a:rPr lang="en-US" sz="1400" dirty="0">
                <a:solidFill>
                  <a:schemeClr val="bg1"/>
                </a:solidFill>
                <a:cs typeface="Georgia"/>
              </a:rPr>
              <a:t>Website</a:t>
            </a:r>
          </a:p>
          <a:p>
            <a:pPr marL="285750" indent="-285750">
              <a:lnSpc>
                <a:spcPct val="120000"/>
              </a:lnSpc>
              <a:buFont typeface="Arial"/>
              <a:buChar char="•"/>
            </a:pPr>
            <a:r>
              <a:rPr lang="en-US" sz="1400" dirty="0">
                <a:solidFill>
                  <a:schemeClr val="bg1"/>
                </a:solidFill>
                <a:cs typeface="Georgia"/>
              </a:rPr>
              <a:t>Yard signs, open houses, model homes, friends, FSBO</a:t>
            </a:r>
          </a:p>
          <a:p>
            <a:pPr marL="285750" indent="-285750">
              <a:lnSpc>
                <a:spcPct val="120000"/>
              </a:lnSpc>
              <a:buFont typeface="Arial"/>
              <a:buChar char="•"/>
            </a:pPr>
            <a:endParaRPr lang="en-US" sz="1400" dirty="0">
              <a:solidFill>
                <a:schemeClr val="bg1"/>
              </a:solidFill>
              <a:cs typeface="Georgia"/>
            </a:endParaRPr>
          </a:p>
        </p:txBody>
      </p:sp>
      <p:sp>
        <p:nvSpPr>
          <p:cNvPr id="38" name="Title 5"/>
          <p:cNvSpPr txBox="1">
            <a:spLocks/>
          </p:cNvSpPr>
          <p:nvPr/>
        </p:nvSpPr>
        <p:spPr>
          <a:xfrm>
            <a:off x="7005585" y="1600200"/>
            <a:ext cx="1752508" cy="3385637"/>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39" name="TextBox 38"/>
          <p:cNvSpPr txBox="1"/>
          <p:nvPr/>
        </p:nvSpPr>
        <p:spPr>
          <a:xfrm>
            <a:off x="7262500" y="1775266"/>
            <a:ext cx="1140156" cy="584776"/>
          </a:xfrm>
          <a:prstGeom prst="rect">
            <a:avLst/>
          </a:prstGeom>
          <a:noFill/>
        </p:spPr>
        <p:txBody>
          <a:bodyPr wrap="none" rtlCol="0">
            <a:spAutoFit/>
          </a:bodyPr>
          <a:lstStyle/>
          <a:p>
            <a:pPr algn="ctr"/>
            <a:r>
              <a:rPr lang="en-US" sz="1600" b="1" dirty="0">
                <a:solidFill>
                  <a:srgbClr val="FFFFFF"/>
                </a:solidFill>
                <a:latin typeface="+mj-lt"/>
                <a:cs typeface="Helvetica Neue"/>
              </a:rPr>
              <a:t>HIGH-TECH</a:t>
            </a:r>
          </a:p>
          <a:p>
            <a:pPr algn="ctr"/>
            <a:r>
              <a:rPr lang="en-US" sz="1600" b="1" dirty="0">
                <a:solidFill>
                  <a:srgbClr val="FFFFFF"/>
                </a:solidFill>
                <a:latin typeface="+mj-lt"/>
                <a:cs typeface="Helvetica Neue"/>
              </a:rPr>
              <a:t>TOOLS</a:t>
            </a:r>
          </a:p>
        </p:txBody>
      </p:sp>
      <p:sp>
        <p:nvSpPr>
          <p:cNvPr id="40" name="Rectangle 39"/>
          <p:cNvSpPr/>
          <p:nvPr/>
        </p:nvSpPr>
        <p:spPr>
          <a:xfrm>
            <a:off x="7095764" y="2516898"/>
            <a:ext cx="1643032" cy="860748"/>
          </a:xfrm>
          <a:prstGeom prst="rect">
            <a:avLst/>
          </a:prstGeom>
        </p:spPr>
        <p:txBody>
          <a:bodyPr wrap="square" numCol="1">
            <a:spAutoFit/>
          </a:bodyPr>
          <a:lstStyle/>
          <a:p>
            <a:pPr marL="285750" indent="-285750">
              <a:lnSpc>
                <a:spcPct val="120000"/>
              </a:lnSpc>
              <a:buFont typeface="Arial"/>
              <a:buChar char="•"/>
            </a:pPr>
            <a:r>
              <a:rPr lang="en-US" sz="1400" dirty="0">
                <a:solidFill>
                  <a:schemeClr val="bg1"/>
                </a:solidFill>
                <a:cs typeface="Georgia"/>
              </a:rPr>
              <a:t>Automated home search system</a:t>
            </a:r>
          </a:p>
        </p:txBody>
      </p:sp>
      <p:sp>
        <p:nvSpPr>
          <p:cNvPr id="43" name="Oval 42"/>
          <p:cNvSpPr/>
          <p:nvPr/>
        </p:nvSpPr>
        <p:spPr>
          <a:xfrm>
            <a:off x="5484665" y="4000635"/>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4" name="Picture 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2492" y="4077994"/>
            <a:ext cx="565110" cy="565110"/>
          </a:xfrm>
          <a:prstGeom prst="rect">
            <a:avLst/>
          </a:prstGeom>
        </p:spPr>
      </p:pic>
      <p:sp>
        <p:nvSpPr>
          <p:cNvPr id="45" name="Oval 44"/>
          <p:cNvSpPr/>
          <p:nvPr/>
        </p:nvSpPr>
        <p:spPr>
          <a:xfrm>
            <a:off x="3493419" y="3955314"/>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6" name="Picture 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7695" y="4006899"/>
            <a:ext cx="565110" cy="565110"/>
          </a:xfrm>
          <a:prstGeom prst="rect">
            <a:avLst/>
          </a:prstGeom>
        </p:spPr>
      </p:pic>
      <p:sp>
        <p:nvSpPr>
          <p:cNvPr id="47" name="Oval 46"/>
          <p:cNvSpPr/>
          <p:nvPr/>
        </p:nvSpPr>
        <p:spPr>
          <a:xfrm>
            <a:off x="7499027" y="4050414"/>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8" name="Picture 4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66854" y="4095879"/>
            <a:ext cx="565110" cy="565110"/>
          </a:xfrm>
          <a:prstGeom prst="rect">
            <a:avLst/>
          </a:prstGeom>
        </p:spPr>
      </p:pic>
      <p:sp>
        <p:nvSpPr>
          <p:cNvPr id="3" name="Slide Number Placeholder 2">
            <a:extLst>
              <a:ext uri="{FF2B5EF4-FFF2-40B4-BE49-F238E27FC236}">
                <a16:creationId xmlns:a16="http://schemas.microsoft.com/office/drawing/2014/main" id="{2149F1E2-C210-4F32-9A13-C78608E19950}"/>
              </a:ext>
            </a:extLst>
          </p:cNvPr>
          <p:cNvSpPr>
            <a:spLocks noGrp="1"/>
          </p:cNvSpPr>
          <p:nvPr>
            <p:ph type="sldNum" sz="quarter" idx="4294967295"/>
          </p:nvPr>
        </p:nvSpPr>
        <p:spPr>
          <a:xfrm>
            <a:off x="119210" y="4564477"/>
            <a:ext cx="445566" cy="273844"/>
          </a:xfrm>
          <a:prstGeom prst="rect">
            <a:avLst/>
          </a:prstGeom>
        </p:spPr>
        <p:txBody>
          <a:bodyPr/>
          <a:lstStyle/>
          <a:p>
            <a:fld id="{8A0A68EC-B502-4F4F-86B7-4273DD8BD47B}" type="slidenum">
              <a:rPr lang="en-US" b="1" smtClean="0">
                <a:solidFill>
                  <a:srgbClr val="FF0000"/>
                </a:solidFill>
              </a:rPr>
              <a:t>9</a:t>
            </a:fld>
            <a:endParaRPr lang="en-US" b="1" dirty="0">
              <a:solidFill>
                <a:srgbClr val="FF0000"/>
              </a:solidFill>
            </a:endParaRPr>
          </a:p>
        </p:txBody>
      </p:sp>
    </p:spTree>
    <p:extLst>
      <p:ext uri="{BB962C8B-B14F-4D97-AF65-F5344CB8AC3E}">
        <p14:creationId xmlns:p14="http://schemas.microsoft.com/office/powerpoint/2010/main" val="3887974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7" grpId="0"/>
      <p:bldP spid="35" grpId="0" animBg="1"/>
      <p:bldP spid="36" grpId="0"/>
      <p:bldP spid="37" grpId="0"/>
      <p:bldP spid="38" grpId="0" animBg="1"/>
      <p:bldP spid="39" grpId="0"/>
      <p:bldP spid="40" grpId="0"/>
      <p:bldP spid="43" grpId="0" animBg="1"/>
      <p:bldP spid="45" grpId="0" animBg="1"/>
      <p:bldP spid="47" grpId="0" animBg="1"/>
    </p:bldLst>
  </p:timing>
</p:sld>
</file>

<file path=ppt/theme/theme1.xml><?xml version="1.0" encoding="utf-8"?>
<a:theme xmlns:a="http://schemas.openxmlformats.org/drawingml/2006/main" name="Office Them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4037</TotalTime>
  <Words>1057</Words>
  <Application>Microsoft Office PowerPoint</Application>
  <PresentationFormat>On-screen Show (16:9)</PresentationFormat>
  <Paragraphs>199</Paragraphs>
  <Slides>18</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Adobe Devanagari</vt:lpstr>
      <vt:lpstr>Arial</vt:lpstr>
      <vt:lpstr>brandon-grotesque</vt:lpstr>
      <vt:lpstr>Calibri</vt:lpstr>
      <vt:lpstr>Courier New</vt:lpstr>
      <vt:lpstr>Franklin Gothic Book</vt:lpstr>
      <vt:lpstr>Franklin Gothic Medium</vt:lpstr>
      <vt:lpstr>Georgia</vt:lpstr>
      <vt:lpstr>Helvetica Neue</vt:lpstr>
      <vt:lpstr>Helvetica Neue Thin</vt:lpstr>
      <vt:lpstr>Office Theme</vt:lpstr>
      <vt:lpstr>PowerPoint Presentation</vt:lpstr>
      <vt:lpstr>PowerPoint Presentation</vt:lpstr>
      <vt:lpstr>  ABOUT ME</vt:lpstr>
      <vt:lpstr>PowerPoint Presentation</vt:lpstr>
      <vt:lpstr>THE BUYER’S ROAD MAP</vt:lpstr>
      <vt:lpstr>Being Ready to Buy!</vt:lpstr>
      <vt:lpstr>GETTING PRE-APPROVED  (First Priority before anything else)</vt:lpstr>
      <vt:lpstr>YOUR HOME SEARCH</vt:lpstr>
      <vt:lpstr>SEARCH TOOLS</vt:lpstr>
      <vt:lpstr>MAKING AN OFFER</vt:lpstr>
      <vt:lpstr>WHEN YOUR OFFER IS ACCEPTED</vt:lpstr>
      <vt:lpstr>CLOSING COST BREAKDOWN</vt:lpstr>
      <vt:lpstr>Resources</vt:lpstr>
      <vt:lpstr>Resources </vt:lpstr>
      <vt:lpstr>PowerPoint Presentation</vt:lpstr>
      <vt:lpstr>PowerPoint Presentation</vt:lpstr>
      <vt:lpstr>CONTACT INFORMATION</vt:lpstr>
      <vt:lpstr>PowerPoint Presentation</vt:lpstr>
    </vt:vector>
  </TitlesOfParts>
  <Company>Rightside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Jane Smith</dc:title>
  <dc:creator>Ethan Conley</dc:creator>
  <cp:lastModifiedBy>scott hagues</cp:lastModifiedBy>
  <cp:revision>160</cp:revision>
  <dcterms:created xsi:type="dcterms:W3CDTF">2017-06-03T17:41:48Z</dcterms:created>
  <dcterms:modified xsi:type="dcterms:W3CDTF">2022-04-01T22:41:23Z</dcterms:modified>
</cp:coreProperties>
</file>