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 id="2147483762" r:id="rId2"/>
    <p:sldMasterId id="2147483774" r:id="rId3"/>
    <p:sldMasterId id="2147483786" r:id="rId4"/>
    <p:sldMasterId id="2147483798" r:id="rId5"/>
    <p:sldMasterId id="2147483810" r:id="rId6"/>
    <p:sldMasterId id="2147483822" r:id="rId7"/>
  </p:sldMasterIdLst>
  <p:notesMasterIdLst>
    <p:notesMasterId r:id="rId21"/>
  </p:notesMasterIdLst>
  <p:sldIdLst>
    <p:sldId id="256" r:id="rId8"/>
    <p:sldId id="260" r:id="rId9"/>
    <p:sldId id="262" r:id="rId10"/>
    <p:sldId id="263" r:id="rId11"/>
    <p:sldId id="275" r:id="rId12"/>
    <p:sldId id="274" r:id="rId13"/>
    <p:sldId id="266" r:id="rId14"/>
    <p:sldId id="269" r:id="rId15"/>
    <p:sldId id="265" r:id="rId16"/>
    <p:sldId id="277" r:id="rId17"/>
    <p:sldId id="278" r:id="rId18"/>
    <p:sldId id="272" r:id="rId19"/>
    <p:sldId id="273" r:id="rId20"/>
  </p:sldIdLst>
  <p:sldSz cx="9144000" cy="5143500" type="screen16x9"/>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F54"/>
    <a:srgbClr val="FFFFFF"/>
    <a:srgbClr val="999999"/>
    <a:srgbClr val="666666"/>
    <a:srgbClr val="002349"/>
    <a:srgbClr val="6E7277"/>
    <a:srgbClr val="61B5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8" autoAdjust="0"/>
  </p:normalViewPr>
  <p:slideViewPr>
    <p:cSldViewPr snapToGrid="0" snapToObjects="1">
      <p:cViewPr varScale="1">
        <p:scale>
          <a:sx n="145" d="100"/>
          <a:sy n="145" d="100"/>
        </p:scale>
        <p:origin x="606"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AB1F68A2-3783-7F4A-8BD2-DF2F27E0870D}" type="datetimeFigureOut">
              <a:rPr lang="en-US" smtClean="0"/>
              <a:t>7/29/2022</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25B5BFBA-70F6-9A4A-A9E7-DEDAB7D62748}" type="slidenum">
              <a:rPr lang="en-US" smtClean="0"/>
              <a:t>‹#›</a:t>
            </a:fld>
            <a:endParaRPr lang="en-US"/>
          </a:p>
        </p:txBody>
      </p:sp>
    </p:spTree>
    <p:extLst>
      <p:ext uri="{BB962C8B-B14F-4D97-AF65-F5344CB8AC3E}">
        <p14:creationId xmlns:p14="http://schemas.microsoft.com/office/powerpoint/2010/main" val="13906540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5BFBA-70F6-9A4A-A9E7-DEDAB7D62748}" type="slidenum">
              <a:rPr lang="en-US" smtClean="0"/>
              <a:t>1</a:t>
            </a:fld>
            <a:endParaRPr lang="en-US"/>
          </a:p>
        </p:txBody>
      </p:sp>
    </p:spTree>
    <p:extLst>
      <p:ext uri="{BB962C8B-B14F-4D97-AF65-F5344CB8AC3E}">
        <p14:creationId xmlns:p14="http://schemas.microsoft.com/office/powerpoint/2010/main" val="2207771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5BFBA-70F6-9A4A-A9E7-DEDAB7D62748}" type="slidenum">
              <a:rPr lang="en-US" smtClean="0"/>
              <a:t>10</a:t>
            </a:fld>
            <a:endParaRPr lang="en-US"/>
          </a:p>
        </p:txBody>
      </p:sp>
    </p:spTree>
    <p:extLst>
      <p:ext uri="{BB962C8B-B14F-4D97-AF65-F5344CB8AC3E}">
        <p14:creationId xmlns:p14="http://schemas.microsoft.com/office/powerpoint/2010/main" val="36276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5BFBA-70F6-9A4A-A9E7-DEDAB7D62748}" type="slidenum">
              <a:rPr lang="en-US" smtClean="0"/>
              <a:t>11</a:t>
            </a:fld>
            <a:endParaRPr lang="en-US"/>
          </a:p>
        </p:txBody>
      </p:sp>
    </p:spTree>
    <p:extLst>
      <p:ext uri="{BB962C8B-B14F-4D97-AF65-F5344CB8AC3E}">
        <p14:creationId xmlns:p14="http://schemas.microsoft.com/office/powerpoint/2010/main" val="509504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5BFBA-70F6-9A4A-A9E7-DEDAB7D62748}" type="slidenum">
              <a:rPr lang="en-US" smtClean="0"/>
              <a:t>12</a:t>
            </a:fld>
            <a:endParaRPr lang="en-US"/>
          </a:p>
        </p:txBody>
      </p:sp>
    </p:spTree>
    <p:extLst>
      <p:ext uri="{BB962C8B-B14F-4D97-AF65-F5344CB8AC3E}">
        <p14:creationId xmlns:p14="http://schemas.microsoft.com/office/powerpoint/2010/main" val="4204790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5BFBA-70F6-9A4A-A9E7-DEDAB7D62748}" type="slidenum">
              <a:rPr lang="en-US" smtClean="0"/>
              <a:t>13</a:t>
            </a:fld>
            <a:endParaRPr lang="en-US"/>
          </a:p>
        </p:txBody>
      </p:sp>
    </p:spTree>
    <p:extLst>
      <p:ext uri="{BB962C8B-B14F-4D97-AF65-F5344CB8AC3E}">
        <p14:creationId xmlns:p14="http://schemas.microsoft.com/office/powerpoint/2010/main" val="210896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5BFBA-70F6-9A4A-A9E7-DEDAB7D62748}" type="slidenum">
              <a:rPr lang="en-US" smtClean="0"/>
              <a:t>2</a:t>
            </a:fld>
            <a:endParaRPr lang="en-US"/>
          </a:p>
        </p:txBody>
      </p:sp>
    </p:spTree>
    <p:extLst>
      <p:ext uri="{BB962C8B-B14F-4D97-AF65-F5344CB8AC3E}">
        <p14:creationId xmlns:p14="http://schemas.microsoft.com/office/powerpoint/2010/main" val="390971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5BFBA-70F6-9A4A-A9E7-DEDAB7D62748}" type="slidenum">
              <a:rPr lang="en-US" smtClean="0"/>
              <a:t>3</a:t>
            </a:fld>
            <a:endParaRPr lang="en-US"/>
          </a:p>
        </p:txBody>
      </p:sp>
    </p:spTree>
    <p:extLst>
      <p:ext uri="{BB962C8B-B14F-4D97-AF65-F5344CB8AC3E}">
        <p14:creationId xmlns:p14="http://schemas.microsoft.com/office/powerpoint/2010/main" val="1332922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5BFBA-70F6-9A4A-A9E7-DEDAB7D62748}" type="slidenum">
              <a:rPr lang="en-US" smtClean="0"/>
              <a:t>4</a:t>
            </a:fld>
            <a:endParaRPr lang="en-US"/>
          </a:p>
        </p:txBody>
      </p:sp>
    </p:spTree>
    <p:extLst>
      <p:ext uri="{BB962C8B-B14F-4D97-AF65-F5344CB8AC3E}">
        <p14:creationId xmlns:p14="http://schemas.microsoft.com/office/powerpoint/2010/main" val="2630539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5BFBA-70F6-9A4A-A9E7-DEDAB7D62748}" type="slidenum">
              <a:rPr lang="en-US" smtClean="0"/>
              <a:t>5</a:t>
            </a:fld>
            <a:endParaRPr lang="en-US"/>
          </a:p>
        </p:txBody>
      </p:sp>
    </p:spTree>
    <p:extLst>
      <p:ext uri="{BB962C8B-B14F-4D97-AF65-F5344CB8AC3E}">
        <p14:creationId xmlns:p14="http://schemas.microsoft.com/office/powerpoint/2010/main" val="391709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5BFBA-70F6-9A4A-A9E7-DEDAB7D62748}" type="slidenum">
              <a:rPr lang="en-US" smtClean="0"/>
              <a:t>6</a:t>
            </a:fld>
            <a:endParaRPr lang="en-US"/>
          </a:p>
        </p:txBody>
      </p:sp>
    </p:spTree>
    <p:extLst>
      <p:ext uri="{BB962C8B-B14F-4D97-AF65-F5344CB8AC3E}">
        <p14:creationId xmlns:p14="http://schemas.microsoft.com/office/powerpoint/2010/main" val="265325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5BFBA-70F6-9A4A-A9E7-DEDAB7D62748}" type="slidenum">
              <a:rPr lang="en-US" smtClean="0"/>
              <a:t>7</a:t>
            </a:fld>
            <a:endParaRPr lang="en-US"/>
          </a:p>
        </p:txBody>
      </p:sp>
    </p:spTree>
    <p:extLst>
      <p:ext uri="{BB962C8B-B14F-4D97-AF65-F5344CB8AC3E}">
        <p14:creationId xmlns:p14="http://schemas.microsoft.com/office/powerpoint/2010/main" val="135632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B5BFBA-70F6-9A4A-A9E7-DEDAB7D62748}" type="slidenum">
              <a:rPr lang="en-US" smtClean="0"/>
              <a:t>8</a:t>
            </a:fld>
            <a:endParaRPr lang="en-US"/>
          </a:p>
        </p:txBody>
      </p:sp>
    </p:spTree>
    <p:extLst>
      <p:ext uri="{BB962C8B-B14F-4D97-AF65-F5344CB8AC3E}">
        <p14:creationId xmlns:p14="http://schemas.microsoft.com/office/powerpoint/2010/main" val="119167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B5BFBA-70F6-9A4A-A9E7-DEDAB7D62748}" type="slidenum">
              <a:rPr lang="en-US" smtClean="0"/>
              <a:t>9</a:t>
            </a:fld>
            <a:endParaRPr lang="en-US"/>
          </a:p>
        </p:txBody>
      </p:sp>
    </p:spTree>
    <p:extLst>
      <p:ext uri="{BB962C8B-B14F-4D97-AF65-F5344CB8AC3E}">
        <p14:creationId xmlns:p14="http://schemas.microsoft.com/office/powerpoint/2010/main" val="135159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0525"/>
            <a:ext cx="5362624" cy="677108"/>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D0065BE-0657-4A47-90AD-C21C55E16B19}" type="datetime4">
              <a:rPr lang="en-US" smtClean="0"/>
              <a:pPr/>
              <a:t>July 29, 2022</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10476418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F53683F-0198-6A43-8A33-A3EB10409C20}" type="datetimeFigureOut">
              <a:rPr lang="en-US" smtClean="0"/>
              <a:t>7/29/2022</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66172305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4880" y="205979"/>
            <a:ext cx="1046440" cy="49932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F53683F-0198-6A43-8A33-A3EB10409C20}" type="datetimeFigureOut">
              <a:rPr lang="en-US" smtClean="0"/>
              <a:t>7/29/2022</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321048639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0065BE-0657-4A47-90AD-C21C55E16B19}" type="datetime4">
              <a:rPr lang="en-US" smtClean="0"/>
              <a:pPr/>
              <a:t>July 29,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10476418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3683F-0198-6A43-8A33-A3EB10409C2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3351445187"/>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July 29,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20366723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53683F-0198-6A43-8A33-A3EB10409C20}"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387149856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53683F-0198-6A43-8A33-A3EB10409C20}"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381532569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53683F-0198-6A43-8A33-A3EB10409C20}"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2565674441"/>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3683F-0198-6A43-8A33-A3EB10409C20}"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333292237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53683F-0198-6A43-8A33-A3EB10409C20}"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91586893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F53683F-0198-6A43-8A33-A3EB10409C20}" type="datetimeFigureOut">
              <a:rPr lang="en-US" smtClean="0"/>
              <a:t>7/29/2022</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3351445187"/>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53683F-0198-6A43-8A33-A3EB10409C20}"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2259063651"/>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3683F-0198-6A43-8A33-A3EB10409C2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661723057"/>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53683F-0198-6A43-8A33-A3EB10409C20}"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3210486395"/>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DC357F-85D9-FF48-BF2B-31F566417D4E}"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B19D-68FC-E944-B4CA-BDE47CFF69BE}" type="slidenum">
              <a:rPr lang="en-US" smtClean="0"/>
              <a:t>‹#›</a:t>
            </a:fld>
            <a:endParaRPr lang="en-US"/>
          </a:p>
        </p:txBody>
      </p:sp>
    </p:spTree>
    <p:extLst>
      <p:ext uri="{BB962C8B-B14F-4D97-AF65-F5344CB8AC3E}">
        <p14:creationId xmlns:p14="http://schemas.microsoft.com/office/powerpoint/2010/main" val="3104764180"/>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C357F-85D9-FF48-BF2B-31F566417D4E}"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B19D-68FC-E944-B4CA-BDE47CFF69BE}" type="slidenum">
              <a:rPr lang="en-US" smtClean="0"/>
              <a:t>‹#›</a:t>
            </a:fld>
            <a:endParaRPr lang="en-US"/>
          </a:p>
        </p:txBody>
      </p:sp>
    </p:spTree>
    <p:extLst>
      <p:ext uri="{BB962C8B-B14F-4D97-AF65-F5344CB8AC3E}">
        <p14:creationId xmlns:p14="http://schemas.microsoft.com/office/powerpoint/2010/main" val="335144518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C357F-85D9-FF48-BF2B-31F566417D4E}"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B19D-68FC-E944-B4CA-BDE47CFF69BE}" type="slidenum">
              <a:rPr lang="en-US" smtClean="0"/>
              <a:t>‹#›</a:t>
            </a:fld>
            <a:endParaRPr lang="en-US"/>
          </a:p>
        </p:txBody>
      </p:sp>
    </p:spTree>
    <p:extLst>
      <p:ext uri="{BB962C8B-B14F-4D97-AF65-F5344CB8AC3E}">
        <p14:creationId xmlns:p14="http://schemas.microsoft.com/office/powerpoint/2010/main" val="3203667234"/>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DC357F-85D9-FF48-BF2B-31F566417D4E}"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B19D-68FC-E944-B4CA-BDE47CFF69BE}" type="slidenum">
              <a:rPr lang="en-US" smtClean="0"/>
              <a:t>‹#›</a:t>
            </a:fld>
            <a:endParaRPr lang="en-US"/>
          </a:p>
        </p:txBody>
      </p:sp>
    </p:spTree>
    <p:extLst>
      <p:ext uri="{BB962C8B-B14F-4D97-AF65-F5344CB8AC3E}">
        <p14:creationId xmlns:p14="http://schemas.microsoft.com/office/powerpoint/2010/main" val="387149856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DC357F-85D9-FF48-BF2B-31F566417D4E}"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1B19D-68FC-E944-B4CA-BDE47CFF69BE}" type="slidenum">
              <a:rPr lang="en-US" smtClean="0"/>
              <a:t>‹#›</a:t>
            </a:fld>
            <a:endParaRPr lang="en-US"/>
          </a:p>
        </p:txBody>
      </p:sp>
    </p:spTree>
    <p:extLst>
      <p:ext uri="{BB962C8B-B14F-4D97-AF65-F5344CB8AC3E}">
        <p14:creationId xmlns:p14="http://schemas.microsoft.com/office/powerpoint/2010/main" val="3815325693"/>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DC357F-85D9-FF48-BF2B-31F566417D4E}"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1B19D-68FC-E944-B4CA-BDE47CFF69BE}" type="slidenum">
              <a:rPr lang="en-US" smtClean="0"/>
              <a:t>‹#›</a:t>
            </a:fld>
            <a:endParaRPr lang="en-US"/>
          </a:p>
        </p:txBody>
      </p:sp>
    </p:spTree>
    <p:extLst>
      <p:ext uri="{BB962C8B-B14F-4D97-AF65-F5344CB8AC3E}">
        <p14:creationId xmlns:p14="http://schemas.microsoft.com/office/powerpoint/2010/main" val="2565674441"/>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C357F-85D9-FF48-BF2B-31F566417D4E}"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1B19D-68FC-E944-B4CA-BDE47CFF69BE}" type="slidenum">
              <a:rPr lang="en-US" smtClean="0"/>
              <a:t>‹#›</a:t>
            </a:fld>
            <a:endParaRPr lang="en-US"/>
          </a:p>
        </p:txBody>
      </p:sp>
    </p:spTree>
    <p:extLst>
      <p:ext uri="{BB962C8B-B14F-4D97-AF65-F5344CB8AC3E}">
        <p14:creationId xmlns:p14="http://schemas.microsoft.com/office/powerpoint/2010/main" val="333292237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9"/>
            <a:ext cx="8812669" cy="800219"/>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47D2193-4505-4A75-99BB-880C6989A757}" type="datetime4">
              <a:rPr lang="en-US" smtClean="0"/>
              <a:pPr/>
              <a:t>July 29, 2022</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203667234"/>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3"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C357F-85D9-FF48-BF2B-31F566417D4E}"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B19D-68FC-E944-B4CA-BDE47CFF69BE}" type="slidenum">
              <a:rPr lang="en-US" smtClean="0"/>
              <a:t>‹#›</a:t>
            </a:fld>
            <a:endParaRPr lang="en-US"/>
          </a:p>
        </p:txBody>
      </p:sp>
    </p:spTree>
    <p:extLst>
      <p:ext uri="{BB962C8B-B14F-4D97-AF65-F5344CB8AC3E}">
        <p14:creationId xmlns:p14="http://schemas.microsoft.com/office/powerpoint/2010/main" val="2915868938"/>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C357F-85D9-FF48-BF2B-31F566417D4E}"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1B19D-68FC-E944-B4CA-BDE47CFF69BE}" type="slidenum">
              <a:rPr lang="en-US" smtClean="0"/>
              <a:t>‹#›</a:t>
            </a:fld>
            <a:endParaRPr lang="en-US"/>
          </a:p>
        </p:txBody>
      </p:sp>
    </p:spTree>
    <p:extLst>
      <p:ext uri="{BB962C8B-B14F-4D97-AF65-F5344CB8AC3E}">
        <p14:creationId xmlns:p14="http://schemas.microsoft.com/office/powerpoint/2010/main" val="2259063651"/>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C357F-85D9-FF48-BF2B-31F566417D4E}"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B19D-68FC-E944-B4CA-BDE47CFF69BE}" type="slidenum">
              <a:rPr lang="en-US" smtClean="0"/>
              <a:t>‹#›</a:t>
            </a:fld>
            <a:endParaRPr lang="en-US"/>
          </a:p>
        </p:txBody>
      </p:sp>
    </p:spTree>
    <p:extLst>
      <p:ext uri="{BB962C8B-B14F-4D97-AF65-F5344CB8AC3E}">
        <p14:creationId xmlns:p14="http://schemas.microsoft.com/office/powerpoint/2010/main" val="661723057"/>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C357F-85D9-FF48-BF2B-31F566417D4E}"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1B19D-68FC-E944-B4CA-BDE47CFF69BE}" type="slidenum">
              <a:rPr lang="en-US" smtClean="0"/>
              <a:t>‹#›</a:t>
            </a:fld>
            <a:endParaRPr lang="en-US"/>
          </a:p>
        </p:txBody>
      </p:sp>
    </p:spTree>
    <p:extLst>
      <p:ext uri="{BB962C8B-B14F-4D97-AF65-F5344CB8AC3E}">
        <p14:creationId xmlns:p14="http://schemas.microsoft.com/office/powerpoint/2010/main" val="3210486395"/>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6"/>
            <a:ext cx="7543800" cy="1945481"/>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4" y="4114800"/>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24" y="2889649"/>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F53683F-0198-6A43-8A33-A3EB10409C20}" type="datetimeFigureOut">
              <a:rPr lang="en-US" smtClean="0"/>
              <a:t>7/29/2022</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3871498563"/>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7/29/2022</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6"/>
            <a:ext cx="7543800" cy="1945481"/>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4" y="4114800"/>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24" y="2889649"/>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7F53683F-0198-6A43-8A33-A3EB10409C20}" type="datetimeFigureOut">
              <a:rPr lang="en-US" smtClean="0"/>
              <a:t>7/29/2022</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3815325693"/>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7/29/2022</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6"/>
            <a:ext cx="7543800" cy="1945481"/>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4" y="4114800"/>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24" y="2889649"/>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7F53683F-0198-6A43-8A33-A3EB10409C20}" type="datetimeFigureOut">
              <a:rPr lang="en-US" smtClean="0"/>
              <a:t>7/29/2022</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2565674441"/>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7/29/2022</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6"/>
            <a:ext cx="7543800" cy="1945481"/>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4" y="4114800"/>
            <a:ext cx="7659687" cy="8763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24" y="2889649"/>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7F53683F-0198-6A43-8A33-A3EB10409C20}" type="datetimeFigureOut">
              <a:rPr lang="en-US" smtClean="0"/>
              <a:t>7/29/2022</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3332922374"/>
      </p:ext>
    </p:extLst>
  </p:cSld>
  <p:clrMapOvr>
    <a:masterClrMapping/>
  </p:clrMapOvr>
  <p:transition spd="slow">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7/29/2022</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slow">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752600" cy="438864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583889"/>
            <a:ext cx="3580467" cy="49244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F53683F-0198-6A43-8A33-A3EB10409C20}" type="datetimeFigureOut">
              <a:rPr lang="en-US" smtClean="0"/>
              <a:t>7/29/2022</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91586893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5" y="3533068"/>
            <a:ext cx="3580467" cy="492443"/>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7F53683F-0198-6A43-8A33-A3EB10409C20}" type="datetimeFigureOut">
              <a:rPr lang="en-US" smtClean="0"/>
              <a:t>7/29/2022</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A0A68EC-B502-4F4F-86B7-4273DD8BD47B}" type="slidenum">
              <a:rPr lang="en-US" smtClean="0"/>
              <a:t>‹#›</a:t>
            </a:fld>
            <a:endParaRPr lang="en-US"/>
          </a:p>
        </p:txBody>
      </p:sp>
    </p:spTree>
    <p:extLst>
      <p:ext uri="{BB962C8B-B14F-4D97-AF65-F5344CB8AC3E}">
        <p14:creationId xmlns:p14="http://schemas.microsoft.com/office/powerpoint/2010/main" val="225906365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2561742" y="0"/>
            <a:ext cx="6582258" cy="5143500"/>
          </a:xfrm>
          <a:prstGeom prst="rect">
            <a:avLst/>
          </a:prstGeom>
          <a:solidFill>
            <a:srgbClr val="002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1277" y="368043"/>
            <a:ext cx="5362624" cy="677108"/>
          </a:xfrm>
          <a:prstGeom prst="rect">
            <a:avLst/>
          </a:prstGeom>
          <a:solidFill>
            <a:schemeClr val="bg1"/>
          </a:solidFill>
        </p:spPr>
        <p:txBody>
          <a:bodyPr vert="horz" wrap="none" lIns="274320" tIns="91440" rIns="274320" bIns="91440" rtlCol="0" anchor="ctr">
            <a:spAutoFit/>
          </a:bodyPr>
          <a:lstStyle/>
          <a:p>
            <a:r>
              <a:rPr lang="en-US" dirty="0"/>
              <a:t>Click to edit Master title style</a:t>
            </a:r>
          </a:p>
        </p:txBody>
      </p:sp>
      <p:sp>
        <p:nvSpPr>
          <p:cNvPr id="3" name="Text Placeholder 2"/>
          <p:cNvSpPr>
            <a:spLocks noGrp="1"/>
          </p:cNvSpPr>
          <p:nvPr>
            <p:ph type="body" idx="1"/>
          </p:nvPr>
        </p:nvSpPr>
        <p:spPr>
          <a:xfrm>
            <a:off x="2933970" y="1357733"/>
            <a:ext cx="5933611" cy="356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406960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spd="slow">
    <p:wipe/>
  </p:transition>
  <p:txStyles>
    <p:titleStyle>
      <a:lvl1pPr algn="l" defTabSz="457200" rtl="0" eaLnBrk="1" latinLnBrk="0" hangingPunct="1">
        <a:spcBef>
          <a:spcPct val="0"/>
        </a:spcBef>
        <a:buNone/>
        <a:defRPr sz="3200" b="0" i="1" kern="1200">
          <a:solidFill>
            <a:srgbClr val="999999"/>
          </a:solidFill>
          <a:latin typeface="Helvetica Neue Thin"/>
          <a:ea typeface="+mj-ea"/>
          <a:cs typeface="Helvetica Neue Thin"/>
        </a:defRPr>
      </a:lvl1pPr>
    </p:titleStyle>
    <p:bodyStyle>
      <a:lvl1pPr marL="342900" indent="-342900" algn="l" defTabSz="457200" rtl="0" eaLnBrk="1" latinLnBrk="0" hangingPunct="1">
        <a:lnSpc>
          <a:spcPct val="100000"/>
        </a:lnSpc>
        <a:spcBef>
          <a:spcPct val="20000"/>
        </a:spcBef>
        <a:spcAft>
          <a:spcPts val="600"/>
        </a:spcAft>
        <a:buFont typeface="Arial"/>
        <a:buChar char="•"/>
        <a:defRPr sz="2400" b="0" i="0" kern="1200">
          <a:solidFill>
            <a:schemeClr val="bg1"/>
          </a:solidFill>
          <a:latin typeface="+mn-lt"/>
          <a:ea typeface="+mn-ea"/>
          <a:cs typeface="Georgia"/>
        </a:defRPr>
      </a:lvl1pPr>
      <a:lvl2pPr marL="742950" indent="-285750" algn="l" defTabSz="457200" rtl="0" eaLnBrk="1" latinLnBrk="0" hangingPunct="1">
        <a:spcBef>
          <a:spcPct val="20000"/>
        </a:spcBef>
        <a:buFont typeface="Courier New"/>
        <a:buChar char="o"/>
        <a:defRPr sz="1800" b="0" i="0" kern="1200">
          <a:solidFill>
            <a:schemeClr val="bg1"/>
          </a:solidFill>
          <a:latin typeface="+mn-lt"/>
          <a:ea typeface="+mn-ea"/>
          <a:cs typeface="Georgia"/>
        </a:defRPr>
      </a:lvl2pPr>
      <a:lvl3pPr marL="1143000" indent="-228600" algn="l" defTabSz="457200" rtl="0" eaLnBrk="1" latinLnBrk="0" hangingPunct="1">
        <a:spcBef>
          <a:spcPct val="20000"/>
        </a:spcBef>
        <a:buFont typeface="Arial"/>
        <a:buChar char="•"/>
        <a:defRPr sz="1400" b="0" i="0" kern="1200">
          <a:solidFill>
            <a:schemeClr val="bg1"/>
          </a:solidFill>
          <a:latin typeface="+mn-lt"/>
          <a:ea typeface="+mn-ea"/>
          <a:cs typeface="Georgia"/>
        </a:defRPr>
      </a:lvl3pPr>
      <a:lvl4pPr marL="1600200" indent="-228600" algn="l" defTabSz="457200" rtl="0" eaLnBrk="1" latinLnBrk="0" hangingPunct="1">
        <a:spcBef>
          <a:spcPct val="20000"/>
        </a:spcBef>
        <a:buFont typeface="Arial"/>
        <a:buChar char="–"/>
        <a:defRPr sz="1400" b="0" i="0" kern="1200">
          <a:solidFill>
            <a:schemeClr val="bg1"/>
          </a:solidFill>
          <a:latin typeface="+mn-lt"/>
          <a:ea typeface="+mn-ea"/>
          <a:cs typeface="Georgia"/>
        </a:defRPr>
      </a:lvl4pPr>
      <a:lvl5pPr marL="2057400" indent="-228600" algn="l" defTabSz="457200" rtl="0" eaLnBrk="1" latinLnBrk="0" hangingPunct="1">
        <a:spcBef>
          <a:spcPct val="20000"/>
        </a:spcBef>
        <a:buFont typeface="Arial"/>
        <a:buChar char="»"/>
        <a:defRPr sz="1400" b="0" i="0" kern="1200">
          <a:solidFill>
            <a:schemeClr val="bg1"/>
          </a:solidFill>
          <a:latin typeface="+mn-lt"/>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53683F-0198-6A43-8A33-A3EB10409C20}" type="datetimeFigureOut">
              <a:rPr lang="en-US" smtClean="0"/>
              <a:t>7/29/2022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0A68EC-B502-4F4F-86B7-4273DD8BD47B}" type="slidenum">
              <a:rPr lang="en-US" smtClean="0"/>
              <a:t>‹#›</a:t>
            </a:fld>
            <a:endParaRPr lang="en-US"/>
          </a:p>
        </p:txBody>
      </p:sp>
    </p:spTree>
    <p:extLst>
      <p:ext uri="{BB962C8B-B14F-4D97-AF65-F5344CB8AC3E}">
        <p14:creationId xmlns:p14="http://schemas.microsoft.com/office/powerpoint/2010/main" val="226406960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DC357F-85D9-FF48-BF2B-31F566417D4E}" type="datetimeFigureOut">
              <a:rPr lang="en-US" smtClean="0"/>
              <a:t>7/29/2022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91B19D-68FC-E944-B4CA-BDE47CFF69BE}" type="slidenum">
              <a:rPr lang="en-US" smtClean="0"/>
              <a:t>‹#›</a:t>
            </a:fld>
            <a:endParaRPr lang="en-US"/>
          </a:p>
        </p:txBody>
      </p:sp>
    </p:spTree>
    <p:extLst>
      <p:ext uri="{BB962C8B-B14F-4D97-AF65-F5344CB8AC3E}">
        <p14:creationId xmlns:p14="http://schemas.microsoft.com/office/powerpoint/2010/main" val="226406960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882829"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856160"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7/29/2022</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spd="slow">
    <p:wipe/>
  </p:transition>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882829"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856160"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7/29/2022</a:t>
            </a:fld>
            <a:endParaRPr lang="en-US" dirty="0"/>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spd="slow">
    <p:wipe/>
  </p:transition>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882829"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856160"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7/29/2022</a:t>
            </a:fld>
            <a:endParaRPr lang="en-US" dirty="0"/>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ransition spd="slow">
    <p:wipe/>
  </p:transition>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882829"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856160"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7/29/2022</a:t>
            </a:fld>
            <a:endParaRPr lang="en-US" dirty="0"/>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spd="slow">
    <p:wipe/>
  </p:transition>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5757961" y="-9478"/>
            <a:ext cx="3168728" cy="5152978"/>
          </a:xfrm>
          <a:prstGeom prst="rect">
            <a:avLst/>
          </a:prstGeom>
          <a:solidFill>
            <a:srgbClr val="002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ctrTitle"/>
          </p:nvPr>
        </p:nvSpPr>
        <p:spPr>
          <a:xfrm>
            <a:off x="322263" y="284302"/>
            <a:ext cx="3819675" cy="740664"/>
          </a:xfrm>
          <a:solidFill>
            <a:srgbClr val="002349"/>
          </a:solidFill>
        </p:spPr>
        <p:txBody>
          <a:bodyPr anchor="ctr" anchorCtr="0">
            <a:normAutofit/>
          </a:bodyPr>
          <a:lstStyle/>
          <a:p>
            <a:r>
              <a:rPr lang="en-US" sz="3200" i="0" spc="300" dirty="0">
                <a:solidFill>
                  <a:srgbClr val="FFFFFF"/>
                </a:solidFill>
                <a:latin typeface="Helvetica Neue Thin"/>
                <a:cs typeface="Helvetica Neue Thin"/>
              </a:rPr>
              <a:t>FINDING YOUR</a:t>
            </a:r>
            <a:endParaRPr lang="en-US" sz="3200" i="0" spc="300" dirty="0">
              <a:solidFill>
                <a:srgbClr val="FFFFFF"/>
              </a:solidFill>
              <a:latin typeface="Georgia"/>
              <a:cs typeface="Georgia"/>
            </a:endParaRPr>
          </a:p>
        </p:txBody>
      </p:sp>
      <p:sp>
        <p:nvSpPr>
          <p:cNvPr id="10" name="Title 5"/>
          <p:cNvSpPr txBox="1">
            <a:spLocks/>
          </p:cNvSpPr>
          <p:nvPr/>
        </p:nvSpPr>
        <p:spPr>
          <a:xfrm>
            <a:off x="5418161" y="1346426"/>
            <a:ext cx="3386959" cy="3495933"/>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11" name="Title 5"/>
          <p:cNvSpPr txBox="1">
            <a:spLocks/>
          </p:cNvSpPr>
          <p:nvPr/>
        </p:nvSpPr>
        <p:spPr>
          <a:xfrm>
            <a:off x="322256" y="1156934"/>
            <a:ext cx="2720216" cy="740664"/>
          </a:xfrm>
          <a:prstGeom prst="rect">
            <a:avLst/>
          </a:prstGeom>
          <a:solidFill>
            <a:srgbClr val="002349"/>
          </a:solidFill>
        </p:spPr>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r>
              <a:rPr lang="en-US" sz="2900" i="1" spc="300" dirty="0">
                <a:solidFill>
                  <a:srgbClr val="FFFFFF"/>
                </a:solidFill>
                <a:latin typeface="Helvetica Neue Thin"/>
                <a:cs typeface="Helvetica Neue Thin"/>
              </a:rPr>
              <a:t>NEW HOME</a:t>
            </a:r>
            <a:endParaRPr lang="en-US" sz="2900" i="1" spc="300" dirty="0">
              <a:solidFill>
                <a:srgbClr val="FFFFFF"/>
              </a:solidFill>
              <a:latin typeface="Georgia"/>
              <a:cs typeface="Georgia"/>
            </a:endParaRPr>
          </a:p>
        </p:txBody>
      </p:sp>
      <p:sp>
        <p:nvSpPr>
          <p:cNvPr id="12" name="Rectangle 11"/>
          <p:cNvSpPr/>
          <p:nvPr/>
        </p:nvSpPr>
        <p:spPr>
          <a:xfrm>
            <a:off x="5200121" y="1720785"/>
            <a:ext cx="3152914" cy="7865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67897" y="1710470"/>
            <a:ext cx="2733825" cy="461665"/>
          </a:xfrm>
          <a:prstGeom prst="rect">
            <a:avLst/>
          </a:prstGeom>
        </p:spPr>
        <p:txBody>
          <a:bodyPr wrap="none">
            <a:spAutoFit/>
          </a:bodyPr>
          <a:lstStyle/>
          <a:p>
            <a:r>
              <a:rPr lang="en-US" sz="2400" spc="300" dirty="0">
                <a:solidFill>
                  <a:srgbClr val="999999"/>
                </a:solidFill>
                <a:latin typeface="Helvetica Neue Thin"/>
                <a:cs typeface="Helvetica Neue Thin"/>
              </a:rPr>
              <a:t>Amanda Taylor</a:t>
            </a:r>
            <a:endParaRPr lang="en-US" sz="2400" spc="300" dirty="0">
              <a:solidFill>
                <a:srgbClr val="999999"/>
              </a:solidFill>
              <a:latin typeface="Georgia"/>
              <a:cs typeface="Georgia"/>
            </a:endParaRPr>
          </a:p>
        </p:txBody>
      </p:sp>
      <p:sp>
        <p:nvSpPr>
          <p:cNvPr id="9" name="Rectangle 8"/>
          <p:cNvSpPr/>
          <p:nvPr/>
        </p:nvSpPr>
        <p:spPr>
          <a:xfrm>
            <a:off x="5936379" y="2121409"/>
            <a:ext cx="2052550" cy="276999"/>
          </a:xfrm>
          <a:prstGeom prst="rect">
            <a:avLst/>
          </a:prstGeom>
        </p:spPr>
        <p:txBody>
          <a:bodyPr wrap="none">
            <a:spAutoFit/>
          </a:bodyPr>
          <a:lstStyle/>
          <a:p>
            <a:r>
              <a:rPr lang="en-US" sz="1200" b="1" i="1" dirty="0">
                <a:solidFill>
                  <a:srgbClr val="666666"/>
                </a:solidFill>
                <a:latin typeface="+mj-lt"/>
                <a:cs typeface="Georgia"/>
              </a:rPr>
              <a:t>Realtor  |  Washington State</a:t>
            </a:r>
            <a:endParaRPr lang="en-US" sz="1200" b="1" i="1" dirty="0">
              <a:solidFill>
                <a:srgbClr val="666666"/>
              </a:solidFill>
              <a:latin typeface="+mj-lt"/>
            </a:endParaRPr>
          </a:p>
        </p:txBody>
      </p:sp>
      <p:pic>
        <p:nvPicPr>
          <p:cNvPr id="15" name="Picture 14"/>
          <p:cNvPicPr>
            <a:picLocks noChangeAspect="1"/>
          </p:cNvPicPr>
          <p:nvPr/>
        </p:nvPicPr>
        <p:blipFill>
          <a:blip r:embed="rId4"/>
          <a:srcRect t="8471" b="8471"/>
          <a:stretch/>
        </p:blipFill>
        <p:spPr>
          <a:xfrm>
            <a:off x="5799035" y="2781229"/>
            <a:ext cx="831316" cy="832756"/>
          </a:xfrm>
          <a:prstGeom prst="ellipse">
            <a:avLst/>
          </a:prstGeom>
        </p:spPr>
      </p:pic>
      <p:sp>
        <p:nvSpPr>
          <p:cNvPr id="20" name="Rectangle 19"/>
          <p:cNvSpPr/>
          <p:nvPr/>
        </p:nvSpPr>
        <p:spPr>
          <a:xfrm>
            <a:off x="6823593" y="2778908"/>
            <a:ext cx="1037463" cy="253916"/>
          </a:xfrm>
          <a:prstGeom prst="rect">
            <a:avLst/>
          </a:prstGeom>
        </p:spPr>
        <p:txBody>
          <a:bodyPr wrap="none">
            <a:spAutoFit/>
          </a:bodyPr>
          <a:lstStyle/>
          <a:p>
            <a:r>
              <a:rPr lang="en-US" sz="1050" dirty="0">
                <a:solidFill>
                  <a:schemeClr val="bg1"/>
                </a:solidFill>
                <a:cs typeface="Helvetica Neue Light"/>
              </a:rPr>
              <a:t>360.271.3711</a:t>
            </a:r>
          </a:p>
        </p:txBody>
      </p:sp>
      <p:sp>
        <p:nvSpPr>
          <p:cNvPr id="21" name="Rectangle 20"/>
          <p:cNvSpPr/>
          <p:nvPr/>
        </p:nvSpPr>
        <p:spPr>
          <a:xfrm>
            <a:off x="6914190" y="3953578"/>
            <a:ext cx="1896673" cy="798295"/>
          </a:xfrm>
          <a:prstGeom prst="rect">
            <a:avLst/>
          </a:prstGeom>
        </p:spPr>
        <p:txBody>
          <a:bodyPr wrap="none">
            <a:spAutoFit/>
          </a:bodyPr>
          <a:lstStyle/>
          <a:p>
            <a:pPr>
              <a:lnSpc>
                <a:spcPct val="110000"/>
              </a:lnSpc>
            </a:pPr>
            <a:r>
              <a:rPr lang="en-US" sz="1100" b="1" dirty="0" err="1">
                <a:solidFill>
                  <a:schemeClr val="bg1"/>
                </a:solidFill>
                <a:latin typeface="+mj-lt"/>
                <a:cs typeface="Helvetica Neue"/>
              </a:rPr>
              <a:t>Menees</a:t>
            </a:r>
            <a:r>
              <a:rPr lang="en-US" sz="1100" b="1" dirty="0">
                <a:solidFill>
                  <a:schemeClr val="bg1"/>
                </a:solidFill>
                <a:latin typeface="+mj-lt"/>
                <a:cs typeface="Helvetica Neue"/>
              </a:rPr>
              <a:t> Realty Group</a:t>
            </a:r>
          </a:p>
          <a:p>
            <a:pPr>
              <a:lnSpc>
                <a:spcPct val="110000"/>
              </a:lnSpc>
            </a:pPr>
            <a:r>
              <a:rPr lang="en-US" sz="1050" dirty="0">
                <a:solidFill>
                  <a:schemeClr val="bg1"/>
                </a:solidFill>
                <a:latin typeface="+mj-lt"/>
                <a:cs typeface="Helvetica Neue"/>
              </a:rPr>
              <a:t>5706 Bethel RD SE Suite 106</a:t>
            </a:r>
          </a:p>
          <a:p>
            <a:pPr>
              <a:lnSpc>
                <a:spcPct val="110000"/>
              </a:lnSpc>
            </a:pPr>
            <a:r>
              <a:rPr lang="en-US" sz="1050" dirty="0">
                <a:solidFill>
                  <a:schemeClr val="bg1"/>
                </a:solidFill>
                <a:latin typeface="+mj-lt"/>
                <a:cs typeface="Helvetica Neue"/>
              </a:rPr>
              <a:t>Port Orchard WA 98367</a:t>
            </a:r>
          </a:p>
          <a:p>
            <a:pPr>
              <a:lnSpc>
                <a:spcPct val="110000"/>
              </a:lnSpc>
            </a:pPr>
            <a:endParaRPr lang="en-US" sz="1050" b="1" dirty="0">
              <a:solidFill>
                <a:schemeClr val="bg1"/>
              </a:solidFill>
              <a:latin typeface="+mj-lt"/>
              <a:cs typeface="Helvetica Neue"/>
            </a:endParaRPr>
          </a:p>
        </p:txBody>
      </p:sp>
      <p:pic>
        <p:nvPicPr>
          <p:cNvPr id="22" name="Picture 21" descr="icon-mobil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0504" y="2799032"/>
            <a:ext cx="187097" cy="187097"/>
          </a:xfrm>
          <a:prstGeom prst="rect">
            <a:avLst/>
          </a:prstGeom>
        </p:spPr>
      </p:pic>
      <p:sp>
        <p:nvSpPr>
          <p:cNvPr id="23" name="Rectangle 22"/>
          <p:cNvSpPr/>
          <p:nvPr/>
        </p:nvSpPr>
        <p:spPr>
          <a:xfrm>
            <a:off x="6841859" y="3084528"/>
            <a:ext cx="2049513" cy="246221"/>
          </a:xfrm>
          <a:prstGeom prst="rect">
            <a:avLst/>
          </a:prstGeom>
        </p:spPr>
        <p:txBody>
          <a:bodyPr wrap="square">
            <a:spAutoFit/>
          </a:bodyPr>
          <a:lstStyle/>
          <a:p>
            <a:r>
              <a:rPr lang="en-US" sz="1000" dirty="0">
                <a:solidFill>
                  <a:schemeClr val="bg1"/>
                </a:solidFill>
                <a:cs typeface="Helvetica Neue Light"/>
              </a:rPr>
              <a:t>Amanda@meneesrealtygroup.com</a:t>
            </a:r>
          </a:p>
        </p:txBody>
      </p:sp>
      <p:sp>
        <p:nvSpPr>
          <p:cNvPr id="25" name="Rectangle 24"/>
          <p:cNvSpPr/>
          <p:nvPr/>
        </p:nvSpPr>
        <p:spPr>
          <a:xfrm>
            <a:off x="6841860" y="3327013"/>
            <a:ext cx="1967205" cy="246221"/>
          </a:xfrm>
          <a:prstGeom prst="rect">
            <a:avLst/>
          </a:prstGeom>
        </p:spPr>
        <p:txBody>
          <a:bodyPr wrap="none">
            <a:spAutoFit/>
          </a:bodyPr>
          <a:lstStyle/>
          <a:p>
            <a:r>
              <a:rPr lang="en-US" sz="1000" dirty="0">
                <a:solidFill>
                  <a:schemeClr val="bg1"/>
                </a:solidFill>
                <a:cs typeface="Helvetica Neue Light"/>
              </a:rPr>
              <a:t>Amanda.meneesrealtygroup.com</a:t>
            </a:r>
          </a:p>
        </p:txBody>
      </p:sp>
      <p:pic>
        <p:nvPicPr>
          <p:cNvPr id="27" name="Picture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84317" y="3090709"/>
            <a:ext cx="187097" cy="187097"/>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84317" y="3365356"/>
            <a:ext cx="187097" cy="187097"/>
          </a:xfrm>
          <a:prstGeom prst="rect">
            <a:avLst/>
          </a:prstGeom>
        </p:spPr>
      </p:pic>
      <p:pic>
        <p:nvPicPr>
          <p:cNvPr id="3" name="Picture 2" descr="Logo, company name&#10;&#10;Description automatically generated">
            <a:extLst>
              <a:ext uri="{FF2B5EF4-FFF2-40B4-BE49-F238E27FC236}">
                <a16:creationId xmlns:a16="http://schemas.microsoft.com/office/drawing/2014/main" id="{D1874064-8BEE-9BD7-FBA9-586D58E76B52}"/>
              </a:ext>
            </a:extLst>
          </p:cNvPr>
          <p:cNvPicPr>
            <a:picLocks noChangeAspect="1"/>
          </p:cNvPicPr>
          <p:nvPr/>
        </p:nvPicPr>
        <p:blipFill>
          <a:blip r:embed="rId8"/>
          <a:stretch>
            <a:fillRect/>
          </a:stretch>
        </p:blipFill>
        <p:spPr>
          <a:xfrm>
            <a:off x="5861712" y="4017118"/>
            <a:ext cx="1100941" cy="550852"/>
          </a:xfrm>
          <a:prstGeom prst="rect">
            <a:avLst/>
          </a:prstGeom>
        </p:spPr>
      </p:pic>
    </p:spTree>
    <p:extLst>
      <p:ext uri="{BB962C8B-B14F-4D97-AF65-F5344CB8AC3E}">
        <p14:creationId xmlns:p14="http://schemas.microsoft.com/office/powerpoint/2010/main" val="3271561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278" y="-27811"/>
            <a:ext cx="2861483" cy="5255895"/>
          </a:xfrm>
          <a:prstGeom prst="rect">
            <a:avLst/>
          </a:prstGeom>
        </p:spPr>
      </p:pic>
      <p:sp>
        <p:nvSpPr>
          <p:cNvPr id="10" name="Rectangle 9"/>
          <p:cNvSpPr/>
          <p:nvPr/>
        </p:nvSpPr>
        <p:spPr>
          <a:xfrm>
            <a:off x="2549769" y="0"/>
            <a:ext cx="6682154" cy="5143500"/>
          </a:xfrm>
          <a:prstGeom prst="rect">
            <a:avLst/>
          </a:prstGeom>
          <a:solidFill>
            <a:srgbClr val="9999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5"/>
          <p:cNvSpPr txBox="1">
            <a:spLocks/>
          </p:cNvSpPr>
          <p:nvPr/>
        </p:nvSpPr>
        <p:spPr>
          <a:xfrm>
            <a:off x="3172745" y="1240951"/>
            <a:ext cx="5519665" cy="3339825"/>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11" name="Title 5"/>
          <p:cNvSpPr txBox="1">
            <a:spLocks/>
          </p:cNvSpPr>
          <p:nvPr/>
        </p:nvSpPr>
        <p:spPr>
          <a:xfrm>
            <a:off x="2603593" y="1434373"/>
            <a:ext cx="1116536" cy="962323"/>
          </a:xfrm>
          <a:prstGeom prst="rect">
            <a:avLst/>
          </a:prstGeom>
          <a:solidFill>
            <a:srgbClr val="999999"/>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p:nvPr>
        </p:nvSpPr>
        <p:spPr>
          <a:xfrm>
            <a:off x="361285" y="398824"/>
            <a:ext cx="6308239" cy="615553"/>
          </a:xfrm>
        </p:spPr>
        <p:txBody>
          <a:bodyPr/>
          <a:lstStyle/>
          <a:p>
            <a:r>
              <a:rPr lang="en-US" sz="2800" dirty="0">
                <a:solidFill>
                  <a:srgbClr val="002349"/>
                </a:solidFill>
              </a:rPr>
              <a:t>WHEN YOUR OFFER IS </a:t>
            </a:r>
            <a:r>
              <a:rPr lang="en-US" sz="2800" b="1" dirty="0">
                <a:solidFill>
                  <a:srgbClr val="002349"/>
                </a:solidFill>
                <a:latin typeface="Helvetica Neue"/>
                <a:cs typeface="Helvetica Neue"/>
              </a:rPr>
              <a:t>ACCEPTED</a:t>
            </a:r>
          </a:p>
        </p:txBody>
      </p:sp>
      <p:sp>
        <p:nvSpPr>
          <p:cNvPr id="3" name="Content Placeholder 2"/>
          <p:cNvSpPr>
            <a:spLocks noGrp="1"/>
          </p:cNvSpPr>
          <p:nvPr>
            <p:ph idx="1"/>
          </p:nvPr>
        </p:nvSpPr>
        <p:spPr>
          <a:xfrm>
            <a:off x="3656495" y="1434372"/>
            <a:ext cx="4674644" cy="3011101"/>
          </a:xfrm>
        </p:spPr>
        <p:txBody>
          <a:bodyPr>
            <a:normAutofit fontScale="92500" lnSpcReduction="10000"/>
          </a:bodyPr>
          <a:lstStyle/>
          <a:p>
            <a:r>
              <a:rPr lang="en-US" dirty="0">
                <a:latin typeface="+mn-lt"/>
              </a:rPr>
              <a:t>Give earnest money to title company</a:t>
            </a:r>
          </a:p>
          <a:p>
            <a:r>
              <a:rPr lang="en-US" dirty="0"/>
              <a:t>Inspection and repairs</a:t>
            </a:r>
          </a:p>
          <a:p>
            <a:r>
              <a:rPr lang="en-US" dirty="0"/>
              <a:t>Appraisal</a:t>
            </a:r>
          </a:p>
          <a:p>
            <a:r>
              <a:rPr lang="en-US" dirty="0">
                <a:latin typeface="+mn-lt"/>
              </a:rPr>
              <a:t>Home insurance</a:t>
            </a:r>
          </a:p>
          <a:p>
            <a:r>
              <a:rPr lang="en-US" dirty="0">
                <a:latin typeface="+mn-lt"/>
              </a:rPr>
              <a:t>Finalize mortgage details</a:t>
            </a:r>
          </a:p>
          <a:p>
            <a:r>
              <a:rPr lang="en-US" dirty="0"/>
              <a:t>Final walkthrough</a:t>
            </a:r>
            <a:endParaRPr lang="en-US" dirty="0">
              <a:latin typeface="+mn-lt"/>
            </a:endParaRPr>
          </a:p>
        </p:txBody>
      </p:sp>
      <p:sp>
        <p:nvSpPr>
          <p:cNvPr id="5" name="Oval 4"/>
          <p:cNvSpPr/>
          <p:nvPr/>
        </p:nvSpPr>
        <p:spPr>
          <a:xfrm>
            <a:off x="2824477" y="1565762"/>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2304" y="1622640"/>
            <a:ext cx="565110" cy="565110"/>
          </a:xfrm>
          <a:prstGeom prst="rect">
            <a:avLst/>
          </a:prstGeom>
        </p:spPr>
      </p:pic>
      <p:pic>
        <p:nvPicPr>
          <p:cNvPr id="13" name="Picture 12" descr="Logo, company name&#10;&#10;Description automatically generated">
            <a:extLst>
              <a:ext uri="{FF2B5EF4-FFF2-40B4-BE49-F238E27FC236}">
                <a16:creationId xmlns:a16="http://schemas.microsoft.com/office/drawing/2014/main" id="{146E2627-9807-9561-CA44-C523F82A87CE}"/>
              </a:ext>
            </a:extLst>
          </p:cNvPr>
          <p:cNvPicPr>
            <a:picLocks noChangeAspect="1"/>
          </p:cNvPicPr>
          <p:nvPr/>
        </p:nvPicPr>
        <p:blipFill>
          <a:blip r:embed="rId5"/>
          <a:stretch>
            <a:fillRect/>
          </a:stretch>
        </p:blipFill>
        <p:spPr>
          <a:xfrm>
            <a:off x="7780668" y="431174"/>
            <a:ext cx="1100941" cy="550852"/>
          </a:xfrm>
          <a:prstGeom prst="rect">
            <a:avLst/>
          </a:prstGeom>
        </p:spPr>
      </p:pic>
    </p:spTree>
    <p:extLst>
      <p:ext uri="{BB962C8B-B14F-4D97-AF65-F5344CB8AC3E}">
        <p14:creationId xmlns:p14="http://schemas.microsoft.com/office/powerpoint/2010/main" val="39282555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dobeStock_127252915.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603593" cy="5143500"/>
          </a:xfrm>
          <a:prstGeom prst="rect">
            <a:avLst/>
          </a:prstGeom>
        </p:spPr>
      </p:pic>
      <p:sp>
        <p:nvSpPr>
          <p:cNvPr id="9" name="Title 5"/>
          <p:cNvSpPr txBox="1">
            <a:spLocks/>
          </p:cNvSpPr>
          <p:nvPr/>
        </p:nvSpPr>
        <p:spPr>
          <a:xfrm>
            <a:off x="3172745" y="1626304"/>
            <a:ext cx="5519665" cy="3245714"/>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11" name="Title 5"/>
          <p:cNvSpPr txBox="1">
            <a:spLocks/>
          </p:cNvSpPr>
          <p:nvPr/>
        </p:nvSpPr>
        <p:spPr>
          <a:xfrm>
            <a:off x="2603593" y="1799045"/>
            <a:ext cx="1116536" cy="962323"/>
          </a:xfrm>
          <a:prstGeom prst="rect">
            <a:avLst/>
          </a:prstGeom>
          <a:solidFill>
            <a:srgbClr val="002349"/>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p:nvPr>
        </p:nvSpPr>
        <p:spPr>
          <a:xfrm>
            <a:off x="361285" y="398824"/>
            <a:ext cx="5886766" cy="615553"/>
          </a:xfrm>
        </p:spPr>
        <p:txBody>
          <a:bodyPr/>
          <a:lstStyle/>
          <a:p>
            <a:r>
              <a:rPr lang="en-US" sz="2800" b="1" dirty="0">
                <a:latin typeface="Helvetica Neue"/>
                <a:cs typeface="Helvetica Neue"/>
              </a:rPr>
              <a:t>CLOSING COST BREAKDOWN</a:t>
            </a:r>
          </a:p>
        </p:txBody>
      </p:sp>
      <p:sp>
        <p:nvSpPr>
          <p:cNvPr id="3" name="Content Placeholder 2"/>
          <p:cNvSpPr>
            <a:spLocks noGrp="1"/>
          </p:cNvSpPr>
          <p:nvPr>
            <p:ph idx="1"/>
          </p:nvPr>
        </p:nvSpPr>
        <p:spPr>
          <a:xfrm>
            <a:off x="3656494" y="1819724"/>
            <a:ext cx="4762225" cy="3011101"/>
          </a:xfrm>
        </p:spPr>
        <p:txBody>
          <a:bodyPr numCol="2">
            <a:noAutofit/>
          </a:bodyPr>
          <a:lstStyle/>
          <a:p>
            <a:pPr>
              <a:lnSpc>
                <a:spcPct val="90000"/>
              </a:lnSpc>
            </a:pPr>
            <a:r>
              <a:rPr lang="en-US" sz="1600" dirty="0"/>
              <a:t>Property appraisal</a:t>
            </a:r>
          </a:p>
          <a:p>
            <a:pPr>
              <a:lnSpc>
                <a:spcPct val="90000"/>
              </a:lnSpc>
            </a:pPr>
            <a:r>
              <a:rPr lang="en-US" sz="1600" dirty="0"/>
              <a:t>Home inspection</a:t>
            </a:r>
          </a:p>
          <a:p>
            <a:pPr>
              <a:lnSpc>
                <a:spcPct val="90000"/>
              </a:lnSpc>
            </a:pPr>
            <a:r>
              <a:rPr lang="en-US" sz="1600" dirty="0"/>
              <a:t>Processing fee</a:t>
            </a:r>
          </a:p>
          <a:p>
            <a:pPr>
              <a:lnSpc>
                <a:spcPct val="90000"/>
              </a:lnSpc>
            </a:pPr>
            <a:r>
              <a:rPr lang="en-US" sz="1600" dirty="0"/>
              <a:t>Underwriting fee</a:t>
            </a:r>
          </a:p>
          <a:p>
            <a:pPr>
              <a:lnSpc>
                <a:spcPct val="90000"/>
              </a:lnSpc>
            </a:pPr>
            <a:r>
              <a:rPr lang="en-US" sz="1600" dirty="0"/>
              <a:t>Lender fee</a:t>
            </a:r>
          </a:p>
          <a:p>
            <a:pPr>
              <a:lnSpc>
                <a:spcPct val="90000"/>
              </a:lnSpc>
            </a:pPr>
            <a:r>
              <a:rPr lang="en-US" sz="1600" dirty="0"/>
              <a:t>Loan discount fee</a:t>
            </a:r>
          </a:p>
          <a:p>
            <a:pPr>
              <a:lnSpc>
                <a:spcPct val="90000"/>
              </a:lnSpc>
            </a:pPr>
            <a:r>
              <a:rPr lang="en-US" sz="1600" dirty="0"/>
              <a:t>Recording fee</a:t>
            </a:r>
          </a:p>
          <a:p>
            <a:pPr>
              <a:lnSpc>
                <a:spcPct val="90000"/>
              </a:lnSpc>
            </a:pPr>
            <a:r>
              <a:rPr lang="en-US" sz="1600" dirty="0"/>
              <a:t>Settlement officer fee</a:t>
            </a:r>
          </a:p>
          <a:p>
            <a:pPr>
              <a:lnSpc>
                <a:spcPct val="90000"/>
              </a:lnSpc>
            </a:pPr>
            <a:r>
              <a:rPr lang="en-US" sz="1600" dirty="0"/>
              <a:t>Title insurance</a:t>
            </a:r>
          </a:p>
          <a:p>
            <a:pPr>
              <a:lnSpc>
                <a:spcPct val="90000"/>
              </a:lnSpc>
            </a:pPr>
            <a:r>
              <a:rPr lang="en-US" sz="1600" dirty="0"/>
              <a:t>Document preparation fees</a:t>
            </a:r>
          </a:p>
          <a:p>
            <a:pPr>
              <a:lnSpc>
                <a:spcPct val="90000"/>
              </a:lnSpc>
            </a:pPr>
            <a:r>
              <a:rPr lang="en-US" sz="1600" dirty="0"/>
              <a:t>Escrow taxes and insurance</a:t>
            </a:r>
          </a:p>
          <a:p>
            <a:pPr>
              <a:lnSpc>
                <a:spcPct val="90000"/>
              </a:lnSpc>
            </a:pPr>
            <a:r>
              <a:rPr lang="en-US" sz="1600" dirty="0"/>
              <a:t>Prepaid interest</a:t>
            </a:r>
          </a:p>
          <a:p>
            <a:pPr>
              <a:lnSpc>
                <a:spcPct val="90000"/>
              </a:lnSpc>
            </a:pPr>
            <a:r>
              <a:rPr lang="en-US" sz="1600" dirty="0"/>
              <a:t>Credit report</a:t>
            </a:r>
          </a:p>
          <a:p>
            <a:pPr>
              <a:lnSpc>
                <a:spcPct val="90000"/>
              </a:lnSpc>
            </a:pPr>
            <a:r>
              <a:rPr lang="en-US" sz="1600" dirty="0"/>
              <a:t>Transfer taxes</a:t>
            </a:r>
          </a:p>
          <a:p>
            <a:pPr>
              <a:lnSpc>
                <a:spcPct val="90000"/>
              </a:lnSpc>
            </a:pPr>
            <a:r>
              <a:rPr lang="en-US" sz="1600" dirty="0"/>
              <a:t>Attorney/notary fee</a:t>
            </a:r>
          </a:p>
          <a:p>
            <a:pPr>
              <a:lnSpc>
                <a:spcPct val="90000"/>
              </a:lnSpc>
            </a:pPr>
            <a:endParaRPr lang="en-US" sz="1600" dirty="0"/>
          </a:p>
          <a:p>
            <a:pPr marL="0" indent="0">
              <a:lnSpc>
                <a:spcPct val="90000"/>
              </a:lnSpc>
              <a:buNone/>
            </a:pPr>
            <a:endParaRPr lang="en-US" sz="1600" dirty="0"/>
          </a:p>
        </p:txBody>
      </p:sp>
      <p:sp>
        <p:nvSpPr>
          <p:cNvPr id="5" name="Oval 4"/>
          <p:cNvSpPr/>
          <p:nvPr/>
        </p:nvSpPr>
        <p:spPr>
          <a:xfrm>
            <a:off x="2824477" y="1918267"/>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3142481" y="1160640"/>
            <a:ext cx="5549929" cy="338554"/>
          </a:xfrm>
          <a:prstGeom prst="rect">
            <a:avLst/>
          </a:prstGeom>
          <a:noFill/>
        </p:spPr>
        <p:txBody>
          <a:bodyPr wrap="square" rtlCol="0">
            <a:spAutoFit/>
          </a:bodyPr>
          <a:lstStyle/>
          <a:p>
            <a:r>
              <a:rPr lang="en-US" sz="1600" dirty="0">
                <a:solidFill>
                  <a:schemeClr val="bg1"/>
                </a:solidFill>
              </a:rPr>
              <a:t>These are the items that will be included in your closing cost:</a:t>
            </a:r>
          </a:p>
        </p:txBody>
      </p:sp>
      <p:sp>
        <p:nvSpPr>
          <p:cNvPr id="10" name="TextBox 9"/>
          <p:cNvSpPr txBox="1"/>
          <p:nvPr/>
        </p:nvSpPr>
        <p:spPr>
          <a:xfrm>
            <a:off x="2945046" y="1907316"/>
            <a:ext cx="455398" cy="646331"/>
          </a:xfrm>
          <a:prstGeom prst="rect">
            <a:avLst/>
          </a:prstGeom>
          <a:noFill/>
        </p:spPr>
        <p:txBody>
          <a:bodyPr wrap="none" rtlCol="0">
            <a:spAutoFit/>
          </a:bodyPr>
          <a:lstStyle/>
          <a:p>
            <a:r>
              <a:rPr lang="en-US" sz="3600" b="1" dirty="0">
                <a:solidFill>
                  <a:srgbClr val="FFFFFF"/>
                </a:solidFill>
              </a:rPr>
              <a:t>$</a:t>
            </a:r>
          </a:p>
        </p:txBody>
      </p:sp>
      <p:pic>
        <p:nvPicPr>
          <p:cNvPr id="12" name="Picture 11" descr="Logo, company name&#10;&#10;Description automatically generated">
            <a:extLst>
              <a:ext uri="{FF2B5EF4-FFF2-40B4-BE49-F238E27FC236}">
                <a16:creationId xmlns:a16="http://schemas.microsoft.com/office/drawing/2014/main" id="{E773F797-129E-7BE0-EDA5-374AE7F7E359}"/>
              </a:ext>
            </a:extLst>
          </p:cNvPr>
          <p:cNvPicPr>
            <a:picLocks noChangeAspect="1"/>
          </p:cNvPicPr>
          <p:nvPr/>
        </p:nvPicPr>
        <p:blipFill>
          <a:blip r:embed="rId4"/>
          <a:stretch>
            <a:fillRect/>
          </a:stretch>
        </p:blipFill>
        <p:spPr>
          <a:xfrm>
            <a:off x="7713270" y="431174"/>
            <a:ext cx="1100941" cy="550852"/>
          </a:xfrm>
          <a:prstGeom prst="rect">
            <a:avLst/>
          </a:prstGeom>
        </p:spPr>
      </p:pic>
    </p:spTree>
    <p:extLst>
      <p:ext uri="{BB962C8B-B14F-4D97-AF65-F5344CB8AC3E}">
        <p14:creationId xmlns:p14="http://schemas.microsoft.com/office/powerpoint/2010/main" val="1343668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500"/>
                                        <p:tgtEl>
                                          <p:spTgt spid="3">
                                            <p:txEl>
                                              <p:pRg st="11" end="1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animEffect transition="in" filter="fade">
                                      <p:cBhvr>
                                        <p:cTn id="65"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allAtOnce"/>
      <p:bldP spid="5" grpId="0" animBg="1"/>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dobeStock_68780087.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349972" cy="5143500"/>
          </a:xfrm>
          <a:prstGeom prst="rect">
            <a:avLst/>
          </a:prstGeom>
        </p:spPr>
      </p:pic>
      <p:sp>
        <p:nvSpPr>
          <p:cNvPr id="9" name="Rectangle 8"/>
          <p:cNvSpPr/>
          <p:nvPr/>
        </p:nvSpPr>
        <p:spPr>
          <a:xfrm>
            <a:off x="2549769" y="0"/>
            <a:ext cx="6682154" cy="5143500"/>
          </a:xfrm>
          <a:prstGeom prst="rect">
            <a:avLst/>
          </a:prstGeom>
          <a:solidFill>
            <a:srgbClr val="9999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1285" y="398824"/>
            <a:ext cx="2988687" cy="2809362"/>
          </a:xfrm>
        </p:spPr>
        <p:txBody>
          <a:bodyPr anchor="t" anchorCtr="0">
            <a:noAutofit/>
          </a:bodyPr>
          <a:lstStyle/>
          <a:p>
            <a:r>
              <a:rPr lang="en-US" sz="2800" b="1" dirty="0">
                <a:solidFill>
                  <a:srgbClr val="002349"/>
                </a:solidFill>
                <a:latin typeface="Helvetica Neue"/>
                <a:cs typeface="Helvetica Neue"/>
              </a:rPr>
              <a:t>CLOSING DAY</a:t>
            </a:r>
          </a:p>
        </p:txBody>
      </p:sp>
      <p:sp>
        <p:nvSpPr>
          <p:cNvPr id="3" name="Content Placeholder 2"/>
          <p:cNvSpPr>
            <a:spLocks noGrp="1"/>
          </p:cNvSpPr>
          <p:nvPr>
            <p:ph idx="1"/>
          </p:nvPr>
        </p:nvSpPr>
        <p:spPr>
          <a:xfrm>
            <a:off x="3667453" y="606860"/>
            <a:ext cx="5200128" cy="4145198"/>
          </a:xfrm>
        </p:spPr>
        <p:txBody>
          <a:bodyPr>
            <a:normAutofit/>
          </a:bodyPr>
          <a:lstStyle/>
          <a:p>
            <a:pPr marL="0" indent="0">
              <a:buNone/>
            </a:pPr>
            <a:r>
              <a:rPr lang="en-US" sz="1800" dirty="0">
                <a:latin typeface="+mn-lt"/>
              </a:rPr>
              <a:t>This is the big day! I’ll accompany you to closing, answer any questions, and verify the closing paperwork matches our purchase contract. </a:t>
            </a:r>
          </a:p>
          <a:p>
            <a:r>
              <a:rPr lang="en-US" sz="1800" dirty="0">
                <a:latin typeface="+mn-lt"/>
              </a:rPr>
              <a:t>Bring your identification</a:t>
            </a:r>
          </a:p>
          <a:p>
            <a:r>
              <a:rPr lang="en-US" sz="1800" dirty="0">
                <a:latin typeface="+mn-lt"/>
              </a:rPr>
              <a:t>Everyone who is purchasing the property must be present. If this is not possible, let me know in advance.</a:t>
            </a:r>
          </a:p>
          <a:p>
            <a:r>
              <a:rPr lang="en-US" sz="1800" dirty="0">
                <a:latin typeface="+mn-lt"/>
              </a:rPr>
              <a:t>You will need to bring a certified check or wire your down payment/closing costs.</a:t>
            </a:r>
          </a:p>
        </p:txBody>
      </p:sp>
      <p:pic>
        <p:nvPicPr>
          <p:cNvPr id="4" name="Picture 3"/>
          <p:cNvPicPr>
            <a:picLocks noChangeAspect="1"/>
          </p:cNvPicPr>
          <p:nvPr/>
        </p:nvPicPr>
        <p:blipFill>
          <a:blip r:embed="rId4"/>
          <a:srcRect t="8471" b="8471"/>
          <a:stretch/>
        </p:blipFill>
        <p:spPr>
          <a:xfrm>
            <a:off x="1248027" y="1138755"/>
            <a:ext cx="1060246" cy="1062083"/>
          </a:xfrm>
          <a:prstGeom prst="ellipse">
            <a:avLst/>
          </a:prstGeom>
        </p:spPr>
      </p:pic>
      <p:sp>
        <p:nvSpPr>
          <p:cNvPr id="5" name="Rectangle 4"/>
          <p:cNvSpPr/>
          <p:nvPr/>
        </p:nvSpPr>
        <p:spPr>
          <a:xfrm>
            <a:off x="768091" y="2706697"/>
            <a:ext cx="2052550" cy="276999"/>
          </a:xfrm>
          <a:prstGeom prst="rect">
            <a:avLst/>
          </a:prstGeom>
        </p:spPr>
        <p:txBody>
          <a:bodyPr wrap="none">
            <a:spAutoFit/>
          </a:bodyPr>
          <a:lstStyle/>
          <a:p>
            <a:pPr algn="ctr"/>
            <a:r>
              <a:rPr lang="en-US" sz="1200" b="1" i="1" dirty="0">
                <a:solidFill>
                  <a:srgbClr val="6E7277"/>
                </a:solidFill>
                <a:latin typeface="+mj-lt"/>
                <a:cs typeface="Georgia"/>
              </a:rPr>
              <a:t>Realtor  |  Washington State</a:t>
            </a:r>
            <a:endParaRPr lang="en-US" sz="1200" b="1" i="1" dirty="0">
              <a:solidFill>
                <a:srgbClr val="6E7277"/>
              </a:solidFill>
              <a:latin typeface="+mj-lt"/>
            </a:endParaRPr>
          </a:p>
        </p:txBody>
      </p:sp>
      <p:sp>
        <p:nvSpPr>
          <p:cNvPr id="6" name="Rectangle 5"/>
          <p:cNvSpPr/>
          <p:nvPr/>
        </p:nvSpPr>
        <p:spPr>
          <a:xfrm>
            <a:off x="745837" y="2410004"/>
            <a:ext cx="2219582" cy="369332"/>
          </a:xfrm>
          <a:prstGeom prst="rect">
            <a:avLst/>
          </a:prstGeom>
        </p:spPr>
        <p:txBody>
          <a:bodyPr wrap="none">
            <a:spAutoFit/>
          </a:bodyPr>
          <a:lstStyle/>
          <a:p>
            <a:r>
              <a:rPr lang="en-US" spc="300" dirty="0">
                <a:solidFill>
                  <a:srgbClr val="6E7277"/>
                </a:solidFill>
                <a:latin typeface="Helvetica Neue Thin"/>
                <a:cs typeface="Georgia"/>
              </a:rPr>
              <a:t>Amanda Taylor</a:t>
            </a:r>
            <a:endParaRPr lang="en-US" spc="300" dirty="0">
              <a:solidFill>
                <a:srgbClr val="6E7277"/>
              </a:solidFill>
              <a:latin typeface="Georgia"/>
              <a:cs typeface="Georgia"/>
            </a:endParaRPr>
          </a:p>
        </p:txBody>
      </p:sp>
      <p:pic>
        <p:nvPicPr>
          <p:cNvPr id="11" name="Picture 10" descr="Logo, company name&#10;&#10;Description automatically generated">
            <a:extLst>
              <a:ext uri="{FF2B5EF4-FFF2-40B4-BE49-F238E27FC236}">
                <a16:creationId xmlns:a16="http://schemas.microsoft.com/office/drawing/2014/main" id="{4B43D8F8-4F2D-A682-BC8B-E47D7617BA1E}"/>
              </a:ext>
            </a:extLst>
          </p:cNvPr>
          <p:cNvPicPr>
            <a:picLocks noChangeAspect="1"/>
          </p:cNvPicPr>
          <p:nvPr/>
        </p:nvPicPr>
        <p:blipFill>
          <a:blip r:embed="rId5"/>
          <a:stretch>
            <a:fillRect/>
          </a:stretch>
        </p:blipFill>
        <p:spPr>
          <a:xfrm>
            <a:off x="1328080" y="3349565"/>
            <a:ext cx="1100941" cy="550852"/>
          </a:xfrm>
          <a:prstGeom prst="rect">
            <a:avLst/>
          </a:prstGeom>
        </p:spPr>
      </p:pic>
    </p:spTree>
    <p:extLst>
      <p:ext uri="{BB962C8B-B14F-4D97-AF65-F5344CB8AC3E}">
        <p14:creationId xmlns:p14="http://schemas.microsoft.com/office/powerpoint/2010/main" val="31306509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dobeStock_51818027.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2572692" cy="5143500"/>
          </a:xfrm>
          <a:prstGeom prst="rect">
            <a:avLst/>
          </a:prstGeom>
        </p:spPr>
      </p:pic>
      <p:sp>
        <p:nvSpPr>
          <p:cNvPr id="2" name="Title 1"/>
          <p:cNvSpPr>
            <a:spLocks noGrp="1"/>
          </p:cNvSpPr>
          <p:nvPr>
            <p:ph type="title"/>
          </p:nvPr>
        </p:nvSpPr>
        <p:spPr>
          <a:xfrm>
            <a:off x="361285" y="398824"/>
            <a:ext cx="4882625" cy="652322"/>
          </a:xfrm>
        </p:spPr>
        <p:txBody>
          <a:bodyPr anchor="t" anchorCtr="0">
            <a:noAutofit/>
          </a:bodyPr>
          <a:lstStyle/>
          <a:p>
            <a:r>
              <a:rPr lang="en-US" sz="2800" b="1" dirty="0">
                <a:latin typeface="Helvetica Neue"/>
                <a:cs typeface="Helvetica Neue"/>
              </a:rPr>
              <a:t>CONTACT INFORMATION</a:t>
            </a:r>
          </a:p>
        </p:txBody>
      </p:sp>
      <p:grpSp>
        <p:nvGrpSpPr>
          <p:cNvPr id="22" name="Group 21"/>
          <p:cNvGrpSpPr/>
          <p:nvPr/>
        </p:nvGrpSpPr>
        <p:grpSpPr>
          <a:xfrm>
            <a:off x="2950910" y="1177331"/>
            <a:ext cx="5484722" cy="3392300"/>
            <a:chOff x="2950910" y="1177331"/>
            <a:chExt cx="5484722" cy="3392300"/>
          </a:xfrm>
        </p:grpSpPr>
        <p:sp>
          <p:nvSpPr>
            <p:cNvPr id="14" name="Title 5"/>
            <p:cNvSpPr txBox="1">
              <a:spLocks/>
            </p:cNvSpPr>
            <p:nvPr/>
          </p:nvSpPr>
          <p:spPr>
            <a:xfrm>
              <a:off x="3060329" y="1774609"/>
              <a:ext cx="5375303" cy="2795022"/>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6" name="Rectangle 5"/>
            <p:cNvSpPr/>
            <p:nvPr/>
          </p:nvSpPr>
          <p:spPr>
            <a:xfrm>
              <a:off x="2950910" y="1177331"/>
              <a:ext cx="3004595" cy="461665"/>
            </a:xfrm>
            <a:prstGeom prst="rect">
              <a:avLst/>
            </a:prstGeom>
          </p:spPr>
          <p:txBody>
            <a:bodyPr wrap="square">
              <a:spAutoFit/>
            </a:bodyPr>
            <a:lstStyle/>
            <a:p>
              <a:r>
                <a:rPr lang="en-US" sz="2400" b="1" dirty="0">
                  <a:solidFill>
                    <a:srgbClr val="FFFFFF"/>
                  </a:solidFill>
                  <a:latin typeface="Helvetica Neue"/>
                  <a:cs typeface="Helvetica Neue"/>
                </a:rPr>
                <a:t>Amanda Taylor</a:t>
              </a:r>
            </a:p>
          </p:txBody>
        </p:sp>
      </p:grpSp>
      <p:grpSp>
        <p:nvGrpSpPr>
          <p:cNvPr id="19" name="Group 18"/>
          <p:cNvGrpSpPr/>
          <p:nvPr/>
        </p:nvGrpSpPr>
        <p:grpSpPr>
          <a:xfrm>
            <a:off x="3483444" y="2067901"/>
            <a:ext cx="2381429" cy="567508"/>
            <a:chOff x="3395860" y="2067901"/>
            <a:chExt cx="2381429" cy="567508"/>
          </a:xfrm>
        </p:grpSpPr>
        <p:sp>
          <p:nvSpPr>
            <p:cNvPr id="8" name="Rectangle 7"/>
            <p:cNvSpPr/>
            <p:nvPr/>
          </p:nvSpPr>
          <p:spPr>
            <a:xfrm>
              <a:off x="4029053" y="2136757"/>
              <a:ext cx="1748236" cy="400110"/>
            </a:xfrm>
            <a:prstGeom prst="rect">
              <a:avLst/>
            </a:prstGeom>
          </p:spPr>
          <p:txBody>
            <a:bodyPr wrap="none">
              <a:spAutoFit/>
            </a:bodyPr>
            <a:lstStyle/>
            <a:p>
              <a:r>
                <a:rPr lang="en-US" sz="2000" dirty="0">
                  <a:solidFill>
                    <a:schemeClr val="bg1"/>
                  </a:solidFill>
                  <a:cs typeface="Helvetica Neue Light"/>
                </a:rPr>
                <a:t>360-271-3711</a:t>
              </a:r>
            </a:p>
          </p:txBody>
        </p:sp>
        <p:pic>
          <p:nvPicPr>
            <p:cNvPr id="9" name="Picture 8" descr="icon-mobil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5860" y="2067901"/>
              <a:ext cx="567508" cy="567508"/>
            </a:xfrm>
            <a:prstGeom prst="rect">
              <a:avLst/>
            </a:prstGeom>
          </p:spPr>
        </p:pic>
      </p:grpSp>
      <p:grpSp>
        <p:nvGrpSpPr>
          <p:cNvPr id="20" name="Group 19"/>
          <p:cNvGrpSpPr/>
          <p:nvPr/>
        </p:nvGrpSpPr>
        <p:grpSpPr>
          <a:xfrm>
            <a:off x="3483444" y="2858528"/>
            <a:ext cx="4507523" cy="567508"/>
            <a:chOff x="3395860" y="2858528"/>
            <a:chExt cx="4507523" cy="567508"/>
          </a:xfrm>
        </p:grpSpPr>
        <p:sp>
          <p:nvSpPr>
            <p:cNvPr id="15" name="Rectangle 14"/>
            <p:cNvSpPr/>
            <p:nvPr/>
          </p:nvSpPr>
          <p:spPr>
            <a:xfrm>
              <a:off x="4029053" y="2927384"/>
              <a:ext cx="3874330" cy="400110"/>
            </a:xfrm>
            <a:prstGeom prst="rect">
              <a:avLst/>
            </a:prstGeom>
          </p:spPr>
          <p:txBody>
            <a:bodyPr wrap="none">
              <a:spAutoFit/>
            </a:bodyPr>
            <a:lstStyle/>
            <a:p>
              <a:r>
                <a:rPr lang="en-US" sz="2000" dirty="0">
                  <a:solidFill>
                    <a:schemeClr val="bg1"/>
                  </a:solidFill>
                  <a:cs typeface="Helvetica Neue Light"/>
                </a:rPr>
                <a:t>Amanda@meneesrealtygroup.com</a:t>
              </a: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5860" y="2858528"/>
              <a:ext cx="567508" cy="567508"/>
            </a:xfrm>
            <a:prstGeom prst="rect">
              <a:avLst/>
            </a:prstGeom>
          </p:spPr>
        </p:pic>
      </p:grpSp>
      <p:grpSp>
        <p:nvGrpSpPr>
          <p:cNvPr id="21" name="Group 20"/>
          <p:cNvGrpSpPr/>
          <p:nvPr/>
        </p:nvGrpSpPr>
        <p:grpSpPr>
          <a:xfrm>
            <a:off x="3483444" y="3701846"/>
            <a:ext cx="4380886" cy="567508"/>
            <a:chOff x="3395860" y="3701846"/>
            <a:chExt cx="4380886" cy="567508"/>
          </a:xfrm>
        </p:grpSpPr>
        <p:sp>
          <p:nvSpPr>
            <p:cNvPr id="17" name="Rectangle 16"/>
            <p:cNvSpPr/>
            <p:nvPr/>
          </p:nvSpPr>
          <p:spPr>
            <a:xfrm>
              <a:off x="4029053" y="3770702"/>
              <a:ext cx="3747693" cy="400110"/>
            </a:xfrm>
            <a:prstGeom prst="rect">
              <a:avLst/>
            </a:prstGeom>
          </p:spPr>
          <p:txBody>
            <a:bodyPr wrap="none">
              <a:spAutoFit/>
            </a:bodyPr>
            <a:lstStyle/>
            <a:p>
              <a:r>
                <a:rPr lang="en-US" sz="2000" dirty="0">
                  <a:solidFill>
                    <a:schemeClr val="bg1"/>
                  </a:solidFill>
                  <a:cs typeface="Helvetica Neue Light"/>
                </a:rPr>
                <a:t>Amanda.meneesrealtygroup.com</a:t>
              </a: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95860" y="3701846"/>
              <a:ext cx="567508" cy="567508"/>
            </a:xfrm>
            <a:prstGeom prst="rect">
              <a:avLst/>
            </a:prstGeom>
          </p:spPr>
        </p:pic>
      </p:grpSp>
      <p:pic>
        <p:nvPicPr>
          <p:cNvPr id="26" name="Picture 25" descr="Logo, company name&#10;&#10;Description automatically generated">
            <a:extLst>
              <a:ext uri="{FF2B5EF4-FFF2-40B4-BE49-F238E27FC236}">
                <a16:creationId xmlns:a16="http://schemas.microsoft.com/office/drawing/2014/main" id="{A12AE3B3-D52C-BC5E-F43F-2E5BF04F06AB}"/>
              </a:ext>
            </a:extLst>
          </p:cNvPr>
          <p:cNvPicPr>
            <a:picLocks noChangeAspect="1"/>
          </p:cNvPicPr>
          <p:nvPr/>
        </p:nvPicPr>
        <p:blipFill>
          <a:blip r:embed="rId7"/>
          <a:stretch>
            <a:fillRect/>
          </a:stretch>
        </p:blipFill>
        <p:spPr>
          <a:xfrm>
            <a:off x="7281082" y="392144"/>
            <a:ext cx="1501634" cy="751337"/>
          </a:xfrm>
          <a:prstGeom prst="rect">
            <a:avLst/>
          </a:prstGeom>
        </p:spPr>
      </p:pic>
    </p:spTree>
    <p:extLst>
      <p:ext uri="{BB962C8B-B14F-4D97-AF65-F5344CB8AC3E}">
        <p14:creationId xmlns:p14="http://schemas.microsoft.com/office/powerpoint/2010/main" val="6185593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a:xfrm>
            <a:off x="2768617" y="91830"/>
            <a:ext cx="6307143" cy="3722719"/>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p:nvPr>
        </p:nvSpPr>
        <p:spPr>
          <a:xfrm>
            <a:off x="361285" y="398824"/>
            <a:ext cx="2336537" cy="3017402"/>
          </a:xfrm>
        </p:spPr>
        <p:txBody>
          <a:bodyPr anchor="t" anchorCtr="0">
            <a:noAutofit/>
          </a:bodyPr>
          <a:lstStyle/>
          <a:p>
            <a:r>
              <a:rPr lang="en-US" sz="2800" dirty="0"/>
              <a:t>ABOUT </a:t>
            </a:r>
            <a:r>
              <a:rPr lang="en-US" sz="2800" b="1" dirty="0">
                <a:latin typeface="Helvetica Neue"/>
                <a:cs typeface="Helvetica Neue"/>
              </a:rPr>
              <a:t>ME</a:t>
            </a:r>
          </a:p>
        </p:txBody>
      </p:sp>
      <p:sp>
        <p:nvSpPr>
          <p:cNvPr id="3" name="Content Placeholder 2"/>
          <p:cNvSpPr>
            <a:spLocks noGrp="1"/>
          </p:cNvSpPr>
          <p:nvPr>
            <p:ph idx="1"/>
          </p:nvPr>
        </p:nvSpPr>
        <p:spPr>
          <a:xfrm>
            <a:off x="2796705" y="207703"/>
            <a:ext cx="6203993" cy="3545431"/>
          </a:xfrm>
        </p:spPr>
        <p:txBody>
          <a:bodyPr>
            <a:normAutofit fontScale="62500" lnSpcReduction="20000"/>
          </a:bodyPr>
          <a:lstStyle/>
          <a:p>
            <a:r>
              <a:rPr lang="en-US" dirty="0"/>
              <a:t>I was Born and raised in Kitsap County!</a:t>
            </a:r>
          </a:p>
          <a:p>
            <a:r>
              <a:rPr lang="en-US" dirty="0"/>
              <a:t>I am an Army Veteran, Combat Medic.</a:t>
            </a:r>
          </a:p>
          <a:p>
            <a:r>
              <a:rPr lang="en-US" dirty="0"/>
              <a:t>I am a Single mom to the best daughter who bought her own home in 2021 </a:t>
            </a:r>
            <a:r>
              <a:rPr lang="en-US" sz="1400" dirty="0"/>
              <a:t>(Anything is possible! Let me help you!)</a:t>
            </a:r>
          </a:p>
          <a:p>
            <a:r>
              <a:rPr lang="en-US" dirty="0"/>
              <a:t>I participate in different community events with the goal to better the environment and community atmosphere!</a:t>
            </a:r>
          </a:p>
          <a:p>
            <a:r>
              <a:rPr lang="en-US" dirty="0"/>
              <a:t>Not only am I a Real Estate Broker for </a:t>
            </a:r>
            <a:r>
              <a:rPr lang="en-US" dirty="0" err="1"/>
              <a:t>Menees</a:t>
            </a:r>
            <a:r>
              <a:rPr lang="en-US" dirty="0"/>
              <a:t> Realty Group, but I am also:</a:t>
            </a:r>
          </a:p>
          <a:p>
            <a:pPr lvl="1"/>
            <a:r>
              <a:rPr lang="en-US" dirty="0">
                <a:latin typeface="+mn-lt"/>
              </a:rPr>
              <a:t>The executive assistant for the owner Wanda </a:t>
            </a:r>
            <a:r>
              <a:rPr lang="en-US" dirty="0" err="1">
                <a:latin typeface="+mn-lt"/>
              </a:rPr>
              <a:t>Menees</a:t>
            </a:r>
            <a:endParaRPr lang="en-US" dirty="0">
              <a:latin typeface="+mn-lt"/>
            </a:endParaRPr>
          </a:p>
          <a:p>
            <a:pPr lvl="1"/>
            <a:r>
              <a:rPr lang="en-US" dirty="0"/>
              <a:t>The Office Manager For the company</a:t>
            </a:r>
          </a:p>
          <a:p>
            <a:pPr lvl="1"/>
            <a:r>
              <a:rPr lang="en-US" dirty="0"/>
              <a:t>I review all purchase and sale agreements and processes in the office working as a transaction coordinator</a:t>
            </a:r>
          </a:p>
          <a:p>
            <a:r>
              <a:rPr lang="en-US" dirty="0"/>
              <a:t>I am a full-time real estate broker, so you are my number one priority. I stay up to date with the market making sure to thoroughly research properties for you before we submit any offers. In 2021 I worked on over 70 transactions helping people buy and sell real estate</a:t>
            </a:r>
          </a:p>
        </p:txBody>
      </p:sp>
      <p:pic>
        <p:nvPicPr>
          <p:cNvPr id="4" name="Picture 3"/>
          <p:cNvPicPr>
            <a:picLocks noChangeAspect="1"/>
          </p:cNvPicPr>
          <p:nvPr/>
        </p:nvPicPr>
        <p:blipFill>
          <a:blip r:embed="rId3"/>
          <a:srcRect t="8471" b="8471"/>
          <a:stretch/>
        </p:blipFill>
        <p:spPr>
          <a:xfrm>
            <a:off x="859676" y="1073060"/>
            <a:ext cx="1344438" cy="1346767"/>
          </a:xfrm>
          <a:prstGeom prst="ellipse">
            <a:avLst/>
          </a:prstGeom>
        </p:spPr>
      </p:pic>
      <p:sp>
        <p:nvSpPr>
          <p:cNvPr id="5" name="Rectangle 4"/>
          <p:cNvSpPr/>
          <p:nvPr/>
        </p:nvSpPr>
        <p:spPr>
          <a:xfrm>
            <a:off x="514036" y="2879286"/>
            <a:ext cx="2052550" cy="276999"/>
          </a:xfrm>
          <a:prstGeom prst="rect">
            <a:avLst/>
          </a:prstGeom>
        </p:spPr>
        <p:txBody>
          <a:bodyPr wrap="none">
            <a:spAutoFit/>
          </a:bodyPr>
          <a:lstStyle/>
          <a:p>
            <a:pPr algn="ctr"/>
            <a:r>
              <a:rPr lang="en-US" sz="1200" b="1" i="1" dirty="0">
                <a:solidFill>
                  <a:srgbClr val="6E7277"/>
                </a:solidFill>
                <a:latin typeface="+mj-lt"/>
                <a:cs typeface="Georgia"/>
              </a:rPr>
              <a:t>Realtor  |  Washington State</a:t>
            </a:r>
            <a:endParaRPr lang="en-US" sz="1200" b="1" i="1" dirty="0">
              <a:solidFill>
                <a:srgbClr val="6E7277"/>
              </a:solidFill>
              <a:latin typeface="+mj-lt"/>
            </a:endParaRPr>
          </a:p>
        </p:txBody>
      </p:sp>
      <p:sp>
        <p:nvSpPr>
          <p:cNvPr id="6" name="Rectangle 5"/>
          <p:cNvSpPr/>
          <p:nvPr/>
        </p:nvSpPr>
        <p:spPr>
          <a:xfrm>
            <a:off x="506328" y="2582593"/>
            <a:ext cx="2219582" cy="369332"/>
          </a:xfrm>
          <a:prstGeom prst="rect">
            <a:avLst/>
          </a:prstGeom>
        </p:spPr>
        <p:txBody>
          <a:bodyPr wrap="none">
            <a:spAutoFit/>
          </a:bodyPr>
          <a:lstStyle/>
          <a:p>
            <a:r>
              <a:rPr lang="en-US" spc="300" dirty="0">
                <a:solidFill>
                  <a:srgbClr val="6E7277"/>
                </a:solidFill>
                <a:latin typeface="Helvetica Neue Thin"/>
                <a:cs typeface="Georgia"/>
              </a:rPr>
              <a:t>Amanda Taylor</a:t>
            </a:r>
            <a:endParaRPr lang="en-US" spc="300" dirty="0">
              <a:solidFill>
                <a:srgbClr val="6E7277"/>
              </a:solidFill>
              <a:latin typeface="Georgia"/>
              <a:cs typeface="Georgia"/>
            </a:endParaRPr>
          </a:p>
        </p:txBody>
      </p:sp>
      <p:sp>
        <p:nvSpPr>
          <p:cNvPr id="10" name="Title 5">
            <a:extLst>
              <a:ext uri="{FF2B5EF4-FFF2-40B4-BE49-F238E27FC236}">
                <a16:creationId xmlns:a16="http://schemas.microsoft.com/office/drawing/2014/main" id="{B6BAAAA8-CA82-0EDD-12E4-109086574F90}"/>
              </a:ext>
            </a:extLst>
          </p:cNvPr>
          <p:cNvSpPr txBox="1">
            <a:spLocks/>
          </p:cNvSpPr>
          <p:nvPr/>
        </p:nvSpPr>
        <p:spPr>
          <a:xfrm>
            <a:off x="2768617" y="3906338"/>
            <a:ext cx="6307143" cy="1121248"/>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fontScale="25000" lnSpcReduction="20000"/>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dirty="0">
              <a:solidFill>
                <a:schemeClr val="bg1"/>
              </a:solidFill>
            </a:endParaRPr>
          </a:p>
          <a:p>
            <a:r>
              <a:rPr lang="en-US" dirty="0">
                <a:solidFill>
                  <a:schemeClr val="bg1"/>
                </a:solidFill>
              </a:rPr>
              <a:t>“Wanda and Amanda have gone to great lengths to help us find a house for our son, he has some very specific needs and they never gave up. They have created an excellent team of dedicated and trusted transaction coordinators, escrow, title partners, lenders, and service providers to make it all happen as smoothly as possible! On top of the professionalism, their just really nice people, I give them 5 stars but they really deserve more! I recommend them without hesitation.”</a:t>
            </a:r>
            <a:endParaRPr lang="en-US" sz="2400" spc="300" dirty="0">
              <a:solidFill>
                <a:schemeClr val="bg1"/>
              </a:solidFill>
              <a:latin typeface="Georgia"/>
              <a:cs typeface="Georgia"/>
            </a:endParaRPr>
          </a:p>
        </p:txBody>
      </p:sp>
      <p:sp>
        <p:nvSpPr>
          <p:cNvPr id="11" name="Rectangle 10">
            <a:extLst>
              <a:ext uri="{FF2B5EF4-FFF2-40B4-BE49-F238E27FC236}">
                <a16:creationId xmlns:a16="http://schemas.microsoft.com/office/drawing/2014/main" id="{2D8EF132-CF41-101C-B625-E963BD2ADB43}"/>
              </a:ext>
            </a:extLst>
          </p:cNvPr>
          <p:cNvSpPr/>
          <p:nvPr/>
        </p:nvSpPr>
        <p:spPr>
          <a:xfrm>
            <a:off x="4924380" y="3888582"/>
            <a:ext cx="1793568" cy="276999"/>
          </a:xfrm>
          <a:prstGeom prst="rect">
            <a:avLst/>
          </a:prstGeom>
        </p:spPr>
        <p:txBody>
          <a:bodyPr wrap="none">
            <a:spAutoFit/>
          </a:bodyPr>
          <a:lstStyle/>
          <a:p>
            <a:pPr algn="ctr"/>
            <a:r>
              <a:rPr lang="en-US" sz="1200" b="1" i="1" dirty="0">
                <a:solidFill>
                  <a:schemeClr val="bg1"/>
                </a:solidFill>
                <a:latin typeface="+mj-lt"/>
                <a:cs typeface="Georgia"/>
              </a:rPr>
              <a:t>Latest Review on Google</a:t>
            </a:r>
            <a:endParaRPr lang="en-US" sz="1200" b="1" i="1" dirty="0">
              <a:solidFill>
                <a:schemeClr val="bg1"/>
              </a:solidFill>
              <a:latin typeface="+mj-lt"/>
            </a:endParaRPr>
          </a:p>
        </p:txBody>
      </p:sp>
      <p:pic>
        <p:nvPicPr>
          <p:cNvPr id="12" name="Picture 11" descr="Logo, company name&#10;&#10;Description automatically generated">
            <a:extLst>
              <a:ext uri="{FF2B5EF4-FFF2-40B4-BE49-F238E27FC236}">
                <a16:creationId xmlns:a16="http://schemas.microsoft.com/office/drawing/2014/main" id="{DC787B59-FD19-8A09-1568-5EECF70E8694}"/>
              </a:ext>
            </a:extLst>
          </p:cNvPr>
          <p:cNvPicPr>
            <a:picLocks noChangeAspect="1"/>
          </p:cNvPicPr>
          <p:nvPr/>
        </p:nvPicPr>
        <p:blipFill>
          <a:blip r:embed="rId4"/>
          <a:stretch>
            <a:fillRect/>
          </a:stretch>
        </p:blipFill>
        <p:spPr>
          <a:xfrm>
            <a:off x="859676" y="4140007"/>
            <a:ext cx="1306913" cy="653909"/>
          </a:xfrm>
          <a:prstGeom prst="rect">
            <a:avLst/>
          </a:prstGeom>
        </p:spPr>
      </p:pic>
    </p:spTree>
    <p:extLst>
      <p:ext uri="{BB962C8B-B14F-4D97-AF65-F5344CB8AC3E}">
        <p14:creationId xmlns:p14="http://schemas.microsoft.com/office/powerpoint/2010/main" val="6206820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853" y="0"/>
            <a:ext cx="3347543" cy="5143500"/>
          </a:xfrm>
          <a:prstGeom prst="rect">
            <a:avLst/>
          </a:prstGeom>
        </p:spPr>
      </p:pic>
      <p:sp>
        <p:nvSpPr>
          <p:cNvPr id="2" name="Title 1"/>
          <p:cNvSpPr>
            <a:spLocks noGrp="1"/>
          </p:cNvSpPr>
          <p:nvPr>
            <p:ph type="title"/>
          </p:nvPr>
        </p:nvSpPr>
        <p:spPr>
          <a:xfrm>
            <a:off x="361285" y="398824"/>
            <a:ext cx="5566588" cy="615553"/>
          </a:xfrm>
        </p:spPr>
        <p:txBody>
          <a:bodyPr/>
          <a:lstStyle/>
          <a:p>
            <a:r>
              <a:rPr lang="en-US" sz="2800" dirty="0"/>
              <a:t>ABOUT </a:t>
            </a:r>
            <a:r>
              <a:rPr lang="en-US" sz="2800" b="1" dirty="0" err="1">
                <a:latin typeface="Helvetica Neue"/>
              </a:rPr>
              <a:t>Menees</a:t>
            </a:r>
            <a:r>
              <a:rPr lang="en-US" sz="2800" b="1" dirty="0">
                <a:latin typeface="Helvetica Neue"/>
              </a:rPr>
              <a:t> Realty Group</a:t>
            </a:r>
            <a:endParaRPr lang="en-US" sz="2800" b="1" dirty="0">
              <a:latin typeface="Helvetica Neue"/>
              <a:cs typeface="Helvetica Neue"/>
            </a:endParaRPr>
          </a:p>
        </p:txBody>
      </p:sp>
      <p:sp>
        <p:nvSpPr>
          <p:cNvPr id="3" name="Content Placeholder 2"/>
          <p:cNvSpPr>
            <a:spLocks noGrp="1"/>
          </p:cNvSpPr>
          <p:nvPr>
            <p:ph idx="1"/>
          </p:nvPr>
        </p:nvSpPr>
        <p:spPr>
          <a:xfrm>
            <a:off x="2736376" y="1185295"/>
            <a:ext cx="5977925" cy="3686721"/>
          </a:xfrm>
        </p:spPr>
        <p:txBody>
          <a:bodyPr>
            <a:normAutofit fontScale="55000" lnSpcReduction="20000"/>
          </a:bodyPr>
          <a:lstStyle/>
          <a:p>
            <a:r>
              <a:rPr lang="en-US" dirty="0"/>
              <a:t>My firm is founded on the principles of Our Owner’s motto: </a:t>
            </a:r>
          </a:p>
          <a:p>
            <a:pPr marL="0" indent="0">
              <a:buNone/>
            </a:pPr>
            <a:r>
              <a:rPr lang="en-US" i="1" dirty="0"/>
              <a:t>"There is a Destiny that makes us brothers, none goes his way alone, that which you send into the lives of others comes back into your own"  - </a:t>
            </a:r>
            <a:r>
              <a:rPr lang="en-US" dirty="0"/>
              <a:t>Edward Markham, Poet</a:t>
            </a:r>
          </a:p>
          <a:p>
            <a:r>
              <a:rPr lang="en-US" dirty="0"/>
              <a:t>The Owner Wanda </a:t>
            </a:r>
            <a:r>
              <a:rPr lang="en-US" dirty="0" err="1"/>
              <a:t>Menees</a:t>
            </a:r>
            <a:r>
              <a:rPr lang="en-US" dirty="0"/>
              <a:t> has worked as a Real Estate Broker for over 16 years specializing in helping my clients achieve the highest return on their investment when selling and finding the perfect home as a buyer. She also sits on the Board Of Commissioners</a:t>
            </a:r>
          </a:p>
          <a:p>
            <a:r>
              <a:rPr lang="en-US" dirty="0"/>
              <a:t>All our team members have worked in the customer service industry for a vast majority of their lives and have been in the Real Estate industry for a combined 30 years. </a:t>
            </a:r>
          </a:p>
          <a:p>
            <a:r>
              <a:rPr lang="en-US" dirty="0"/>
              <a:t>Our team goal is to find the perfect home AND the perfect location, depending on the needs of our clients. Many of our clients move from other areas and need expert local knowledge. </a:t>
            </a:r>
          </a:p>
          <a:p>
            <a:r>
              <a:rPr lang="en-US" dirty="0"/>
              <a:t>In addition to showing our clients homes, we educate them about the area they want to live in by introducing them to shopping, schools, recreation, and communities. We spend quality time with each of our clients and get to know them professionally, and as friends.</a:t>
            </a:r>
            <a:endParaRPr lang="en-US" b="1" dirty="0">
              <a:latin typeface="+mn-lt"/>
            </a:endParaRPr>
          </a:p>
        </p:txBody>
      </p:sp>
      <p:sp>
        <p:nvSpPr>
          <p:cNvPr id="7" name="Content Placeholder 2"/>
          <p:cNvSpPr txBox="1">
            <a:spLocks/>
          </p:cNvSpPr>
          <p:nvPr/>
        </p:nvSpPr>
        <p:spPr>
          <a:xfrm>
            <a:off x="3809767" y="2553352"/>
            <a:ext cx="4904534" cy="700764"/>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ct val="20000"/>
              </a:spcBef>
              <a:spcAft>
                <a:spcPts val="600"/>
              </a:spcAft>
              <a:buFont typeface="Arial"/>
              <a:buChar char="•"/>
              <a:defRPr sz="2400" b="0" i="0" kern="1200">
                <a:solidFill>
                  <a:schemeClr val="bg1"/>
                </a:solidFill>
                <a:latin typeface="Georgia"/>
                <a:ea typeface="+mn-ea"/>
                <a:cs typeface="Georgia"/>
              </a:defRPr>
            </a:lvl1pPr>
            <a:lvl2pPr marL="742950" indent="-285750" algn="l" defTabSz="457200" rtl="0" eaLnBrk="1" latinLnBrk="0" hangingPunct="1">
              <a:spcBef>
                <a:spcPct val="20000"/>
              </a:spcBef>
              <a:buFont typeface="Courier New"/>
              <a:buChar char="o"/>
              <a:defRPr sz="1800" b="0" i="0" kern="1200">
                <a:solidFill>
                  <a:schemeClr val="bg1"/>
                </a:solidFill>
                <a:latin typeface="Georgia"/>
                <a:ea typeface="+mn-ea"/>
                <a:cs typeface="Georgia"/>
              </a:defRPr>
            </a:lvl2pPr>
            <a:lvl3pPr marL="1143000" indent="-228600" algn="l" defTabSz="457200" rtl="0" eaLnBrk="1" latinLnBrk="0" hangingPunct="1">
              <a:spcBef>
                <a:spcPct val="20000"/>
              </a:spcBef>
              <a:buFont typeface="Arial"/>
              <a:buChar char="•"/>
              <a:defRPr sz="1400" b="0" i="0" kern="1200">
                <a:solidFill>
                  <a:schemeClr val="bg1"/>
                </a:solidFill>
                <a:latin typeface="Georgia"/>
                <a:ea typeface="+mn-ea"/>
                <a:cs typeface="Georgia"/>
              </a:defRPr>
            </a:lvl3pPr>
            <a:lvl4pPr marL="1600200" indent="-228600" algn="l" defTabSz="457200" rtl="0" eaLnBrk="1" latinLnBrk="0" hangingPunct="1">
              <a:spcBef>
                <a:spcPct val="20000"/>
              </a:spcBef>
              <a:buFont typeface="Arial"/>
              <a:buChar char="–"/>
              <a:defRPr sz="1400" b="0" i="0" kern="1200">
                <a:solidFill>
                  <a:schemeClr val="bg1"/>
                </a:solidFill>
                <a:latin typeface="Georgia"/>
                <a:ea typeface="+mn-ea"/>
                <a:cs typeface="Georgia"/>
              </a:defRPr>
            </a:lvl4pPr>
            <a:lvl5pPr marL="2057400" indent="-228600" algn="l" defTabSz="457200" rtl="0" eaLnBrk="1" latinLnBrk="0" hangingPunct="1">
              <a:spcBef>
                <a:spcPct val="20000"/>
              </a:spcBef>
              <a:buFont typeface="Arial"/>
              <a:buChar char="»"/>
              <a:defRPr sz="1400" b="0" i="0" kern="1200">
                <a:solidFill>
                  <a:schemeClr val="bg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b="1" dirty="0">
              <a:latin typeface="+mn-lt"/>
            </a:endParaRPr>
          </a:p>
        </p:txBody>
      </p:sp>
      <p:pic>
        <p:nvPicPr>
          <p:cNvPr id="16" name="Picture 15" descr="Logo, company name&#10;&#10;Description automatically generated">
            <a:extLst>
              <a:ext uri="{FF2B5EF4-FFF2-40B4-BE49-F238E27FC236}">
                <a16:creationId xmlns:a16="http://schemas.microsoft.com/office/drawing/2014/main" id="{AFA348AA-9E46-3591-3259-A9A011201EDC}"/>
              </a:ext>
            </a:extLst>
          </p:cNvPr>
          <p:cNvPicPr>
            <a:picLocks noChangeAspect="1"/>
          </p:cNvPicPr>
          <p:nvPr/>
        </p:nvPicPr>
        <p:blipFill>
          <a:blip r:embed="rId4"/>
          <a:stretch>
            <a:fillRect/>
          </a:stretch>
        </p:blipFill>
        <p:spPr>
          <a:xfrm>
            <a:off x="7613360" y="273558"/>
            <a:ext cx="1100941" cy="550852"/>
          </a:xfrm>
          <a:prstGeom prst="rect">
            <a:avLst/>
          </a:prstGeom>
        </p:spPr>
      </p:pic>
    </p:spTree>
    <p:extLst>
      <p:ext uri="{BB962C8B-B14F-4D97-AF65-F5344CB8AC3E}">
        <p14:creationId xmlns:p14="http://schemas.microsoft.com/office/powerpoint/2010/main" val="5289776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 y="0"/>
            <a:ext cx="9143261" cy="5143499"/>
          </a:xfrm>
          <a:prstGeom prst="rect">
            <a:avLst/>
          </a:prstGeom>
        </p:spPr>
      </p:pic>
      <p:sp>
        <p:nvSpPr>
          <p:cNvPr id="2" name="Title 1"/>
          <p:cNvSpPr>
            <a:spLocks noGrp="1"/>
          </p:cNvSpPr>
          <p:nvPr>
            <p:ph type="title"/>
          </p:nvPr>
        </p:nvSpPr>
        <p:spPr>
          <a:xfrm>
            <a:off x="361277" y="398824"/>
            <a:ext cx="5003732" cy="615553"/>
          </a:xfrm>
        </p:spPr>
        <p:txBody>
          <a:bodyPr/>
          <a:lstStyle/>
          <a:p>
            <a:r>
              <a:rPr lang="en-US" sz="2800" dirty="0">
                <a:solidFill>
                  <a:srgbClr val="002349"/>
                </a:solidFill>
              </a:rPr>
              <a:t>THE </a:t>
            </a:r>
            <a:r>
              <a:rPr lang="en-US" sz="2800" b="1" dirty="0">
                <a:solidFill>
                  <a:srgbClr val="002349"/>
                </a:solidFill>
                <a:latin typeface="Helvetica Neue"/>
                <a:cs typeface="Helvetica Neue"/>
              </a:rPr>
              <a:t>BUYER’S ROAD MAP</a:t>
            </a:r>
          </a:p>
        </p:txBody>
      </p:sp>
      <p:sp>
        <p:nvSpPr>
          <p:cNvPr id="63" name="Freeform 62"/>
          <p:cNvSpPr/>
          <p:nvPr/>
        </p:nvSpPr>
        <p:spPr>
          <a:xfrm>
            <a:off x="54178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solidFill>
            <a:srgbClr val="002349"/>
          </a:solidFill>
          <a:ln>
            <a:solidFill>
              <a:schemeClr val="bg1"/>
            </a:solid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dirty="0"/>
          </a:p>
        </p:txBody>
      </p:sp>
      <p:sp>
        <p:nvSpPr>
          <p:cNvPr id="64" name="Freeform 63"/>
          <p:cNvSpPr/>
          <p:nvPr/>
        </p:nvSpPr>
        <p:spPr>
          <a:xfrm>
            <a:off x="146672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ln>
            <a:no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dirty="0"/>
          </a:p>
        </p:txBody>
      </p:sp>
      <p:sp>
        <p:nvSpPr>
          <p:cNvPr id="65" name="Freeform 64"/>
          <p:cNvSpPr/>
          <p:nvPr/>
        </p:nvSpPr>
        <p:spPr>
          <a:xfrm>
            <a:off x="239166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solidFill>
            <a:srgbClr val="002349"/>
          </a:solidFill>
          <a:ln>
            <a:solidFill>
              <a:schemeClr val="bg1"/>
            </a:solid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sp>
        <p:nvSpPr>
          <p:cNvPr id="66" name="Freeform 65"/>
          <p:cNvSpPr/>
          <p:nvPr/>
        </p:nvSpPr>
        <p:spPr>
          <a:xfrm>
            <a:off x="331660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ln>
            <a:no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sp>
        <p:nvSpPr>
          <p:cNvPr id="67" name="Freeform 66"/>
          <p:cNvSpPr/>
          <p:nvPr/>
        </p:nvSpPr>
        <p:spPr>
          <a:xfrm>
            <a:off x="424154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solidFill>
            <a:srgbClr val="002349"/>
          </a:solidFill>
          <a:ln>
            <a:solidFill>
              <a:schemeClr val="bg1"/>
            </a:solid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sp>
        <p:nvSpPr>
          <p:cNvPr id="68" name="Freeform 67"/>
          <p:cNvSpPr/>
          <p:nvPr/>
        </p:nvSpPr>
        <p:spPr>
          <a:xfrm>
            <a:off x="516648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ln>
            <a:no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sp>
        <p:nvSpPr>
          <p:cNvPr id="69" name="Freeform 68"/>
          <p:cNvSpPr/>
          <p:nvPr/>
        </p:nvSpPr>
        <p:spPr>
          <a:xfrm>
            <a:off x="609142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solidFill>
            <a:srgbClr val="002349"/>
          </a:solidFill>
          <a:ln>
            <a:solidFill>
              <a:schemeClr val="bg1"/>
            </a:solid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sp>
        <p:nvSpPr>
          <p:cNvPr id="70" name="Freeform 69"/>
          <p:cNvSpPr/>
          <p:nvPr/>
        </p:nvSpPr>
        <p:spPr>
          <a:xfrm>
            <a:off x="7016365" y="2555265"/>
            <a:ext cx="1027711" cy="411084"/>
          </a:xfrm>
          <a:custGeom>
            <a:avLst/>
            <a:gdLst>
              <a:gd name="connsiteX0" fmla="*/ 0 w 1027711"/>
              <a:gd name="connsiteY0" fmla="*/ 0 h 411084"/>
              <a:gd name="connsiteX1" fmla="*/ 822169 w 1027711"/>
              <a:gd name="connsiteY1" fmla="*/ 0 h 411084"/>
              <a:gd name="connsiteX2" fmla="*/ 1027711 w 1027711"/>
              <a:gd name="connsiteY2" fmla="*/ 205542 h 411084"/>
              <a:gd name="connsiteX3" fmla="*/ 822169 w 1027711"/>
              <a:gd name="connsiteY3" fmla="*/ 411084 h 411084"/>
              <a:gd name="connsiteX4" fmla="*/ 0 w 1027711"/>
              <a:gd name="connsiteY4" fmla="*/ 411084 h 411084"/>
              <a:gd name="connsiteX5" fmla="*/ 205542 w 1027711"/>
              <a:gd name="connsiteY5" fmla="*/ 205542 h 411084"/>
              <a:gd name="connsiteX6" fmla="*/ 0 w 1027711"/>
              <a:gd name="connsiteY6" fmla="*/ 0 h 4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711" h="411084">
                <a:moveTo>
                  <a:pt x="0" y="0"/>
                </a:moveTo>
                <a:lnTo>
                  <a:pt x="822169" y="0"/>
                </a:lnTo>
                <a:lnTo>
                  <a:pt x="1027711" y="205542"/>
                </a:lnTo>
                <a:lnTo>
                  <a:pt x="822169" y="411084"/>
                </a:lnTo>
                <a:lnTo>
                  <a:pt x="0" y="411084"/>
                </a:lnTo>
                <a:lnTo>
                  <a:pt x="205542" y="205542"/>
                </a:lnTo>
                <a:lnTo>
                  <a:pt x="0" y="0"/>
                </a:lnTo>
                <a:close/>
              </a:path>
            </a:pathLst>
          </a:custGeom>
          <a:ln>
            <a:noFill/>
          </a:ln>
          <a:effectLst/>
        </p:spPr>
        <p:style>
          <a:lnRef idx="2">
            <a:schemeClr val="dk1"/>
          </a:lnRef>
          <a:fillRef idx="1">
            <a:schemeClr val="lt1"/>
          </a:fillRef>
          <a:effectRef idx="0">
            <a:schemeClr val="dk1"/>
          </a:effectRef>
          <a:fontRef idx="minor">
            <a:schemeClr val="dk1"/>
          </a:fontRef>
        </p:style>
        <p:txBody>
          <a:bodyPr spcFirstLastPara="0" vert="horz" wrap="square" lIns="301554" tIns="32004" rIns="237546" bIns="32004" numCol="1" spcCol="1270" anchor="ctr" anchorCtr="0">
            <a:noAutofit/>
          </a:bodyPr>
          <a:lstStyle/>
          <a:p>
            <a:pPr lvl="0" algn="ctr" defTabSz="1066800">
              <a:lnSpc>
                <a:spcPct val="90000"/>
              </a:lnSpc>
              <a:spcBef>
                <a:spcPct val="0"/>
              </a:spcBef>
              <a:spcAft>
                <a:spcPct val="35000"/>
              </a:spcAft>
            </a:pPr>
            <a:endParaRPr lang="en-US" sz="2400" kern="1200"/>
          </a:p>
        </p:txBody>
      </p:sp>
      <p:cxnSp>
        <p:nvCxnSpPr>
          <p:cNvPr id="71" name="Straight Connector 70"/>
          <p:cNvCxnSpPr>
            <a:endCxn id="74" idx="4"/>
          </p:cNvCxnSpPr>
          <p:nvPr/>
        </p:nvCxnSpPr>
        <p:spPr>
          <a:xfrm flipV="1">
            <a:off x="1058015" y="1798036"/>
            <a:ext cx="1562" cy="75722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2" name="Oval 71"/>
          <p:cNvSpPr/>
          <p:nvPr/>
        </p:nvSpPr>
        <p:spPr>
          <a:xfrm>
            <a:off x="1027038" y="2729185"/>
            <a:ext cx="61955" cy="6195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TextBox 72"/>
          <p:cNvSpPr txBox="1"/>
          <p:nvPr/>
        </p:nvSpPr>
        <p:spPr>
          <a:xfrm>
            <a:off x="1336042" y="1359925"/>
            <a:ext cx="1287466" cy="584775"/>
          </a:xfrm>
          <a:prstGeom prst="rect">
            <a:avLst/>
          </a:prstGeom>
          <a:noFill/>
        </p:spPr>
        <p:txBody>
          <a:bodyPr wrap="square" rtlCol="0" anchor="t">
            <a:spAutoFit/>
          </a:bodyPr>
          <a:lstStyle/>
          <a:p>
            <a:r>
              <a:rPr lang="en-US" sz="1600" dirty="0">
                <a:solidFill>
                  <a:srgbClr val="FFFFFF"/>
                </a:solidFill>
              </a:rPr>
              <a:t>Get Pre-Approved</a:t>
            </a:r>
          </a:p>
        </p:txBody>
      </p:sp>
      <p:sp>
        <p:nvSpPr>
          <p:cNvPr id="74" name="Oval 73"/>
          <p:cNvSpPr/>
          <p:nvPr/>
        </p:nvSpPr>
        <p:spPr>
          <a:xfrm>
            <a:off x="868897" y="1416676"/>
            <a:ext cx="381360" cy="381360"/>
          </a:xfrm>
          <a:prstGeom prst="ellipse">
            <a:avLst/>
          </a:prstGeom>
          <a:solidFill>
            <a:srgbClr val="002349"/>
          </a:solid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5" name="TextBox 74"/>
          <p:cNvSpPr txBox="1"/>
          <p:nvPr/>
        </p:nvSpPr>
        <p:spPr>
          <a:xfrm>
            <a:off x="895776" y="1406350"/>
            <a:ext cx="282206" cy="369332"/>
          </a:xfrm>
          <a:prstGeom prst="rect">
            <a:avLst/>
          </a:prstGeom>
          <a:noFill/>
        </p:spPr>
        <p:txBody>
          <a:bodyPr wrap="square" rtlCol="0">
            <a:spAutoFit/>
          </a:bodyPr>
          <a:lstStyle/>
          <a:p>
            <a:r>
              <a:rPr lang="en-US" dirty="0">
                <a:solidFill>
                  <a:srgbClr val="FFFFFF"/>
                </a:solidFill>
              </a:rPr>
              <a:t>1</a:t>
            </a:r>
          </a:p>
        </p:txBody>
      </p:sp>
      <p:cxnSp>
        <p:nvCxnSpPr>
          <p:cNvPr id="76" name="Straight Connector 75"/>
          <p:cNvCxnSpPr>
            <a:endCxn id="79" idx="4"/>
          </p:cNvCxnSpPr>
          <p:nvPr/>
        </p:nvCxnSpPr>
        <p:spPr>
          <a:xfrm flipV="1">
            <a:off x="2911844" y="1798036"/>
            <a:ext cx="1562" cy="75722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7" name="Oval 76"/>
          <p:cNvSpPr/>
          <p:nvPr/>
        </p:nvSpPr>
        <p:spPr>
          <a:xfrm>
            <a:off x="2880867" y="2729185"/>
            <a:ext cx="61955" cy="6195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p:cNvSpPr txBox="1"/>
          <p:nvPr/>
        </p:nvSpPr>
        <p:spPr>
          <a:xfrm>
            <a:off x="3158101" y="1406350"/>
            <a:ext cx="1287466" cy="523220"/>
          </a:xfrm>
          <a:prstGeom prst="rect">
            <a:avLst/>
          </a:prstGeom>
          <a:noFill/>
        </p:spPr>
        <p:txBody>
          <a:bodyPr wrap="square" rtlCol="0">
            <a:spAutoFit/>
          </a:bodyPr>
          <a:lstStyle/>
          <a:p>
            <a:r>
              <a:rPr lang="en-US" sz="1400" dirty="0">
                <a:solidFill>
                  <a:srgbClr val="FFFFFF"/>
                </a:solidFill>
              </a:rPr>
              <a:t>Search For Homes</a:t>
            </a:r>
          </a:p>
        </p:txBody>
      </p:sp>
      <p:sp>
        <p:nvSpPr>
          <p:cNvPr id="79" name="Oval 78"/>
          <p:cNvSpPr/>
          <p:nvPr/>
        </p:nvSpPr>
        <p:spPr>
          <a:xfrm>
            <a:off x="2722726" y="1416676"/>
            <a:ext cx="381360" cy="381360"/>
          </a:xfrm>
          <a:prstGeom prst="ellipse">
            <a:avLst/>
          </a:prstGeom>
          <a:solidFill>
            <a:srgbClr val="002349"/>
          </a:solid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0" name="TextBox 79"/>
          <p:cNvSpPr txBox="1"/>
          <p:nvPr/>
        </p:nvSpPr>
        <p:spPr>
          <a:xfrm>
            <a:off x="2749605" y="1406350"/>
            <a:ext cx="282206" cy="369332"/>
          </a:xfrm>
          <a:prstGeom prst="rect">
            <a:avLst/>
          </a:prstGeom>
          <a:noFill/>
        </p:spPr>
        <p:txBody>
          <a:bodyPr wrap="square" rtlCol="0">
            <a:spAutoFit/>
          </a:bodyPr>
          <a:lstStyle/>
          <a:p>
            <a:r>
              <a:rPr lang="en-US" dirty="0">
                <a:solidFill>
                  <a:srgbClr val="FFFFFF"/>
                </a:solidFill>
              </a:rPr>
              <a:t>3</a:t>
            </a:r>
          </a:p>
        </p:txBody>
      </p:sp>
      <p:cxnSp>
        <p:nvCxnSpPr>
          <p:cNvPr id="81" name="Straight Connector 80"/>
          <p:cNvCxnSpPr>
            <a:endCxn id="84" idx="4"/>
          </p:cNvCxnSpPr>
          <p:nvPr/>
        </p:nvCxnSpPr>
        <p:spPr>
          <a:xfrm flipV="1">
            <a:off x="4777719" y="1798036"/>
            <a:ext cx="1562" cy="75722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2" name="Oval 81"/>
          <p:cNvSpPr/>
          <p:nvPr/>
        </p:nvSpPr>
        <p:spPr>
          <a:xfrm>
            <a:off x="4746742" y="2729185"/>
            <a:ext cx="61955" cy="619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TextBox 82"/>
          <p:cNvSpPr txBox="1"/>
          <p:nvPr/>
        </p:nvSpPr>
        <p:spPr>
          <a:xfrm>
            <a:off x="5082152" y="1416676"/>
            <a:ext cx="1287466" cy="523220"/>
          </a:xfrm>
          <a:prstGeom prst="rect">
            <a:avLst/>
          </a:prstGeom>
          <a:noFill/>
        </p:spPr>
        <p:txBody>
          <a:bodyPr wrap="square" rtlCol="0">
            <a:spAutoFit/>
          </a:bodyPr>
          <a:lstStyle/>
          <a:p>
            <a:r>
              <a:rPr lang="en-US" sz="1400" dirty="0">
                <a:solidFill>
                  <a:srgbClr val="FFFFFF"/>
                </a:solidFill>
              </a:rPr>
              <a:t>Negotiation And Contract</a:t>
            </a:r>
          </a:p>
        </p:txBody>
      </p:sp>
      <p:sp>
        <p:nvSpPr>
          <p:cNvPr id="84" name="Oval 83"/>
          <p:cNvSpPr/>
          <p:nvPr/>
        </p:nvSpPr>
        <p:spPr>
          <a:xfrm>
            <a:off x="4588601" y="1416676"/>
            <a:ext cx="381360" cy="381360"/>
          </a:xfrm>
          <a:prstGeom prst="ellipse">
            <a:avLst/>
          </a:prstGeom>
          <a:solidFill>
            <a:srgbClr val="002349"/>
          </a:solid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5" name="TextBox 84"/>
          <p:cNvSpPr txBox="1"/>
          <p:nvPr/>
        </p:nvSpPr>
        <p:spPr>
          <a:xfrm>
            <a:off x="4626860" y="1407406"/>
            <a:ext cx="282206" cy="369332"/>
          </a:xfrm>
          <a:prstGeom prst="rect">
            <a:avLst/>
          </a:prstGeom>
          <a:noFill/>
        </p:spPr>
        <p:txBody>
          <a:bodyPr wrap="square" rtlCol="0">
            <a:spAutoFit/>
          </a:bodyPr>
          <a:lstStyle/>
          <a:p>
            <a:r>
              <a:rPr lang="en-US" dirty="0">
                <a:solidFill>
                  <a:srgbClr val="FFFFFF"/>
                </a:solidFill>
              </a:rPr>
              <a:t>5</a:t>
            </a:r>
          </a:p>
        </p:txBody>
      </p:sp>
      <p:cxnSp>
        <p:nvCxnSpPr>
          <p:cNvPr id="86" name="Straight Connector 85"/>
          <p:cNvCxnSpPr/>
          <p:nvPr/>
        </p:nvCxnSpPr>
        <p:spPr>
          <a:xfrm flipV="1">
            <a:off x="6624665" y="1798036"/>
            <a:ext cx="0" cy="75722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7" name="Oval 86"/>
          <p:cNvSpPr/>
          <p:nvPr/>
        </p:nvSpPr>
        <p:spPr>
          <a:xfrm>
            <a:off x="6593688" y="2729185"/>
            <a:ext cx="61955" cy="6195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TextBox 87"/>
          <p:cNvSpPr txBox="1"/>
          <p:nvPr/>
        </p:nvSpPr>
        <p:spPr>
          <a:xfrm>
            <a:off x="6823313" y="1416676"/>
            <a:ext cx="1287466" cy="523220"/>
          </a:xfrm>
          <a:prstGeom prst="rect">
            <a:avLst/>
          </a:prstGeom>
          <a:noFill/>
        </p:spPr>
        <p:txBody>
          <a:bodyPr wrap="square" rtlCol="0">
            <a:spAutoFit/>
          </a:bodyPr>
          <a:lstStyle/>
          <a:p>
            <a:r>
              <a:rPr lang="en-US" sz="1400" dirty="0">
                <a:solidFill>
                  <a:srgbClr val="FFFFFF"/>
                </a:solidFill>
              </a:rPr>
              <a:t>Final </a:t>
            </a:r>
          </a:p>
          <a:p>
            <a:r>
              <a:rPr lang="en-US" sz="1400" dirty="0">
                <a:solidFill>
                  <a:srgbClr val="FFFFFF"/>
                </a:solidFill>
              </a:rPr>
              <a:t>Details</a:t>
            </a:r>
          </a:p>
        </p:txBody>
      </p:sp>
      <p:sp>
        <p:nvSpPr>
          <p:cNvPr id="89" name="Oval 88"/>
          <p:cNvSpPr/>
          <p:nvPr/>
        </p:nvSpPr>
        <p:spPr>
          <a:xfrm>
            <a:off x="6435547" y="1416676"/>
            <a:ext cx="381360" cy="381360"/>
          </a:xfrm>
          <a:prstGeom prst="ellipse">
            <a:avLst/>
          </a:prstGeom>
          <a:solidFill>
            <a:srgbClr val="002349"/>
          </a:solid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0" name="TextBox 89"/>
          <p:cNvSpPr txBox="1"/>
          <p:nvPr/>
        </p:nvSpPr>
        <p:spPr>
          <a:xfrm>
            <a:off x="6472751" y="1416676"/>
            <a:ext cx="282206" cy="369332"/>
          </a:xfrm>
          <a:prstGeom prst="rect">
            <a:avLst/>
          </a:prstGeom>
          <a:noFill/>
        </p:spPr>
        <p:txBody>
          <a:bodyPr wrap="square" rtlCol="0">
            <a:spAutoFit/>
          </a:bodyPr>
          <a:lstStyle/>
          <a:p>
            <a:r>
              <a:rPr lang="en-US" dirty="0">
                <a:solidFill>
                  <a:srgbClr val="FFFFFF"/>
                </a:solidFill>
              </a:rPr>
              <a:t>7</a:t>
            </a:r>
          </a:p>
        </p:txBody>
      </p:sp>
      <p:sp>
        <p:nvSpPr>
          <p:cNvPr id="91" name="Oval 90"/>
          <p:cNvSpPr/>
          <p:nvPr/>
        </p:nvSpPr>
        <p:spPr>
          <a:xfrm>
            <a:off x="1944464" y="2729185"/>
            <a:ext cx="61955" cy="61955"/>
          </a:xfrm>
          <a:prstGeom prst="ellipse">
            <a:avLst/>
          </a:prstGeom>
          <a:solidFill>
            <a:srgbClr val="0023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3811355" y="2729185"/>
            <a:ext cx="61955" cy="61955"/>
          </a:xfrm>
          <a:prstGeom prst="ellipse">
            <a:avLst/>
          </a:prstGeom>
          <a:solidFill>
            <a:srgbClr val="0023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5668593" y="2729185"/>
            <a:ext cx="61955" cy="61955"/>
          </a:xfrm>
          <a:prstGeom prst="ellipse">
            <a:avLst/>
          </a:prstGeom>
          <a:solidFill>
            <a:srgbClr val="0023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7496102" y="2729185"/>
            <a:ext cx="61955" cy="61955"/>
          </a:xfrm>
          <a:prstGeom prst="ellipse">
            <a:avLst/>
          </a:prstGeom>
          <a:solidFill>
            <a:srgbClr val="0023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5" name="Straight Connector 94"/>
          <p:cNvCxnSpPr/>
          <p:nvPr/>
        </p:nvCxnSpPr>
        <p:spPr>
          <a:xfrm flipV="1">
            <a:off x="1977386" y="2962349"/>
            <a:ext cx="11866" cy="10581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1781594" y="4021586"/>
            <a:ext cx="381360" cy="381360"/>
          </a:xfrm>
          <a:prstGeom prst="ellipse">
            <a:avLst/>
          </a:prstGeom>
          <a:solidFill>
            <a:schemeClr val="bg1"/>
          </a:solidFill>
          <a:ln w="19050" cmpd="sng">
            <a:solidFill>
              <a:schemeClr val="bg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7" name="TextBox 96"/>
          <p:cNvSpPr txBox="1"/>
          <p:nvPr/>
        </p:nvSpPr>
        <p:spPr>
          <a:xfrm>
            <a:off x="1817743" y="4020530"/>
            <a:ext cx="282206" cy="369332"/>
          </a:xfrm>
          <a:prstGeom prst="rect">
            <a:avLst/>
          </a:prstGeom>
          <a:noFill/>
        </p:spPr>
        <p:txBody>
          <a:bodyPr wrap="square" rtlCol="0">
            <a:spAutoFit/>
          </a:bodyPr>
          <a:lstStyle/>
          <a:p>
            <a:r>
              <a:rPr lang="en-US" dirty="0">
                <a:solidFill>
                  <a:srgbClr val="002349"/>
                </a:solidFill>
              </a:rPr>
              <a:t>2</a:t>
            </a:r>
          </a:p>
        </p:txBody>
      </p:sp>
      <p:sp>
        <p:nvSpPr>
          <p:cNvPr id="98" name="TextBox 97"/>
          <p:cNvSpPr txBox="1"/>
          <p:nvPr/>
        </p:nvSpPr>
        <p:spPr>
          <a:xfrm>
            <a:off x="2156560" y="4031205"/>
            <a:ext cx="1448900" cy="954107"/>
          </a:xfrm>
          <a:prstGeom prst="rect">
            <a:avLst/>
          </a:prstGeom>
          <a:noFill/>
        </p:spPr>
        <p:txBody>
          <a:bodyPr wrap="square" rtlCol="0">
            <a:spAutoFit/>
          </a:bodyPr>
          <a:lstStyle/>
          <a:p>
            <a:r>
              <a:rPr lang="en-US" sz="1400" dirty="0">
                <a:solidFill>
                  <a:srgbClr val="FFFFFF"/>
                </a:solidFill>
              </a:rPr>
              <a:t>Meet With A Real Estate Professional</a:t>
            </a:r>
          </a:p>
          <a:p>
            <a:endParaRPr lang="en-US" sz="1400" dirty="0">
              <a:solidFill>
                <a:srgbClr val="FFFFFF"/>
              </a:solidFill>
            </a:endParaRPr>
          </a:p>
        </p:txBody>
      </p:sp>
      <p:sp>
        <p:nvSpPr>
          <p:cNvPr id="99" name="TextBox 98"/>
          <p:cNvSpPr txBox="1"/>
          <p:nvPr/>
        </p:nvSpPr>
        <p:spPr>
          <a:xfrm>
            <a:off x="4074694" y="4008541"/>
            <a:ext cx="1027813" cy="584776"/>
          </a:xfrm>
          <a:prstGeom prst="rect">
            <a:avLst/>
          </a:prstGeom>
          <a:noFill/>
        </p:spPr>
        <p:txBody>
          <a:bodyPr wrap="square" rtlCol="0" anchor="t">
            <a:spAutoFit/>
          </a:bodyPr>
          <a:lstStyle/>
          <a:p>
            <a:r>
              <a:rPr lang="en-US" sz="1600" dirty="0">
                <a:solidFill>
                  <a:srgbClr val="FFFFFF"/>
                </a:solidFill>
              </a:rPr>
              <a:t>Make An Offer</a:t>
            </a:r>
          </a:p>
        </p:txBody>
      </p:sp>
      <p:cxnSp>
        <p:nvCxnSpPr>
          <p:cNvPr id="100" name="Straight Connector 99"/>
          <p:cNvCxnSpPr/>
          <p:nvPr/>
        </p:nvCxnSpPr>
        <p:spPr>
          <a:xfrm flipV="1">
            <a:off x="3831651" y="2962349"/>
            <a:ext cx="11866" cy="10581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3635859" y="4021586"/>
            <a:ext cx="381360" cy="381360"/>
          </a:xfrm>
          <a:prstGeom prst="ellipse">
            <a:avLst/>
          </a:prstGeom>
          <a:solidFill>
            <a:schemeClr val="bg1"/>
          </a:solidFill>
          <a:ln w="19050" cmpd="sng">
            <a:solidFill>
              <a:schemeClr val="bg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2" name="TextBox 101"/>
          <p:cNvSpPr txBox="1"/>
          <p:nvPr/>
        </p:nvSpPr>
        <p:spPr>
          <a:xfrm>
            <a:off x="3672008" y="4020530"/>
            <a:ext cx="282206" cy="369332"/>
          </a:xfrm>
          <a:prstGeom prst="rect">
            <a:avLst/>
          </a:prstGeom>
          <a:noFill/>
        </p:spPr>
        <p:txBody>
          <a:bodyPr wrap="square" rtlCol="0">
            <a:spAutoFit/>
          </a:bodyPr>
          <a:lstStyle/>
          <a:p>
            <a:r>
              <a:rPr lang="en-US" dirty="0">
                <a:solidFill>
                  <a:srgbClr val="002349"/>
                </a:solidFill>
              </a:rPr>
              <a:t>4</a:t>
            </a:r>
          </a:p>
        </p:txBody>
      </p:sp>
      <p:cxnSp>
        <p:nvCxnSpPr>
          <p:cNvPr id="103" name="Straight Connector 102"/>
          <p:cNvCxnSpPr>
            <a:stCxn id="105" idx="0"/>
          </p:cNvCxnSpPr>
          <p:nvPr/>
        </p:nvCxnSpPr>
        <p:spPr>
          <a:xfrm flipV="1">
            <a:off x="5687133" y="2962349"/>
            <a:ext cx="11866" cy="10581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5509881" y="4030856"/>
            <a:ext cx="381360" cy="381360"/>
          </a:xfrm>
          <a:prstGeom prst="ellipse">
            <a:avLst/>
          </a:prstGeom>
          <a:solidFill>
            <a:schemeClr val="bg1"/>
          </a:solidFill>
          <a:ln w="19050" cmpd="sng">
            <a:solidFill>
              <a:schemeClr val="bg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5" name="TextBox 104"/>
          <p:cNvSpPr txBox="1"/>
          <p:nvPr/>
        </p:nvSpPr>
        <p:spPr>
          <a:xfrm>
            <a:off x="5546030" y="4020530"/>
            <a:ext cx="282206" cy="369332"/>
          </a:xfrm>
          <a:prstGeom prst="rect">
            <a:avLst/>
          </a:prstGeom>
          <a:noFill/>
        </p:spPr>
        <p:txBody>
          <a:bodyPr wrap="square" rtlCol="0">
            <a:spAutoFit/>
          </a:bodyPr>
          <a:lstStyle/>
          <a:p>
            <a:r>
              <a:rPr lang="en-US" dirty="0">
                <a:solidFill>
                  <a:srgbClr val="002349"/>
                </a:solidFill>
              </a:rPr>
              <a:t>6</a:t>
            </a:r>
          </a:p>
        </p:txBody>
      </p:sp>
      <p:cxnSp>
        <p:nvCxnSpPr>
          <p:cNvPr id="106" name="Straight Connector 105"/>
          <p:cNvCxnSpPr>
            <a:stCxn id="108" idx="0"/>
          </p:cNvCxnSpPr>
          <p:nvPr/>
        </p:nvCxnSpPr>
        <p:spPr>
          <a:xfrm flipV="1">
            <a:off x="7520977" y="2962349"/>
            <a:ext cx="11866" cy="105818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7343725" y="4035742"/>
            <a:ext cx="381360" cy="381360"/>
          </a:xfrm>
          <a:prstGeom prst="ellipse">
            <a:avLst/>
          </a:prstGeom>
          <a:solidFill>
            <a:schemeClr val="bg1"/>
          </a:solidFill>
          <a:ln w="19050" cmpd="sng">
            <a:solidFill>
              <a:schemeClr val="bg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8" name="TextBox 107"/>
          <p:cNvSpPr txBox="1"/>
          <p:nvPr/>
        </p:nvSpPr>
        <p:spPr>
          <a:xfrm>
            <a:off x="7379874" y="4020530"/>
            <a:ext cx="282206" cy="369332"/>
          </a:xfrm>
          <a:prstGeom prst="rect">
            <a:avLst/>
          </a:prstGeom>
          <a:noFill/>
        </p:spPr>
        <p:txBody>
          <a:bodyPr wrap="square" rtlCol="0">
            <a:spAutoFit/>
          </a:bodyPr>
          <a:lstStyle/>
          <a:p>
            <a:r>
              <a:rPr lang="en-US" dirty="0">
                <a:solidFill>
                  <a:srgbClr val="002349"/>
                </a:solidFill>
              </a:rPr>
              <a:t>8</a:t>
            </a:r>
          </a:p>
        </p:txBody>
      </p:sp>
      <p:pic>
        <p:nvPicPr>
          <p:cNvPr id="109" name="Picture 10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44076" y="2344675"/>
            <a:ext cx="742116" cy="742116"/>
          </a:xfrm>
          <a:prstGeom prst="rect">
            <a:avLst/>
          </a:prstGeom>
        </p:spPr>
      </p:pic>
      <p:sp>
        <p:nvSpPr>
          <p:cNvPr id="110" name="TextBox 109"/>
          <p:cNvSpPr txBox="1"/>
          <p:nvPr/>
        </p:nvSpPr>
        <p:spPr>
          <a:xfrm>
            <a:off x="5921640" y="4005821"/>
            <a:ext cx="1027813" cy="830997"/>
          </a:xfrm>
          <a:prstGeom prst="rect">
            <a:avLst/>
          </a:prstGeom>
          <a:noFill/>
        </p:spPr>
        <p:txBody>
          <a:bodyPr wrap="square" rtlCol="0" anchor="t">
            <a:spAutoFit/>
          </a:bodyPr>
          <a:lstStyle/>
          <a:p>
            <a:r>
              <a:rPr lang="en-US" sz="1600" dirty="0">
                <a:solidFill>
                  <a:srgbClr val="FFFFFF"/>
                </a:solidFill>
              </a:rPr>
              <a:t>Under Contract/In Escrow</a:t>
            </a:r>
          </a:p>
        </p:txBody>
      </p:sp>
      <p:sp>
        <p:nvSpPr>
          <p:cNvPr id="111" name="TextBox 110"/>
          <p:cNvSpPr txBox="1"/>
          <p:nvPr/>
        </p:nvSpPr>
        <p:spPr>
          <a:xfrm>
            <a:off x="7810694" y="4061907"/>
            <a:ext cx="1027813" cy="584776"/>
          </a:xfrm>
          <a:prstGeom prst="rect">
            <a:avLst/>
          </a:prstGeom>
          <a:noFill/>
        </p:spPr>
        <p:txBody>
          <a:bodyPr wrap="square" rtlCol="0" anchor="t">
            <a:spAutoFit/>
          </a:bodyPr>
          <a:lstStyle/>
          <a:p>
            <a:r>
              <a:rPr lang="en-US" sz="1600" dirty="0">
                <a:solidFill>
                  <a:srgbClr val="FFFFFF"/>
                </a:solidFill>
              </a:rPr>
              <a:t>Closing</a:t>
            </a:r>
          </a:p>
          <a:p>
            <a:r>
              <a:rPr lang="en-US" sz="1600" dirty="0">
                <a:solidFill>
                  <a:srgbClr val="FFFFFF"/>
                </a:solidFill>
              </a:rPr>
              <a:t>Day</a:t>
            </a:r>
          </a:p>
        </p:txBody>
      </p:sp>
      <p:pic>
        <p:nvPicPr>
          <p:cNvPr id="57" name="Picture 56" descr="Logo, company name&#10;&#10;Description automatically generated">
            <a:extLst>
              <a:ext uri="{FF2B5EF4-FFF2-40B4-BE49-F238E27FC236}">
                <a16:creationId xmlns:a16="http://schemas.microsoft.com/office/drawing/2014/main" id="{651B6B58-6DA9-4C58-578D-16CA107A0349}"/>
              </a:ext>
            </a:extLst>
          </p:cNvPr>
          <p:cNvPicPr>
            <a:picLocks noChangeAspect="1"/>
          </p:cNvPicPr>
          <p:nvPr/>
        </p:nvPicPr>
        <p:blipFill>
          <a:blip r:embed="rId5"/>
          <a:stretch>
            <a:fillRect/>
          </a:stretch>
        </p:blipFill>
        <p:spPr>
          <a:xfrm>
            <a:off x="7685251" y="431174"/>
            <a:ext cx="1100941" cy="550852"/>
          </a:xfrm>
          <a:prstGeom prst="rect">
            <a:avLst/>
          </a:prstGeom>
        </p:spPr>
      </p:pic>
    </p:spTree>
    <p:extLst>
      <p:ext uri="{BB962C8B-B14F-4D97-AF65-F5344CB8AC3E}">
        <p14:creationId xmlns:p14="http://schemas.microsoft.com/office/powerpoint/2010/main" val="1098117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500"/>
                                        <p:tgtEl>
                                          <p:spTgt spid="9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nodeType="with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fade">
                                      <p:cBhvr>
                                        <p:cTn id="36" dur="500"/>
                                        <p:tgtEl>
                                          <p:spTgt spid="9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500"/>
                                        <p:tgtEl>
                                          <p:spTgt spid="9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500"/>
                                        <p:tgtEl>
                                          <p:spTgt spid="9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500"/>
                                        <p:tgtEl>
                                          <p:spTgt spid="7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fade">
                                      <p:cBhvr>
                                        <p:cTn id="56" dur="500"/>
                                        <p:tgtEl>
                                          <p:spTgt spid="7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500"/>
                                        <p:tgtEl>
                                          <p:spTgt spid="7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500"/>
                                        <p:tgtEl>
                                          <p:spTgt spid="9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Effect transition="in" filter="fade">
                                      <p:cBhvr>
                                        <p:cTn id="73" dur="500"/>
                                        <p:tgtEl>
                                          <p:spTgt spid="99"/>
                                        </p:tgtEl>
                                      </p:cBhvr>
                                    </p:animEffect>
                                  </p:childTnLst>
                                </p:cTn>
                              </p:par>
                              <p:par>
                                <p:cTn id="74" presetID="10" presetClass="entr" presetSubtype="0" fill="hold" nodeType="with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fade">
                                      <p:cBhvr>
                                        <p:cTn id="76" dur="500"/>
                                        <p:tgtEl>
                                          <p:spTgt spid="1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fade">
                                      <p:cBhvr>
                                        <p:cTn id="79" dur="500"/>
                                        <p:tgtEl>
                                          <p:spTgt spid="1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2"/>
                                        </p:tgtEl>
                                        <p:attrNameLst>
                                          <p:attrName>style.visibility</p:attrName>
                                        </p:attrNameLst>
                                      </p:cBhvr>
                                      <p:to>
                                        <p:strVal val="visible"/>
                                      </p:to>
                                    </p:set>
                                    <p:animEffect transition="in" filter="fade">
                                      <p:cBhvr>
                                        <p:cTn id="82" dur="500"/>
                                        <p:tgtEl>
                                          <p:spTgt spid="10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500"/>
                                        <p:tgtEl>
                                          <p:spTgt spid="67"/>
                                        </p:tgtEl>
                                      </p:cBhvr>
                                    </p:animEffect>
                                  </p:childTnLst>
                                </p:cTn>
                              </p:par>
                              <p:par>
                                <p:cTn id="88" presetID="10" presetClass="entr" presetSubtype="0" fill="hold" nodeType="with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fade">
                                      <p:cBhvr>
                                        <p:cTn id="90" dur="500"/>
                                        <p:tgtEl>
                                          <p:spTgt spid="8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animEffect transition="in" filter="fade">
                                      <p:cBhvr>
                                        <p:cTn id="93" dur="500"/>
                                        <p:tgtEl>
                                          <p:spTgt spid="8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500"/>
                                        <p:tgtEl>
                                          <p:spTgt spid="8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fade">
                                      <p:cBhvr>
                                        <p:cTn id="99" dur="500"/>
                                        <p:tgtEl>
                                          <p:spTgt spid="8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5"/>
                                        </p:tgtEl>
                                        <p:attrNameLst>
                                          <p:attrName>style.visibility</p:attrName>
                                        </p:attrNameLst>
                                      </p:cBhvr>
                                      <p:to>
                                        <p:strVal val="visible"/>
                                      </p:to>
                                    </p:set>
                                    <p:animEffect transition="in" filter="fade">
                                      <p:cBhvr>
                                        <p:cTn id="102" dur="500"/>
                                        <p:tgtEl>
                                          <p:spTgt spid="8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3"/>
                                        </p:tgtEl>
                                        <p:attrNameLst>
                                          <p:attrName>style.visibility</p:attrName>
                                        </p:attrNameLst>
                                      </p:cBhvr>
                                      <p:to>
                                        <p:strVal val="visible"/>
                                      </p:to>
                                    </p:set>
                                    <p:animEffect transition="in" filter="fade">
                                      <p:cBhvr>
                                        <p:cTn id="110" dur="500"/>
                                        <p:tgtEl>
                                          <p:spTgt spid="93"/>
                                        </p:tgtEl>
                                      </p:cBhvr>
                                    </p:animEffect>
                                  </p:childTnLst>
                                </p:cTn>
                              </p:par>
                              <p:par>
                                <p:cTn id="111" presetID="10" presetClass="entr" presetSubtype="0" fill="hold" nodeType="with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500"/>
                                        <p:tgtEl>
                                          <p:spTgt spid="10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04"/>
                                        </p:tgtEl>
                                        <p:attrNameLst>
                                          <p:attrName>style.visibility</p:attrName>
                                        </p:attrNameLst>
                                      </p:cBhvr>
                                      <p:to>
                                        <p:strVal val="visible"/>
                                      </p:to>
                                    </p:set>
                                    <p:animEffect transition="in" filter="fade">
                                      <p:cBhvr>
                                        <p:cTn id="116" dur="500"/>
                                        <p:tgtEl>
                                          <p:spTgt spid="10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500"/>
                                        <p:tgtEl>
                                          <p:spTgt spid="10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10"/>
                                        </p:tgtEl>
                                        <p:attrNameLst>
                                          <p:attrName>style.visibility</p:attrName>
                                        </p:attrNameLst>
                                      </p:cBhvr>
                                      <p:to>
                                        <p:strVal val="visible"/>
                                      </p:to>
                                    </p:set>
                                    <p:animEffect transition="in" filter="fade">
                                      <p:cBhvr>
                                        <p:cTn id="122" dur="500"/>
                                        <p:tgtEl>
                                          <p:spTgt spid="11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9"/>
                                        </p:tgtEl>
                                        <p:attrNameLst>
                                          <p:attrName>style.visibility</p:attrName>
                                        </p:attrNameLst>
                                      </p:cBhvr>
                                      <p:to>
                                        <p:strVal val="visible"/>
                                      </p:to>
                                    </p:set>
                                    <p:animEffect transition="in" filter="fade">
                                      <p:cBhvr>
                                        <p:cTn id="127" dur="500"/>
                                        <p:tgtEl>
                                          <p:spTgt spid="69"/>
                                        </p:tgtEl>
                                      </p:cBhvr>
                                    </p:animEffect>
                                  </p:childTnLst>
                                </p:cTn>
                              </p:par>
                              <p:par>
                                <p:cTn id="128" presetID="10" presetClass="entr" presetSubtype="0" fill="hold" nodeType="withEffect">
                                  <p:stCondLst>
                                    <p:cond delay="0"/>
                                  </p:stCondLst>
                                  <p:childTnLst>
                                    <p:set>
                                      <p:cBhvr>
                                        <p:cTn id="129" dur="1" fill="hold">
                                          <p:stCondLst>
                                            <p:cond delay="0"/>
                                          </p:stCondLst>
                                        </p:cTn>
                                        <p:tgtEl>
                                          <p:spTgt spid="86"/>
                                        </p:tgtEl>
                                        <p:attrNameLst>
                                          <p:attrName>style.visibility</p:attrName>
                                        </p:attrNameLst>
                                      </p:cBhvr>
                                      <p:to>
                                        <p:strVal val="visible"/>
                                      </p:to>
                                    </p:set>
                                    <p:animEffect transition="in" filter="fade">
                                      <p:cBhvr>
                                        <p:cTn id="130" dur="500"/>
                                        <p:tgtEl>
                                          <p:spTgt spid="8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500"/>
                                        <p:tgtEl>
                                          <p:spTgt spid="8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88"/>
                                        </p:tgtEl>
                                        <p:attrNameLst>
                                          <p:attrName>style.visibility</p:attrName>
                                        </p:attrNameLst>
                                      </p:cBhvr>
                                      <p:to>
                                        <p:strVal val="visible"/>
                                      </p:to>
                                    </p:set>
                                    <p:animEffect transition="in" filter="fade">
                                      <p:cBhvr>
                                        <p:cTn id="136" dur="500"/>
                                        <p:tgtEl>
                                          <p:spTgt spid="8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89"/>
                                        </p:tgtEl>
                                        <p:attrNameLst>
                                          <p:attrName>style.visibility</p:attrName>
                                        </p:attrNameLst>
                                      </p:cBhvr>
                                      <p:to>
                                        <p:strVal val="visible"/>
                                      </p:to>
                                    </p:set>
                                    <p:animEffect transition="in" filter="fade">
                                      <p:cBhvr>
                                        <p:cTn id="139" dur="500"/>
                                        <p:tgtEl>
                                          <p:spTgt spid="89"/>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0"/>
                                        </p:tgtEl>
                                        <p:attrNameLst>
                                          <p:attrName>style.visibility</p:attrName>
                                        </p:attrNameLst>
                                      </p:cBhvr>
                                      <p:to>
                                        <p:strVal val="visible"/>
                                      </p:to>
                                    </p:set>
                                    <p:animEffect transition="in" filter="fade">
                                      <p:cBhvr>
                                        <p:cTn id="142" dur="500"/>
                                        <p:tgtEl>
                                          <p:spTgt spid="90"/>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0"/>
                                        </p:tgtEl>
                                        <p:attrNameLst>
                                          <p:attrName>style.visibility</p:attrName>
                                        </p:attrNameLst>
                                      </p:cBhvr>
                                      <p:to>
                                        <p:strVal val="visible"/>
                                      </p:to>
                                    </p:set>
                                    <p:animEffect transition="in" filter="fade">
                                      <p:cBhvr>
                                        <p:cTn id="147" dur="500"/>
                                        <p:tgtEl>
                                          <p:spTgt spid="7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94"/>
                                        </p:tgtEl>
                                        <p:attrNameLst>
                                          <p:attrName>style.visibility</p:attrName>
                                        </p:attrNameLst>
                                      </p:cBhvr>
                                      <p:to>
                                        <p:strVal val="visible"/>
                                      </p:to>
                                    </p:set>
                                    <p:animEffect transition="in" filter="fade">
                                      <p:cBhvr>
                                        <p:cTn id="150" dur="500"/>
                                        <p:tgtEl>
                                          <p:spTgt spid="94"/>
                                        </p:tgtEl>
                                      </p:cBhvr>
                                    </p:animEffect>
                                  </p:childTnLst>
                                </p:cTn>
                              </p:par>
                              <p:par>
                                <p:cTn id="151" presetID="10" presetClass="entr" presetSubtype="0" fill="hold" nodeType="withEffect">
                                  <p:stCondLst>
                                    <p:cond delay="0"/>
                                  </p:stCondLst>
                                  <p:childTnLst>
                                    <p:set>
                                      <p:cBhvr>
                                        <p:cTn id="152" dur="1" fill="hold">
                                          <p:stCondLst>
                                            <p:cond delay="0"/>
                                          </p:stCondLst>
                                        </p:cTn>
                                        <p:tgtEl>
                                          <p:spTgt spid="106"/>
                                        </p:tgtEl>
                                        <p:attrNameLst>
                                          <p:attrName>style.visibility</p:attrName>
                                        </p:attrNameLst>
                                      </p:cBhvr>
                                      <p:to>
                                        <p:strVal val="visible"/>
                                      </p:to>
                                    </p:set>
                                    <p:animEffect transition="in" filter="fade">
                                      <p:cBhvr>
                                        <p:cTn id="153" dur="500"/>
                                        <p:tgtEl>
                                          <p:spTgt spid="106"/>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07"/>
                                        </p:tgtEl>
                                        <p:attrNameLst>
                                          <p:attrName>style.visibility</p:attrName>
                                        </p:attrNameLst>
                                      </p:cBhvr>
                                      <p:to>
                                        <p:strVal val="visible"/>
                                      </p:to>
                                    </p:set>
                                    <p:animEffect transition="in" filter="fade">
                                      <p:cBhvr>
                                        <p:cTn id="156" dur="500"/>
                                        <p:tgtEl>
                                          <p:spTgt spid="107"/>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08"/>
                                        </p:tgtEl>
                                        <p:attrNameLst>
                                          <p:attrName>style.visibility</p:attrName>
                                        </p:attrNameLst>
                                      </p:cBhvr>
                                      <p:to>
                                        <p:strVal val="visible"/>
                                      </p:to>
                                    </p:set>
                                    <p:animEffect transition="in" filter="fade">
                                      <p:cBhvr>
                                        <p:cTn id="159" dur="500"/>
                                        <p:tgtEl>
                                          <p:spTgt spid="108"/>
                                        </p:tgtEl>
                                      </p:cBhvr>
                                    </p:animEffect>
                                  </p:childTnLst>
                                </p:cTn>
                              </p:par>
                              <p:par>
                                <p:cTn id="160" presetID="10" presetClass="entr" presetSubtype="0" fill="hold" nodeType="withEffect">
                                  <p:stCondLst>
                                    <p:cond delay="0"/>
                                  </p:stCondLst>
                                  <p:childTnLst>
                                    <p:set>
                                      <p:cBhvr>
                                        <p:cTn id="161" dur="1" fill="hold">
                                          <p:stCondLst>
                                            <p:cond delay="0"/>
                                          </p:stCondLst>
                                        </p:cTn>
                                        <p:tgtEl>
                                          <p:spTgt spid="109"/>
                                        </p:tgtEl>
                                        <p:attrNameLst>
                                          <p:attrName>style.visibility</p:attrName>
                                        </p:attrNameLst>
                                      </p:cBhvr>
                                      <p:to>
                                        <p:strVal val="visible"/>
                                      </p:to>
                                    </p:set>
                                    <p:animEffect transition="in" filter="fade">
                                      <p:cBhvr>
                                        <p:cTn id="162" dur="500"/>
                                        <p:tgtEl>
                                          <p:spTgt spid="10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P spid="72" grpId="0" animBg="1"/>
      <p:bldP spid="73" grpId="0"/>
      <p:bldP spid="74" grpId="0" animBg="1"/>
      <p:bldP spid="75" grpId="0"/>
      <p:bldP spid="77" grpId="0" animBg="1"/>
      <p:bldP spid="78" grpId="0"/>
      <p:bldP spid="79" grpId="0" animBg="1"/>
      <p:bldP spid="80" grpId="0"/>
      <p:bldP spid="82" grpId="0" animBg="1"/>
      <p:bldP spid="83" grpId="0"/>
      <p:bldP spid="84" grpId="0" animBg="1"/>
      <p:bldP spid="85" grpId="0"/>
      <p:bldP spid="87" grpId="0" animBg="1"/>
      <p:bldP spid="88" grpId="0"/>
      <p:bldP spid="89" grpId="0" animBg="1"/>
      <p:bldP spid="90" grpId="0"/>
      <p:bldP spid="91" grpId="0" animBg="1"/>
      <p:bldP spid="92" grpId="0" animBg="1"/>
      <p:bldP spid="93" grpId="0" animBg="1"/>
      <p:bldP spid="94" grpId="0" animBg="1"/>
      <p:bldP spid="96" grpId="0" animBg="1"/>
      <p:bldP spid="97" grpId="0"/>
      <p:bldP spid="98" grpId="0"/>
      <p:bldP spid="99" grpId="0"/>
      <p:bldP spid="101" grpId="0" animBg="1"/>
      <p:bldP spid="102" grpId="0"/>
      <p:bldP spid="104" grpId="0" animBg="1"/>
      <p:bldP spid="105" grpId="0"/>
      <p:bldP spid="107" grpId="0" animBg="1"/>
      <p:bldP spid="108" grpId="0"/>
      <p:bldP spid="110" grpId="0"/>
      <p:bldP spid="1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obeStock_98352673.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2616481" cy="5143499"/>
          </a:xfrm>
          <a:prstGeom prst="rect">
            <a:avLst/>
          </a:prstGeom>
        </p:spPr>
      </p:pic>
      <p:sp>
        <p:nvSpPr>
          <p:cNvPr id="9" name="Title 5"/>
          <p:cNvSpPr txBox="1">
            <a:spLocks/>
          </p:cNvSpPr>
          <p:nvPr/>
        </p:nvSpPr>
        <p:spPr>
          <a:xfrm>
            <a:off x="3295234" y="1239424"/>
            <a:ext cx="5024958" cy="3534532"/>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10" name="Title 5"/>
          <p:cNvSpPr txBox="1">
            <a:spLocks/>
          </p:cNvSpPr>
          <p:nvPr/>
        </p:nvSpPr>
        <p:spPr>
          <a:xfrm>
            <a:off x="2910137" y="1416135"/>
            <a:ext cx="910578" cy="1046255"/>
          </a:xfrm>
          <a:prstGeom prst="rect">
            <a:avLst/>
          </a:prstGeom>
          <a:solidFill>
            <a:srgbClr val="002349"/>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p:nvPr>
        </p:nvSpPr>
        <p:spPr>
          <a:xfrm>
            <a:off x="361277" y="398824"/>
            <a:ext cx="5109091" cy="615553"/>
          </a:xfrm>
        </p:spPr>
        <p:txBody>
          <a:bodyPr/>
          <a:lstStyle/>
          <a:p>
            <a:r>
              <a:rPr lang="en-US" sz="2800" dirty="0"/>
              <a:t>ARE YOU </a:t>
            </a:r>
            <a:r>
              <a:rPr lang="en-US" sz="2800" b="1" dirty="0">
                <a:latin typeface="Helvetica Neue"/>
                <a:cs typeface="Helvetica Neue"/>
              </a:rPr>
              <a:t>READY TO BUY?</a:t>
            </a:r>
          </a:p>
        </p:txBody>
      </p:sp>
      <p:sp>
        <p:nvSpPr>
          <p:cNvPr id="4" name="Content Placeholder 2"/>
          <p:cNvSpPr>
            <a:spLocks noGrp="1"/>
          </p:cNvSpPr>
          <p:nvPr>
            <p:ph idx="1"/>
          </p:nvPr>
        </p:nvSpPr>
        <p:spPr>
          <a:xfrm>
            <a:off x="3820715" y="1337965"/>
            <a:ext cx="4225786" cy="3206055"/>
          </a:xfrm>
        </p:spPr>
        <p:txBody>
          <a:bodyPr>
            <a:noAutofit/>
          </a:bodyPr>
          <a:lstStyle/>
          <a:p>
            <a:pPr>
              <a:lnSpc>
                <a:spcPct val="120000"/>
              </a:lnSpc>
            </a:pPr>
            <a:r>
              <a:rPr lang="en-US" sz="2000" dirty="0"/>
              <a:t>Steady income</a:t>
            </a:r>
          </a:p>
          <a:p>
            <a:pPr>
              <a:lnSpc>
                <a:spcPct val="120000"/>
              </a:lnSpc>
            </a:pPr>
            <a:r>
              <a:rPr lang="en-US" sz="2000" b="1" dirty="0">
                <a:latin typeface="+mn-lt"/>
              </a:rPr>
              <a:t>Low to medium debt</a:t>
            </a:r>
          </a:p>
          <a:p>
            <a:pPr>
              <a:lnSpc>
                <a:spcPct val="120000"/>
              </a:lnSpc>
            </a:pPr>
            <a:r>
              <a:rPr lang="en-US" sz="2000" b="1" dirty="0"/>
              <a:t>Cash for down payment/closing</a:t>
            </a:r>
          </a:p>
          <a:p>
            <a:pPr>
              <a:lnSpc>
                <a:spcPct val="120000"/>
              </a:lnSpc>
            </a:pPr>
            <a:r>
              <a:rPr lang="en-US" sz="2000" b="1" dirty="0">
                <a:latin typeface="+mn-lt"/>
              </a:rPr>
              <a:t>Two months of pay stubs and bank statements</a:t>
            </a:r>
          </a:p>
          <a:p>
            <a:pPr>
              <a:lnSpc>
                <a:spcPct val="120000"/>
              </a:lnSpc>
            </a:pPr>
            <a:r>
              <a:rPr lang="en-US" sz="2000" b="1" dirty="0"/>
              <a:t>Two years with same company or in same industry</a:t>
            </a:r>
          </a:p>
        </p:txBody>
      </p:sp>
      <p:sp>
        <p:nvSpPr>
          <p:cNvPr id="5" name="Oval 4"/>
          <p:cNvSpPr/>
          <p:nvPr/>
        </p:nvSpPr>
        <p:spPr>
          <a:xfrm>
            <a:off x="2933957" y="1554813"/>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1784" y="1589793"/>
            <a:ext cx="565110" cy="565110"/>
          </a:xfrm>
          <a:prstGeom prst="rect">
            <a:avLst/>
          </a:prstGeom>
        </p:spPr>
      </p:pic>
      <p:pic>
        <p:nvPicPr>
          <p:cNvPr id="11" name="Picture 10" descr="Logo, company name&#10;&#10;Description automatically generated">
            <a:extLst>
              <a:ext uri="{FF2B5EF4-FFF2-40B4-BE49-F238E27FC236}">
                <a16:creationId xmlns:a16="http://schemas.microsoft.com/office/drawing/2014/main" id="{4FEC38CD-30C0-8BF3-3FB4-FEDE8E6F850B}"/>
              </a:ext>
            </a:extLst>
          </p:cNvPr>
          <p:cNvPicPr>
            <a:picLocks noChangeAspect="1"/>
          </p:cNvPicPr>
          <p:nvPr/>
        </p:nvPicPr>
        <p:blipFill>
          <a:blip r:embed="rId5"/>
          <a:stretch>
            <a:fillRect/>
          </a:stretch>
        </p:blipFill>
        <p:spPr>
          <a:xfrm>
            <a:off x="7681782" y="458636"/>
            <a:ext cx="1100941" cy="550852"/>
          </a:xfrm>
          <a:prstGeom prst="rect">
            <a:avLst/>
          </a:prstGeom>
        </p:spPr>
      </p:pic>
    </p:spTree>
    <p:extLst>
      <p:ext uri="{BB962C8B-B14F-4D97-AF65-F5344CB8AC3E}">
        <p14:creationId xmlns:p14="http://schemas.microsoft.com/office/powerpoint/2010/main" val="10176193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itchen2.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128902" cy="5143500"/>
          </a:xfrm>
          <a:prstGeom prst="rect">
            <a:avLst/>
          </a:prstGeom>
        </p:spPr>
      </p:pic>
      <p:sp>
        <p:nvSpPr>
          <p:cNvPr id="15" name="Rectangle 14"/>
          <p:cNvSpPr/>
          <p:nvPr/>
        </p:nvSpPr>
        <p:spPr>
          <a:xfrm>
            <a:off x="2649324" y="0"/>
            <a:ext cx="6582599" cy="5143500"/>
          </a:xfrm>
          <a:prstGeom prst="rect">
            <a:avLst/>
          </a:prstGeom>
          <a:solidFill>
            <a:srgbClr val="9999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1277" y="398824"/>
            <a:ext cx="5024196" cy="615553"/>
          </a:xfrm>
        </p:spPr>
        <p:txBody>
          <a:bodyPr/>
          <a:lstStyle/>
          <a:p>
            <a:r>
              <a:rPr lang="en-US" sz="2800" dirty="0">
                <a:solidFill>
                  <a:srgbClr val="002349"/>
                </a:solidFill>
              </a:rPr>
              <a:t>GETTING </a:t>
            </a:r>
            <a:r>
              <a:rPr lang="en-US" sz="2800" b="1" dirty="0">
                <a:solidFill>
                  <a:srgbClr val="002349"/>
                </a:solidFill>
                <a:latin typeface="Helvetica Neue"/>
                <a:cs typeface="Helvetica Neue"/>
              </a:rPr>
              <a:t>PRE-APPROVED</a:t>
            </a:r>
          </a:p>
        </p:txBody>
      </p:sp>
      <p:sp>
        <p:nvSpPr>
          <p:cNvPr id="11" name="Title 5"/>
          <p:cNvSpPr txBox="1">
            <a:spLocks/>
          </p:cNvSpPr>
          <p:nvPr/>
        </p:nvSpPr>
        <p:spPr>
          <a:xfrm>
            <a:off x="3479290" y="1251900"/>
            <a:ext cx="4764268" cy="3339825"/>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12" name="Title 5"/>
          <p:cNvSpPr txBox="1">
            <a:spLocks/>
          </p:cNvSpPr>
          <p:nvPr/>
        </p:nvSpPr>
        <p:spPr>
          <a:xfrm>
            <a:off x="2910137" y="1390577"/>
            <a:ext cx="1116536" cy="962323"/>
          </a:xfrm>
          <a:prstGeom prst="rect">
            <a:avLst/>
          </a:prstGeom>
          <a:solidFill>
            <a:srgbClr val="999999"/>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85754" y="1567091"/>
            <a:ext cx="565110" cy="565110"/>
          </a:xfrm>
          <a:prstGeom prst="rect">
            <a:avLst/>
          </a:prstGeom>
        </p:spPr>
      </p:pic>
      <p:sp>
        <p:nvSpPr>
          <p:cNvPr id="14" name="Oval 13"/>
          <p:cNvSpPr/>
          <p:nvPr/>
        </p:nvSpPr>
        <p:spPr>
          <a:xfrm>
            <a:off x="3128902" y="1519616"/>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Content Placeholder 2"/>
          <p:cNvSpPr>
            <a:spLocks noGrp="1"/>
          </p:cNvSpPr>
          <p:nvPr>
            <p:ph idx="1"/>
          </p:nvPr>
        </p:nvSpPr>
        <p:spPr>
          <a:xfrm>
            <a:off x="3919247" y="1519616"/>
            <a:ext cx="4158045" cy="2940724"/>
          </a:xfrm>
        </p:spPr>
        <p:txBody>
          <a:bodyPr>
            <a:noAutofit/>
          </a:bodyPr>
          <a:lstStyle/>
          <a:p>
            <a:pPr>
              <a:lnSpc>
                <a:spcPct val="120000"/>
              </a:lnSpc>
            </a:pPr>
            <a:r>
              <a:rPr lang="en-US" sz="1900" dirty="0"/>
              <a:t>Choosing a lender</a:t>
            </a:r>
          </a:p>
          <a:p>
            <a:pPr>
              <a:lnSpc>
                <a:spcPct val="120000"/>
              </a:lnSpc>
            </a:pPr>
            <a:r>
              <a:rPr lang="en-US" sz="1900" b="1" dirty="0"/>
              <a:t>Filling out loan application</a:t>
            </a:r>
          </a:p>
          <a:p>
            <a:pPr>
              <a:lnSpc>
                <a:spcPct val="120000"/>
              </a:lnSpc>
            </a:pPr>
            <a:r>
              <a:rPr lang="en-US" sz="1900" b="1" dirty="0"/>
              <a:t>Approval document</a:t>
            </a:r>
          </a:p>
          <a:p>
            <a:pPr lvl="1">
              <a:lnSpc>
                <a:spcPct val="120000"/>
              </a:lnSpc>
            </a:pPr>
            <a:r>
              <a:rPr lang="en-US" sz="1900" b="1" dirty="0"/>
              <a:t>Paystubs, bank statements, tax returns, proof of employment, 580+ credit score</a:t>
            </a:r>
          </a:p>
        </p:txBody>
      </p:sp>
      <p:pic>
        <p:nvPicPr>
          <p:cNvPr id="16" name="Picture 15" descr="Logo, company name&#10;&#10;Description automatically generated">
            <a:extLst>
              <a:ext uri="{FF2B5EF4-FFF2-40B4-BE49-F238E27FC236}">
                <a16:creationId xmlns:a16="http://schemas.microsoft.com/office/drawing/2014/main" id="{1C505002-2E63-935E-5963-169DE1F329B1}"/>
              </a:ext>
            </a:extLst>
          </p:cNvPr>
          <p:cNvPicPr>
            <a:picLocks noChangeAspect="1"/>
          </p:cNvPicPr>
          <p:nvPr/>
        </p:nvPicPr>
        <p:blipFill>
          <a:blip r:embed="rId5"/>
          <a:stretch>
            <a:fillRect/>
          </a:stretch>
        </p:blipFill>
        <p:spPr>
          <a:xfrm>
            <a:off x="7673520" y="407734"/>
            <a:ext cx="1100941" cy="550852"/>
          </a:xfrm>
          <a:prstGeom prst="rect">
            <a:avLst/>
          </a:prstGeom>
        </p:spPr>
      </p:pic>
    </p:spTree>
    <p:extLst>
      <p:ext uri="{BB962C8B-B14F-4D97-AF65-F5344CB8AC3E}">
        <p14:creationId xmlns:p14="http://schemas.microsoft.com/office/powerpoint/2010/main" val="33337711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fade">
                                      <p:cBhvr>
                                        <p:cTn id="3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564027" cy="5143500"/>
          </a:xfrm>
          <a:prstGeom prst="rect">
            <a:avLst/>
          </a:prstGeom>
        </p:spPr>
      </p:pic>
      <p:sp>
        <p:nvSpPr>
          <p:cNvPr id="11" name="Title 5"/>
          <p:cNvSpPr txBox="1">
            <a:spLocks/>
          </p:cNvSpPr>
          <p:nvPr/>
        </p:nvSpPr>
        <p:spPr>
          <a:xfrm>
            <a:off x="2622061" y="775125"/>
            <a:ext cx="6390021" cy="4252106"/>
          </a:xfrm>
          <a:prstGeom prst="rect">
            <a:avLst/>
          </a:prstGeom>
          <a:solidFill>
            <a:srgbClr val="FFFFFF"/>
          </a:solid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p:nvPr>
        </p:nvSpPr>
        <p:spPr>
          <a:xfrm>
            <a:off x="361285" y="91047"/>
            <a:ext cx="4378596" cy="615553"/>
          </a:xfrm>
        </p:spPr>
        <p:txBody>
          <a:bodyPr/>
          <a:lstStyle/>
          <a:p>
            <a:r>
              <a:rPr lang="en-US" sz="2800" dirty="0"/>
              <a:t>YOUR </a:t>
            </a:r>
            <a:r>
              <a:rPr lang="en-US" sz="2800" b="1" dirty="0">
                <a:latin typeface="Helvetica Neue"/>
                <a:cs typeface="Helvetica Neue"/>
              </a:rPr>
              <a:t>HOME SEARCH</a:t>
            </a:r>
          </a:p>
        </p:txBody>
      </p:sp>
      <p:sp>
        <p:nvSpPr>
          <p:cNvPr id="3" name="Content Placeholder 2"/>
          <p:cNvSpPr>
            <a:spLocks noGrp="1"/>
          </p:cNvSpPr>
          <p:nvPr>
            <p:ph idx="1"/>
          </p:nvPr>
        </p:nvSpPr>
        <p:spPr>
          <a:xfrm>
            <a:off x="2622061" y="797646"/>
            <a:ext cx="6390021" cy="4345853"/>
          </a:xfrm>
        </p:spPr>
        <p:txBody>
          <a:bodyPr>
            <a:normAutofit fontScale="62500" lnSpcReduction="20000"/>
          </a:bodyPr>
          <a:lstStyle/>
          <a:p>
            <a:pPr marL="0" indent="0">
              <a:lnSpc>
                <a:spcPct val="130000"/>
              </a:lnSpc>
              <a:buNone/>
            </a:pPr>
            <a:r>
              <a:rPr lang="en-US" sz="1800" dirty="0">
                <a:solidFill>
                  <a:srgbClr val="142F54"/>
                </a:solidFill>
              </a:rPr>
              <a:t>Where do you want to buy property?</a:t>
            </a:r>
          </a:p>
          <a:p>
            <a:pPr marL="0" indent="0">
              <a:lnSpc>
                <a:spcPct val="130000"/>
              </a:lnSpc>
              <a:buNone/>
            </a:pPr>
            <a:r>
              <a:rPr lang="en-US" sz="1800" dirty="0">
                <a:solidFill>
                  <a:srgbClr val="142F54"/>
                </a:solidFill>
              </a:rPr>
              <a:t>Do you have any pets? If so, Type and how many?</a:t>
            </a:r>
          </a:p>
          <a:p>
            <a:pPr marL="0" indent="0">
              <a:lnSpc>
                <a:spcPct val="130000"/>
              </a:lnSpc>
              <a:buNone/>
            </a:pPr>
            <a:r>
              <a:rPr lang="en-US" sz="1800" dirty="0">
                <a:solidFill>
                  <a:srgbClr val="142F54"/>
                </a:solidFill>
              </a:rPr>
              <a:t>Have you bought a home in the past?</a:t>
            </a:r>
          </a:p>
          <a:p>
            <a:pPr marL="0" indent="0">
              <a:lnSpc>
                <a:spcPct val="130000"/>
              </a:lnSpc>
              <a:buNone/>
            </a:pPr>
            <a:r>
              <a:rPr lang="en-US" sz="1800" dirty="0">
                <a:solidFill>
                  <a:srgbClr val="142F54"/>
                </a:solidFill>
              </a:rPr>
              <a:t>When are you wanting/needing to move into a new home by?</a:t>
            </a:r>
          </a:p>
          <a:p>
            <a:pPr marL="0" indent="0">
              <a:lnSpc>
                <a:spcPct val="130000"/>
              </a:lnSpc>
              <a:buNone/>
            </a:pPr>
            <a:r>
              <a:rPr lang="en-US" sz="1800" dirty="0">
                <a:solidFill>
                  <a:srgbClr val="142F54"/>
                </a:solidFill>
              </a:rPr>
              <a:t>What are your MUST HAVES with a home?</a:t>
            </a:r>
          </a:p>
          <a:p>
            <a:pPr marL="0" indent="0">
              <a:lnSpc>
                <a:spcPct val="130000"/>
              </a:lnSpc>
              <a:buNone/>
            </a:pPr>
            <a:endParaRPr lang="en-US" sz="1800" dirty="0">
              <a:solidFill>
                <a:srgbClr val="142F54"/>
              </a:solidFill>
            </a:endParaRPr>
          </a:p>
          <a:p>
            <a:pPr marL="0" indent="0">
              <a:lnSpc>
                <a:spcPct val="130000"/>
              </a:lnSpc>
              <a:buNone/>
            </a:pPr>
            <a:endParaRPr lang="en-US" sz="1800" dirty="0">
              <a:solidFill>
                <a:srgbClr val="142F54"/>
              </a:solidFill>
            </a:endParaRPr>
          </a:p>
          <a:p>
            <a:pPr marL="0" indent="0">
              <a:lnSpc>
                <a:spcPct val="130000"/>
              </a:lnSpc>
              <a:buNone/>
            </a:pPr>
            <a:endParaRPr lang="en-US" sz="1800" dirty="0">
              <a:solidFill>
                <a:srgbClr val="142F54"/>
              </a:solidFill>
            </a:endParaRPr>
          </a:p>
          <a:p>
            <a:pPr marL="0" indent="0">
              <a:lnSpc>
                <a:spcPct val="130000"/>
              </a:lnSpc>
              <a:buNone/>
            </a:pPr>
            <a:r>
              <a:rPr lang="en-US" sz="1800" dirty="0">
                <a:solidFill>
                  <a:srgbClr val="142F54"/>
                </a:solidFill>
              </a:rPr>
              <a:t>What are your WANTS but not required with a home?</a:t>
            </a:r>
          </a:p>
          <a:p>
            <a:pPr marL="0" indent="0">
              <a:lnSpc>
                <a:spcPct val="130000"/>
              </a:lnSpc>
              <a:buNone/>
            </a:pPr>
            <a:endParaRPr lang="en-US" sz="1800" dirty="0">
              <a:solidFill>
                <a:srgbClr val="142F54"/>
              </a:solidFill>
            </a:endParaRPr>
          </a:p>
          <a:p>
            <a:pPr marL="0" indent="0">
              <a:lnSpc>
                <a:spcPct val="130000"/>
              </a:lnSpc>
              <a:buNone/>
            </a:pPr>
            <a:endParaRPr lang="en-US" sz="1800" dirty="0">
              <a:solidFill>
                <a:srgbClr val="142F54"/>
              </a:solidFill>
            </a:endParaRPr>
          </a:p>
          <a:p>
            <a:pPr marL="0" indent="0">
              <a:lnSpc>
                <a:spcPct val="130000"/>
              </a:lnSpc>
              <a:buNone/>
            </a:pPr>
            <a:endParaRPr lang="en-US" sz="1800" dirty="0">
              <a:solidFill>
                <a:srgbClr val="142F54"/>
              </a:solidFill>
            </a:endParaRPr>
          </a:p>
          <a:p>
            <a:pPr marL="0" indent="0">
              <a:lnSpc>
                <a:spcPct val="130000"/>
              </a:lnSpc>
              <a:buNone/>
            </a:pPr>
            <a:endParaRPr lang="en-US" sz="1800" dirty="0">
              <a:solidFill>
                <a:srgbClr val="142F54"/>
              </a:solidFill>
            </a:endParaRPr>
          </a:p>
          <a:p>
            <a:pPr marL="0" indent="0">
              <a:lnSpc>
                <a:spcPct val="130000"/>
              </a:lnSpc>
              <a:buNone/>
            </a:pPr>
            <a:r>
              <a:rPr lang="en-US" sz="1800" dirty="0">
                <a:solidFill>
                  <a:srgbClr val="142F54"/>
                </a:solidFill>
              </a:rPr>
              <a:t>What do you need for parking/vehicle storage?</a:t>
            </a:r>
          </a:p>
          <a:p>
            <a:pPr marL="0" indent="0">
              <a:lnSpc>
                <a:spcPct val="130000"/>
              </a:lnSpc>
              <a:buNone/>
            </a:pPr>
            <a:endParaRPr lang="en-US" sz="1800" dirty="0">
              <a:solidFill>
                <a:srgbClr val="142F54"/>
              </a:solidFill>
            </a:endParaRPr>
          </a:p>
        </p:txBody>
      </p:sp>
      <p:pic>
        <p:nvPicPr>
          <p:cNvPr id="15" name="Picture 14" descr="Logo, company name&#10;&#10;Description automatically generated">
            <a:extLst>
              <a:ext uri="{FF2B5EF4-FFF2-40B4-BE49-F238E27FC236}">
                <a16:creationId xmlns:a16="http://schemas.microsoft.com/office/drawing/2014/main" id="{BBEFE944-ADC3-F31D-792E-24F2540A2A40}"/>
              </a:ext>
            </a:extLst>
          </p:cNvPr>
          <p:cNvPicPr>
            <a:picLocks noChangeAspect="1"/>
          </p:cNvPicPr>
          <p:nvPr/>
        </p:nvPicPr>
        <p:blipFill>
          <a:blip r:embed="rId4"/>
          <a:stretch>
            <a:fillRect/>
          </a:stretch>
        </p:blipFill>
        <p:spPr>
          <a:xfrm>
            <a:off x="7911141" y="91047"/>
            <a:ext cx="1100941" cy="550852"/>
          </a:xfrm>
          <a:prstGeom prst="rect">
            <a:avLst/>
          </a:prstGeom>
        </p:spPr>
      </p:pic>
    </p:spTree>
    <p:extLst>
      <p:ext uri="{BB962C8B-B14F-4D97-AF65-F5344CB8AC3E}">
        <p14:creationId xmlns:p14="http://schemas.microsoft.com/office/powerpoint/2010/main" val="26651938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48" y="-37398"/>
            <a:ext cx="2568308" cy="5180897"/>
          </a:xfrm>
          <a:prstGeom prst="rect">
            <a:avLst/>
          </a:prstGeom>
        </p:spPr>
      </p:pic>
      <p:sp>
        <p:nvSpPr>
          <p:cNvPr id="20" name="Rectangle 19"/>
          <p:cNvSpPr/>
          <p:nvPr/>
        </p:nvSpPr>
        <p:spPr>
          <a:xfrm>
            <a:off x="2549769" y="0"/>
            <a:ext cx="6682154" cy="5143500"/>
          </a:xfrm>
          <a:prstGeom prst="rect">
            <a:avLst/>
          </a:prstGeom>
          <a:solidFill>
            <a:srgbClr val="9999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Title 5"/>
          <p:cNvSpPr txBox="1">
            <a:spLocks/>
          </p:cNvSpPr>
          <p:nvPr/>
        </p:nvSpPr>
        <p:spPr>
          <a:xfrm>
            <a:off x="2965915" y="1364224"/>
            <a:ext cx="1752508" cy="3179801"/>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p:nvPr>
        </p:nvSpPr>
        <p:spPr>
          <a:xfrm>
            <a:off x="361277" y="398824"/>
            <a:ext cx="3308202" cy="615553"/>
          </a:xfrm>
        </p:spPr>
        <p:txBody>
          <a:bodyPr/>
          <a:lstStyle/>
          <a:p>
            <a:r>
              <a:rPr lang="en-US" sz="2800" dirty="0">
                <a:solidFill>
                  <a:srgbClr val="002349"/>
                </a:solidFill>
              </a:rPr>
              <a:t>SEARCH </a:t>
            </a:r>
            <a:r>
              <a:rPr lang="en-US" sz="2800" b="1" dirty="0">
                <a:solidFill>
                  <a:srgbClr val="002349"/>
                </a:solidFill>
                <a:latin typeface="Helvetica Neue"/>
                <a:cs typeface="Helvetica Neue"/>
              </a:rPr>
              <a:t>TOOLS</a:t>
            </a:r>
          </a:p>
        </p:txBody>
      </p:sp>
      <p:sp>
        <p:nvSpPr>
          <p:cNvPr id="8" name="TextBox 7"/>
          <p:cNvSpPr txBox="1"/>
          <p:nvPr/>
        </p:nvSpPr>
        <p:spPr>
          <a:xfrm>
            <a:off x="3367479" y="1508324"/>
            <a:ext cx="916537" cy="584776"/>
          </a:xfrm>
          <a:prstGeom prst="rect">
            <a:avLst/>
          </a:prstGeom>
          <a:noFill/>
        </p:spPr>
        <p:txBody>
          <a:bodyPr wrap="none" rtlCol="0">
            <a:spAutoFit/>
          </a:bodyPr>
          <a:lstStyle/>
          <a:p>
            <a:pPr algn="ctr"/>
            <a:r>
              <a:rPr lang="en-US" sz="1600" b="1" dirty="0">
                <a:solidFill>
                  <a:srgbClr val="FFFFFF"/>
                </a:solidFill>
                <a:latin typeface="+mj-lt"/>
                <a:cs typeface="Helvetica Neue"/>
              </a:rPr>
              <a:t>AGENT </a:t>
            </a:r>
          </a:p>
          <a:p>
            <a:pPr algn="ctr"/>
            <a:r>
              <a:rPr lang="en-US" sz="1600" b="1" dirty="0">
                <a:solidFill>
                  <a:srgbClr val="FFFFFF"/>
                </a:solidFill>
                <a:latin typeface="+mj-lt"/>
                <a:cs typeface="Helvetica Neue"/>
              </a:rPr>
              <a:t>SEARCH</a:t>
            </a:r>
          </a:p>
        </p:txBody>
      </p:sp>
      <p:sp>
        <p:nvSpPr>
          <p:cNvPr id="7" name="Rectangle 6"/>
          <p:cNvSpPr/>
          <p:nvPr/>
        </p:nvSpPr>
        <p:spPr>
          <a:xfrm>
            <a:off x="3031599" y="2125947"/>
            <a:ext cx="1643032" cy="860748"/>
          </a:xfrm>
          <a:prstGeom prst="rect">
            <a:avLst/>
          </a:prstGeom>
        </p:spPr>
        <p:txBody>
          <a:bodyPr wrap="square" numCol="1">
            <a:spAutoFit/>
          </a:bodyPr>
          <a:lstStyle/>
          <a:p>
            <a:pPr marL="285750" indent="-285750">
              <a:lnSpc>
                <a:spcPct val="120000"/>
              </a:lnSpc>
              <a:buFont typeface="Arial"/>
              <a:buChar char="•"/>
            </a:pPr>
            <a:r>
              <a:rPr lang="en-US" sz="1400" dirty="0">
                <a:solidFill>
                  <a:schemeClr val="bg1"/>
                </a:solidFill>
                <a:cs typeface="Georgia"/>
              </a:rPr>
              <a:t>MLS</a:t>
            </a:r>
          </a:p>
          <a:p>
            <a:pPr marL="100584" indent="-285750">
              <a:lnSpc>
                <a:spcPct val="120000"/>
              </a:lnSpc>
              <a:buFont typeface="Arial"/>
              <a:buChar char="•"/>
            </a:pPr>
            <a:r>
              <a:rPr lang="en-US" sz="1400" dirty="0">
                <a:solidFill>
                  <a:schemeClr val="bg1"/>
                </a:solidFill>
                <a:cs typeface="Georgia"/>
              </a:rPr>
              <a:t>Agent network</a:t>
            </a:r>
          </a:p>
          <a:p>
            <a:pPr marL="285750" indent="-285750">
              <a:lnSpc>
                <a:spcPct val="120000"/>
              </a:lnSpc>
              <a:buFont typeface="Arial"/>
              <a:buChar char="•"/>
            </a:pPr>
            <a:r>
              <a:rPr lang="en-US" sz="1400" dirty="0">
                <a:solidFill>
                  <a:schemeClr val="bg1"/>
                </a:solidFill>
                <a:cs typeface="Georgia"/>
              </a:rPr>
              <a:t>My website</a:t>
            </a:r>
          </a:p>
        </p:txBody>
      </p:sp>
      <p:sp>
        <p:nvSpPr>
          <p:cNvPr id="35" name="Title 5"/>
          <p:cNvSpPr txBox="1">
            <a:spLocks/>
          </p:cNvSpPr>
          <p:nvPr/>
        </p:nvSpPr>
        <p:spPr>
          <a:xfrm>
            <a:off x="4969329" y="1364224"/>
            <a:ext cx="1752508" cy="3179801"/>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36" name="TextBox 35"/>
          <p:cNvSpPr txBox="1"/>
          <p:nvPr/>
        </p:nvSpPr>
        <p:spPr>
          <a:xfrm>
            <a:off x="5229553" y="1508324"/>
            <a:ext cx="1177326" cy="584776"/>
          </a:xfrm>
          <a:prstGeom prst="rect">
            <a:avLst/>
          </a:prstGeom>
          <a:noFill/>
        </p:spPr>
        <p:txBody>
          <a:bodyPr wrap="none" rtlCol="0">
            <a:spAutoFit/>
          </a:bodyPr>
          <a:lstStyle/>
          <a:p>
            <a:pPr algn="ctr"/>
            <a:r>
              <a:rPr lang="en-US" sz="1600" b="1" dirty="0">
                <a:solidFill>
                  <a:srgbClr val="FFFFFF"/>
                </a:solidFill>
                <a:latin typeface="+mj-lt"/>
                <a:cs typeface="Helvetica Neue"/>
              </a:rPr>
              <a:t>CUSTOMER</a:t>
            </a:r>
          </a:p>
          <a:p>
            <a:pPr algn="ctr"/>
            <a:r>
              <a:rPr lang="en-US" sz="1600" b="1" dirty="0">
                <a:solidFill>
                  <a:srgbClr val="FFFFFF"/>
                </a:solidFill>
                <a:latin typeface="+mj-lt"/>
                <a:cs typeface="Helvetica Neue"/>
              </a:rPr>
              <a:t>SEARCH</a:t>
            </a:r>
          </a:p>
        </p:txBody>
      </p:sp>
      <p:sp>
        <p:nvSpPr>
          <p:cNvPr id="37" name="Rectangle 36"/>
          <p:cNvSpPr/>
          <p:nvPr/>
        </p:nvSpPr>
        <p:spPr>
          <a:xfrm>
            <a:off x="5035013" y="2125947"/>
            <a:ext cx="1643032" cy="1636345"/>
          </a:xfrm>
          <a:prstGeom prst="rect">
            <a:avLst/>
          </a:prstGeom>
        </p:spPr>
        <p:txBody>
          <a:bodyPr wrap="square" numCol="1">
            <a:spAutoFit/>
          </a:bodyPr>
          <a:lstStyle/>
          <a:p>
            <a:pPr marL="285750" indent="-285750">
              <a:lnSpc>
                <a:spcPct val="120000"/>
              </a:lnSpc>
              <a:buFont typeface="Arial"/>
              <a:buChar char="•"/>
            </a:pPr>
            <a:r>
              <a:rPr lang="en-US" sz="1400" dirty="0">
                <a:solidFill>
                  <a:schemeClr val="bg1"/>
                </a:solidFill>
                <a:cs typeface="Georgia"/>
              </a:rPr>
              <a:t>Website</a:t>
            </a:r>
          </a:p>
          <a:p>
            <a:pPr marL="285750" indent="-285750">
              <a:lnSpc>
                <a:spcPct val="120000"/>
              </a:lnSpc>
              <a:buFont typeface="Arial"/>
              <a:buChar char="•"/>
            </a:pPr>
            <a:r>
              <a:rPr lang="en-US" sz="1400" dirty="0">
                <a:solidFill>
                  <a:schemeClr val="bg1"/>
                </a:solidFill>
                <a:cs typeface="Georgia"/>
              </a:rPr>
              <a:t>Yard signs, open houses, model homes, friends, FSBO</a:t>
            </a:r>
          </a:p>
          <a:p>
            <a:pPr marL="285750" indent="-285750">
              <a:lnSpc>
                <a:spcPct val="120000"/>
              </a:lnSpc>
              <a:buFont typeface="Arial"/>
              <a:buChar char="•"/>
            </a:pPr>
            <a:endParaRPr lang="en-US" sz="1400" dirty="0">
              <a:solidFill>
                <a:schemeClr val="bg1"/>
              </a:solidFill>
              <a:cs typeface="Georgia"/>
            </a:endParaRPr>
          </a:p>
        </p:txBody>
      </p:sp>
      <p:sp>
        <p:nvSpPr>
          <p:cNvPr id="38" name="Title 5"/>
          <p:cNvSpPr txBox="1">
            <a:spLocks/>
          </p:cNvSpPr>
          <p:nvPr/>
        </p:nvSpPr>
        <p:spPr>
          <a:xfrm>
            <a:off x="6994639" y="1364224"/>
            <a:ext cx="1752508" cy="3179801"/>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39" name="TextBox 38"/>
          <p:cNvSpPr txBox="1"/>
          <p:nvPr/>
        </p:nvSpPr>
        <p:spPr>
          <a:xfrm>
            <a:off x="7262500" y="1508324"/>
            <a:ext cx="1140156" cy="584776"/>
          </a:xfrm>
          <a:prstGeom prst="rect">
            <a:avLst/>
          </a:prstGeom>
          <a:noFill/>
        </p:spPr>
        <p:txBody>
          <a:bodyPr wrap="none" rtlCol="0">
            <a:spAutoFit/>
          </a:bodyPr>
          <a:lstStyle/>
          <a:p>
            <a:pPr algn="ctr"/>
            <a:r>
              <a:rPr lang="en-US" sz="1600" b="1" dirty="0">
                <a:solidFill>
                  <a:srgbClr val="FFFFFF"/>
                </a:solidFill>
                <a:latin typeface="+mj-lt"/>
                <a:cs typeface="Helvetica Neue"/>
              </a:rPr>
              <a:t>HIGH-TECH</a:t>
            </a:r>
          </a:p>
          <a:p>
            <a:pPr algn="ctr"/>
            <a:r>
              <a:rPr lang="en-US" sz="1600" b="1" dirty="0">
                <a:solidFill>
                  <a:srgbClr val="FFFFFF"/>
                </a:solidFill>
                <a:latin typeface="+mj-lt"/>
                <a:cs typeface="Helvetica Neue"/>
              </a:rPr>
              <a:t>TOOLS</a:t>
            </a:r>
          </a:p>
        </p:txBody>
      </p:sp>
      <p:sp>
        <p:nvSpPr>
          <p:cNvPr id="40" name="Rectangle 39"/>
          <p:cNvSpPr/>
          <p:nvPr/>
        </p:nvSpPr>
        <p:spPr>
          <a:xfrm>
            <a:off x="7060323" y="2125947"/>
            <a:ext cx="1643032" cy="860748"/>
          </a:xfrm>
          <a:prstGeom prst="rect">
            <a:avLst/>
          </a:prstGeom>
        </p:spPr>
        <p:txBody>
          <a:bodyPr wrap="square" numCol="1">
            <a:spAutoFit/>
          </a:bodyPr>
          <a:lstStyle/>
          <a:p>
            <a:pPr marL="285750" indent="-285750">
              <a:lnSpc>
                <a:spcPct val="120000"/>
              </a:lnSpc>
              <a:buFont typeface="Arial"/>
              <a:buChar char="•"/>
            </a:pPr>
            <a:r>
              <a:rPr lang="en-US" sz="1400" dirty="0">
                <a:solidFill>
                  <a:schemeClr val="bg1"/>
                </a:solidFill>
                <a:cs typeface="Georgia"/>
              </a:rPr>
              <a:t>Automated home search system</a:t>
            </a:r>
          </a:p>
        </p:txBody>
      </p:sp>
      <p:sp>
        <p:nvSpPr>
          <p:cNvPr id="43" name="Oval 42"/>
          <p:cNvSpPr/>
          <p:nvPr/>
        </p:nvSpPr>
        <p:spPr>
          <a:xfrm>
            <a:off x="5484665" y="3604932"/>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4" name="Picture 4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2492" y="3661810"/>
            <a:ext cx="565110" cy="565110"/>
          </a:xfrm>
          <a:prstGeom prst="rect">
            <a:avLst/>
          </a:prstGeom>
        </p:spPr>
      </p:pic>
      <p:sp>
        <p:nvSpPr>
          <p:cNvPr id="45" name="Oval 44"/>
          <p:cNvSpPr/>
          <p:nvPr/>
        </p:nvSpPr>
        <p:spPr>
          <a:xfrm>
            <a:off x="3470303" y="3604932"/>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6" name="Picture 4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8130" y="3661810"/>
            <a:ext cx="565110" cy="565110"/>
          </a:xfrm>
          <a:prstGeom prst="rect">
            <a:avLst/>
          </a:prstGeom>
        </p:spPr>
      </p:pic>
      <p:sp>
        <p:nvSpPr>
          <p:cNvPr id="47" name="Oval 46"/>
          <p:cNvSpPr/>
          <p:nvPr/>
        </p:nvSpPr>
        <p:spPr>
          <a:xfrm>
            <a:off x="7499027" y="3604932"/>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8" name="Picture 4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66854" y="3661810"/>
            <a:ext cx="565110" cy="565110"/>
          </a:xfrm>
          <a:prstGeom prst="rect">
            <a:avLst/>
          </a:prstGeom>
        </p:spPr>
      </p:pic>
      <p:pic>
        <p:nvPicPr>
          <p:cNvPr id="22" name="Picture 21" descr="Logo, company name&#10;&#10;Description automatically generated">
            <a:extLst>
              <a:ext uri="{FF2B5EF4-FFF2-40B4-BE49-F238E27FC236}">
                <a16:creationId xmlns:a16="http://schemas.microsoft.com/office/drawing/2014/main" id="{40F7881B-F344-BF1A-3758-238968C25908}"/>
              </a:ext>
            </a:extLst>
          </p:cNvPr>
          <p:cNvPicPr>
            <a:picLocks noChangeAspect="1"/>
          </p:cNvPicPr>
          <p:nvPr/>
        </p:nvPicPr>
        <p:blipFill>
          <a:blip r:embed="rId7"/>
          <a:stretch>
            <a:fillRect/>
          </a:stretch>
        </p:blipFill>
        <p:spPr>
          <a:xfrm>
            <a:off x="7832578" y="406686"/>
            <a:ext cx="1100941" cy="550852"/>
          </a:xfrm>
          <a:prstGeom prst="rect">
            <a:avLst/>
          </a:prstGeom>
        </p:spPr>
      </p:pic>
    </p:spTree>
    <p:extLst>
      <p:ext uri="{BB962C8B-B14F-4D97-AF65-F5344CB8AC3E}">
        <p14:creationId xmlns:p14="http://schemas.microsoft.com/office/powerpoint/2010/main" val="38879744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7" grpId="0"/>
      <p:bldP spid="35" grpId="0" animBg="1"/>
      <p:bldP spid="36" grpId="0"/>
      <p:bldP spid="37" grpId="0"/>
      <p:bldP spid="38" grpId="0" animBg="1"/>
      <p:bldP spid="39" grpId="0"/>
      <p:bldP spid="40" grpId="0"/>
      <p:bldP spid="43" grpId="0" animBg="1"/>
      <p:bldP spid="45"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2616481" cy="5143500"/>
          </a:xfrm>
          <a:prstGeom prst="rect">
            <a:avLst/>
          </a:prstGeom>
        </p:spPr>
      </p:pic>
      <p:sp>
        <p:nvSpPr>
          <p:cNvPr id="9" name="Title 5"/>
          <p:cNvSpPr txBox="1">
            <a:spLocks/>
          </p:cNvSpPr>
          <p:nvPr/>
        </p:nvSpPr>
        <p:spPr>
          <a:xfrm>
            <a:off x="3172745" y="1251900"/>
            <a:ext cx="5519665" cy="3339825"/>
          </a:xfrm>
          <a:prstGeom prst="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11" name="Title 5"/>
          <p:cNvSpPr txBox="1">
            <a:spLocks/>
          </p:cNvSpPr>
          <p:nvPr/>
        </p:nvSpPr>
        <p:spPr>
          <a:xfrm>
            <a:off x="2693115" y="1445322"/>
            <a:ext cx="1027014" cy="962323"/>
          </a:xfrm>
          <a:prstGeom prst="rect">
            <a:avLst/>
          </a:prstGeom>
          <a:solidFill>
            <a:srgbClr val="002349"/>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rmAutofit/>
          </a:bodyPr>
          <a:lstStyle>
            <a:lvl1pPr algn="ctr" defTabSz="457200" rtl="0" eaLnBrk="1" latinLnBrk="0" hangingPunct="1">
              <a:spcBef>
                <a:spcPct val="0"/>
              </a:spcBef>
              <a:buNone/>
              <a:defRPr sz="4400" b="0" i="0" kern="1200">
                <a:solidFill>
                  <a:schemeClr val="tx1"/>
                </a:solidFill>
                <a:latin typeface="Helvetica Neue Light"/>
                <a:ea typeface="+mj-ea"/>
                <a:cs typeface="Helvetica Neue Light"/>
              </a:defRPr>
            </a:lvl1pPr>
          </a:lstStyle>
          <a:p>
            <a:endParaRPr lang="en-US" sz="2400" spc="300" dirty="0">
              <a:solidFill>
                <a:srgbClr val="FFFFFF"/>
              </a:solidFill>
              <a:latin typeface="Georgia"/>
              <a:cs typeface="Georgia"/>
            </a:endParaRPr>
          </a:p>
        </p:txBody>
      </p:sp>
      <p:sp>
        <p:nvSpPr>
          <p:cNvPr id="2" name="Title 1"/>
          <p:cNvSpPr>
            <a:spLocks noGrp="1"/>
          </p:cNvSpPr>
          <p:nvPr>
            <p:ph type="title"/>
          </p:nvPr>
        </p:nvSpPr>
        <p:spPr>
          <a:xfrm>
            <a:off x="361285" y="398824"/>
            <a:ext cx="3806584" cy="615553"/>
          </a:xfrm>
        </p:spPr>
        <p:txBody>
          <a:bodyPr/>
          <a:lstStyle/>
          <a:p>
            <a:r>
              <a:rPr lang="en-US" sz="2800" dirty="0"/>
              <a:t>MAKING AN </a:t>
            </a:r>
            <a:r>
              <a:rPr lang="en-US" sz="2800" b="1" dirty="0">
                <a:latin typeface="Helvetica Neue"/>
                <a:cs typeface="Helvetica Neue"/>
              </a:rPr>
              <a:t>OFFER</a:t>
            </a:r>
          </a:p>
        </p:txBody>
      </p:sp>
      <p:sp>
        <p:nvSpPr>
          <p:cNvPr id="3" name="Content Placeholder 2"/>
          <p:cNvSpPr>
            <a:spLocks noGrp="1"/>
          </p:cNvSpPr>
          <p:nvPr>
            <p:ph idx="1"/>
          </p:nvPr>
        </p:nvSpPr>
        <p:spPr>
          <a:xfrm>
            <a:off x="3656495" y="1445321"/>
            <a:ext cx="4674644" cy="3011101"/>
          </a:xfrm>
        </p:spPr>
        <p:txBody>
          <a:bodyPr>
            <a:normAutofit fontScale="85000" lnSpcReduction="20000"/>
          </a:bodyPr>
          <a:lstStyle/>
          <a:p>
            <a:r>
              <a:rPr lang="en-US" dirty="0">
                <a:latin typeface="+mn-lt"/>
              </a:rPr>
              <a:t>Falling in love with a home</a:t>
            </a:r>
          </a:p>
          <a:p>
            <a:r>
              <a:rPr lang="en-US" dirty="0"/>
              <a:t>Seller wants</a:t>
            </a:r>
          </a:p>
          <a:p>
            <a:r>
              <a:rPr lang="en-US" dirty="0">
                <a:latin typeface="+mn-lt"/>
              </a:rPr>
              <a:t>Earnest money</a:t>
            </a:r>
          </a:p>
          <a:p>
            <a:r>
              <a:rPr lang="en-US" dirty="0"/>
              <a:t>Down payment/financed amount</a:t>
            </a:r>
          </a:p>
          <a:p>
            <a:r>
              <a:rPr lang="en-US" dirty="0">
                <a:latin typeface="+mn-lt"/>
              </a:rPr>
              <a:t>Important dates</a:t>
            </a:r>
          </a:p>
          <a:p>
            <a:r>
              <a:rPr lang="en-US" dirty="0"/>
              <a:t>Inclusions in home</a:t>
            </a:r>
          </a:p>
          <a:p>
            <a:r>
              <a:rPr lang="en-US" dirty="0"/>
              <a:t>Offer will be accepted, counter-offered, or declined</a:t>
            </a:r>
            <a:endParaRPr lang="en-US" dirty="0">
              <a:latin typeface="+mn-lt"/>
            </a:endParaRPr>
          </a:p>
        </p:txBody>
      </p:sp>
      <p:sp>
        <p:nvSpPr>
          <p:cNvPr id="5" name="Oval 4"/>
          <p:cNvSpPr/>
          <p:nvPr/>
        </p:nvSpPr>
        <p:spPr>
          <a:xfrm>
            <a:off x="2824477" y="1565762"/>
            <a:ext cx="700764" cy="700764"/>
          </a:xfrm>
          <a:prstGeom prst="ellipse">
            <a:avLst/>
          </a:prstGeom>
          <a:noFill/>
          <a:ln w="19050" cmpd="sng">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90190" y="1598609"/>
            <a:ext cx="565110" cy="565110"/>
          </a:xfrm>
          <a:prstGeom prst="rect">
            <a:avLst/>
          </a:prstGeom>
        </p:spPr>
      </p:pic>
      <p:pic>
        <p:nvPicPr>
          <p:cNvPr id="13" name="Picture 12" descr="Logo, company name&#10;&#10;Description automatically generated">
            <a:extLst>
              <a:ext uri="{FF2B5EF4-FFF2-40B4-BE49-F238E27FC236}">
                <a16:creationId xmlns:a16="http://schemas.microsoft.com/office/drawing/2014/main" id="{3EDB7B87-D3CC-B6F2-E75E-264DE403E1FE}"/>
              </a:ext>
            </a:extLst>
          </p:cNvPr>
          <p:cNvPicPr>
            <a:picLocks noChangeAspect="1"/>
          </p:cNvPicPr>
          <p:nvPr/>
        </p:nvPicPr>
        <p:blipFill>
          <a:blip r:embed="rId5"/>
          <a:stretch>
            <a:fillRect/>
          </a:stretch>
        </p:blipFill>
        <p:spPr>
          <a:xfrm>
            <a:off x="7780668" y="431174"/>
            <a:ext cx="1100941" cy="550852"/>
          </a:xfrm>
          <a:prstGeom prst="rect">
            <a:avLst/>
          </a:prstGeom>
        </p:spPr>
      </p:pic>
    </p:spTree>
    <p:extLst>
      <p:ext uri="{BB962C8B-B14F-4D97-AF65-F5344CB8AC3E}">
        <p14:creationId xmlns:p14="http://schemas.microsoft.com/office/powerpoint/2010/main" val="338357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bldP spid="5"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2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3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2396</TotalTime>
  <Words>940</Words>
  <Application>Microsoft Office PowerPoint</Application>
  <PresentationFormat>On-screen Show (16:9)</PresentationFormat>
  <Paragraphs>148</Paragraphs>
  <Slides>13</Slides>
  <Notes>13</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13</vt:i4>
      </vt:variant>
    </vt:vector>
  </HeadingPairs>
  <TitlesOfParts>
    <vt:vector size="30" baseType="lpstr">
      <vt:lpstr>Arial</vt:lpstr>
      <vt:lpstr>Calibri</vt:lpstr>
      <vt:lpstr>Cambria</vt:lpstr>
      <vt:lpstr>Courier New</vt:lpstr>
      <vt:lpstr>Franklin Gothic Book</vt:lpstr>
      <vt:lpstr>Franklin Gothic Medium</vt:lpstr>
      <vt:lpstr>Georgia</vt:lpstr>
      <vt:lpstr>Helvetica Neue</vt:lpstr>
      <vt:lpstr>Helvetica Neue Light</vt:lpstr>
      <vt:lpstr>Helvetica Neue Thin</vt:lpstr>
      <vt:lpstr>Office Theme</vt:lpstr>
      <vt:lpstr>1_Office Theme</vt:lpstr>
      <vt:lpstr>2_Office Theme</vt:lpstr>
      <vt:lpstr>Adjacency</vt:lpstr>
      <vt:lpstr>1_Adjacency</vt:lpstr>
      <vt:lpstr>2_Adjacency</vt:lpstr>
      <vt:lpstr>3_Adjacency</vt:lpstr>
      <vt:lpstr>FINDING YOUR</vt:lpstr>
      <vt:lpstr>ABOUT ME</vt:lpstr>
      <vt:lpstr>ABOUT Menees Realty Group</vt:lpstr>
      <vt:lpstr>THE BUYER’S ROAD MAP</vt:lpstr>
      <vt:lpstr>ARE YOU READY TO BUY?</vt:lpstr>
      <vt:lpstr>GETTING PRE-APPROVED</vt:lpstr>
      <vt:lpstr>YOUR HOME SEARCH</vt:lpstr>
      <vt:lpstr>SEARCH TOOLS</vt:lpstr>
      <vt:lpstr>MAKING AN OFFER</vt:lpstr>
      <vt:lpstr>WHEN YOUR OFFER IS ACCEPTED</vt:lpstr>
      <vt:lpstr>CLOSING COST BREAKDOWN</vt:lpstr>
      <vt:lpstr>CLOSING DAY</vt:lpstr>
      <vt:lpstr>CONTACT INFORMATION</vt:lpstr>
    </vt:vector>
  </TitlesOfParts>
  <Company>Rightside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Jane Smith</dc:title>
  <dc:creator>Ethan Conley</dc:creator>
  <cp:lastModifiedBy>Amanda Taylor</cp:lastModifiedBy>
  <cp:revision>68</cp:revision>
  <cp:lastPrinted>2022-07-29T19:32:42Z</cp:lastPrinted>
  <dcterms:created xsi:type="dcterms:W3CDTF">2017-06-03T17:41:48Z</dcterms:created>
  <dcterms:modified xsi:type="dcterms:W3CDTF">2022-07-29T19:50:55Z</dcterms:modified>
</cp:coreProperties>
</file>