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85" r:id="rId2"/>
    <p:sldId id="258" r:id="rId3"/>
    <p:sldId id="259" r:id="rId4"/>
    <p:sldId id="262" r:id="rId5"/>
    <p:sldId id="264" r:id="rId6"/>
    <p:sldId id="267" r:id="rId7"/>
    <p:sldId id="278" r:id="rId8"/>
    <p:sldId id="283" r:id="rId9"/>
    <p:sldId id="268" r:id="rId10"/>
    <p:sldId id="269" r:id="rId11"/>
    <p:sldId id="270" r:id="rId12"/>
    <p:sldId id="271" r:id="rId13"/>
    <p:sldId id="279" r:id="rId14"/>
    <p:sldId id="272" r:id="rId15"/>
    <p:sldId id="273" r:id="rId16"/>
    <p:sldId id="266" r:id="rId17"/>
    <p:sldId id="275" r:id="rId18"/>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Alberts" initials="E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BBB4"/>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7A62AD-5B4E-4D69-95BA-1CADACC7C2CD}" v="19" dt="2022-02-24T20:09:16.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4" autoAdjust="0"/>
    <p:restoredTop sz="93400" autoAdjust="0"/>
  </p:normalViewPr>
  <p:slideViewPr>
    <p:cSldViewPr snapToGrid="0" snapToObjects="1" showGuides="1">
      <p:cViewPr>
        <p:scale>
          <a:sx n="69" d="100"/>
          <a:sy n="69" d="100"/>
        </p:scale>
        <p:origin x="1516" y="-1608"/>
      </p:cViewPr>
      <p:guideLst>
        <p:guide orient="horz" pos="3168"/>
        <p:guide pos="2424"/>
      </p:guideLst>
    </p:cSldViewPr>
  </p:slideViewPr>
  <p:notesTextViewPr>
    <p:cViewPr>
      <p:scale>
        <a:sx n="1" d="1"/>
        <a:sy n="1" d="1"/>
      </p:scale>
      <p:origin x="0" y="0"/>
    </p:cViewPr>
  </p:notesTextViewPr>
  <p:notesViewPr>
    <p:cSldViewPr snapToGrid="0" snapToObjects="1">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rubeo" userId="47b5ba4da6cbeed6" providerId="LiveId" clId="{597A62AD-5B4E-4D69-95BA-1CADACC7C2CD}"/>
    <pc:docChg chg="undo custSel modSld">
      <pc:chgData name="joe rubeo" userId="47b5ba4da6cbeed6" providerId="LiveId" clId="{597A62AD-5B4E-4D69-95BA-1CADACC7C2CD}" dt="2022-02-24T20:15:08.360" v="1723"/>
      <pc:docMkLst>
        <pc:docMk/>
      </pc:docMkLst>
      <pc:sldChg chg="modSp mod">
        <pc:chgData name="joe rubeo" userId="47b5ba4da6cbeed6" providerId="LiveId" clId="{597A62AD-5B4E-4D69-95BA-1CADACC7C2CD}" dt="2021-08-22T00:13:40.366" v="686" actId="20577"/>
        <pc:sldMkLst>
          <pc:docMk/>
          <pc:sldMk cId="197493099" sldId="262"/>
        </pc:sldMkLst>
        <pc:spChg chg="mod">
          <ac:chgData name="joe rubeo" userId="47b5ba4da6cbeed6" providerId="LiveId" clId="{597A62AD-5B4E-4D69-95BA-1CADACC7C2CD}" dt="2021-08-22T00:13:40.366" v="686" actId="20577"/>
          <ac:spMkLst>
            <pc:docMk/>
            <pc:sldMk cId="197493099" sldId="262"/>
            <ac:spMk id="24" creationId="{00000000-0000-0000-0000-000000000000}"/>
          </ac:spMkLst>
        </pc:spChg>
      </pc:sldChg>
      <pc:sldChg chg="addSp delSp modSp mod">
        <pc:chgData name="joe rubeo" userId="47b5ba4da6cbeed6" providerId="LiveId" clId="{597A62AD-5B4E-4D69-95BA-1CADACC7C2CD}" dt="2022-02-24T20:00:18.342" v="1487" actId="14100"/>
        <pc:sldMkLst>
          <pc:docMk/>
          <pc:sldMk cId="459558585" sldId="264"/>
        </pc:sldMkLst>
        <pc:spChg chg="mod">
          <ac:chgData name="joe rubeo" userId="47b5ba4da6cbeed6" providerId="LiveId" clId="{597A62AD-5B4E-4D69-95BA-1CADACC7C2CD}" dt="2021-08-22T00:26:38.887" v="1074" actId="14100"/>
          <ac:spMkLst>
            <pc:docMk/>
            <pc:sldMk cId="459558585" sldId="264"/>
            <ac:spMk id="2" creationId="{00000000-0000-0000-0000-000000000000}"/>
          </ac:spMkLst>
        </pc:spChg>
        <pc:spChg chg="mod">
          <ac:chgData name="joe rubeo" userId="47b5ba4da6cbeed6" providerId="LiveId" clId="{597A62AD-5B4E-4D69-95BA-1CADACC7C2CD}" dt="2021-08-22T00:32:50.787" v="1203" actId="255"/>
          <ac:spMkLst>
            <pc:docMk/>
            <pc:sldMk cId="459558585" sldId="264"/>
            <ac:spMk id="4" creationId="{00000000-0000-0000-0000-000000000000}"/>
          </ac:spMkLst>
        </pc:spChg>
        <pc:spChg chg="mod">
          <ac:chgData name="joe rubeo" userId="47b5ba4da6cbeed6" providerId="LiveId" clId="{597A62AD-5B4E-4D69-95BA-1CADACC7C2CD}" dt="2021-08-22T00:35:11.150" v="1238" actId="20577"/>
          <ac:spMkLst>
            <pc:docMk/>
            <pc:sldMk cId="459558585" sldId="264"/>
            <ac:spMk id="8" creationId="{00000000-0000-0000-0000-000000000000}"/>
          </ac:spMkLst>
        </pc:spChg>
        <pc:spChg chg="add mod">
          <ac:chgData name="joe rubeo" userId="47b5ba4da6cbeed6" providerId="LiveId" clId="{597A62AD-5B4E-4D69-95BA-1CADACC7C2CD}" dt="2021-08-22T00:35:03.508" v="1236" actId="20577"/>
          <ac:spMkLst>
            <pc:docMk/>
            <pc:sldMk cId="459558585" sldId="264"/>
            <ac:spMk id="9" creationId="{48276B7D-E22A-40D7-B304-624E567CFC1A}"/>
          </ac:spMkLst>
        </pc:spChg>
        <pc:spChg chg="mod">
          <ac:chgData name="joe rubeo" userId="47b5ba4da6cbeed6" providerId="LiveId" clId="{597A62AD-5B4E-4D69-95BA-1CADACC7C2CD}" dt="2021-08-22T00:34:03.352" v="1223" actId="14100"/>
          <ac:spMkLst>
            <pc:docMk/>
            <pc:sldMk cId="459558585" sldId="264"/>
            <ac:spMk id="10" creationId="{00000000-0000-0000-0000-000000000000}"/>
          </ac:spMkLst>
        </pc:spChg>
        <pc:spChg chg="mod">
          <ac:chgData name="joe rubeo" userId="47b5ba4da6cbeed6" providerId="LiveId" clId="{597A62AD-5B4E-4D69-95BA-1CADACC7C2CD}" dt="2021-08-22T00:35:15.212" v="1239" actId="6549"/>
          <ac:spMkLst>
            <pc:docMk/>
            <pc:sldMk cId="459558585" sldId="264"/>
            <ac:spMk id="12" creationId="{00000000-0000-0000-0000-000000000000}"/>
          </ac:spMkLst>
        </pc:spChg>
        <pc:spChg chg="add mod">
          <ac:chgData name="joe rubeo" userId="47b5ba4da6cbeed6" providerId="LiveId" clId="{597A62AD-5B4E-4D69-95BA-1CADACC7C2CD}" dt="2021-08-22T00:35:46.298" v="1243" actId="14100"/>
          <ac:spMkLst>
            <pc:docMk/>
            <pc:sldMk cId="459558585" sldId="264"/>
            <ac:spMk id="14" creationId="{35016B30-78B8-406E-B5CE-1A25B8BD4178}"/>
          </ac:spMkLst>
        </pc:spChg>
        <pc:spChg chg="mod">
          <ac:chgData name="joe rubeo" userId="47b5ba4da6cbeed6" providerId="LiveId" clId="{597A62AD-5B4E-4D69-95BA-1CADACC7C2CD}" dt="2021-08-22T00:35:00.401" v="1233" actId="20577"/>
          <ac:spMkLst>
            <pc:docMk/>
            <pc:sldMk cId="459558585" sldId="264"/>
            <ac:spMk id="17" creationId="{00000000-0000-0000-0000-000000000000}"/>
          </ac:spMkLst>
        </pc:spChg>
        <pc:spChg chg="add mod">
          <ac:chgData name="joe rubeo" userId="47b5ba4da6cbeed6" providerId="LiveId" clId="{597A62AD-5B4E-4D69-95BA-1CADACC7C2CD}" dt="2021-08-22T00:35:55.810" v="1245" actId="14100"/>
          <ac:spMkLst>
            <pc:docMk/>
            <pc:sldMk cId="459558585" sldId="264"/>
            <ac:spMk id="18" creationId="{708EEE2A-9C76-49BB-80F3-81F6C295582F}"/>
          </ac:spMkLst>
        </pc:spChg>
        <pc:spChg chg="add mod">
          <ac:chgData name="joe rubeo" userId="47b5ba4da6cbeed6" providerId="LiveId" clId="{597A62AD-5B4E-4D69-95BA-1CADACC7C2CD}" dt="2021-08-22T00:36:00.013" v="1246" actId="14100"/>
          <ac:spMkLst>
            <pc:docMk/>
            <pc:sldMk cId="459558585" sldId="264"/>
            <ac:spMk id="24" creationId="{1B37A5BA-5D8A-40E9-9C6B-FAF3D95D32A0}"/>
          </ac:spMkLst>
        </pc:spChg>
        <pc:spChg chg="add del mod">
          <ac:chgData name="joe rubeo" userId="47b5ba4da6cbeed6" providerId="LiveId" clId="{597A62AD-5B4E-4D69-95BA-1CADACC7C2CD}" dt="2021-08-16T20:26:44.654" v="505"/>
          <ac:spMkLst>
            <pc:docMk/>
            <pc:sldMk cId="459558585" sldId="264"/>
            <ac:spMk id="27" creationId="{0EA10C4C-0FC1-4169-A05C-3094AEE845CD}"/>
          </ac:spMkLst>
        </pc:spChg>
        <pc:spChg chg="add mod">
          <ac:chgData name="joe rubeo" userId="47b5ba4da6cbeed6" providerId="LiveId" clId="{597A62AD-5B4E-4D69-95BA-1CADACC7C2CD}" dt="2021-08-22T00:37:47.626" v="1253" actId="14100"/>
          <ac:spMkLst>
            <pc:docMk/>
            <pc:sldMk cId="459558585" sldId="264"/>
            <ac:spMk id="28" creationId="{07FA971C-9C8F-4BA3-8F59-A674B8A371C1}"/>
          </ac:spMkLst>
        </pc:spChg>
        <pc:spChg chg="add mod">
          <ac:chgData name="joe rubeo" userId="47b5ba4da6cbeed6" providerId="LiveId" clId="{597A62AD-5B4E-4D69-95BA-1CADACC7C2CD}" dt="2021-08-22T00:38:25.374" v="1261" actId="20577"/>
          <ac:spMkLst>
            <pc:docMk/>
            <pc:sldMk cId="459558585" sldId="264"/>
            <ac:spMk id="31" creationId="{92BA427B-0B95-4C3B-88FF-D78278CC7380}"/>
          </ac:spMkLst>
        </pc:spChg>
        <pc:spChg chg="add mod">
          <ac:chgData name="joe rubeo" userId="47b5ba4da6cbeed6" providerId="LiveId" clId="{597A62AD-5B4E-4D69-95BA-1CADACC7C2CD}" dt="2021-08-22T00:38:18.391" v="1259" actId="20577"/>
          <ac:spMkLst>
            <pc:docMk/>
            <pc:sldMk cId="459558585" sldId="264"/>
            <ac:spMk id="34" creationId="{5303FFA5-9E67-4A67-97C7-09B6613E2771}"/>
          </ac:spMkLst>
        </pc:spChg>
        <pc:spChg chg="add mod">
          <ac:chgData name="joe rubeo" userId="47b5ba4da6cbeed6" providerId="LiveId" clId="{597A62AD-5B4E-4D69-95BA-1CADACC7C2CD}" dt="2022-02-24T20:00:18.342" v="1487" actId="14100"/>
          <ac:spMkLst>
            <pc:docMk/>
            <pc:sldMk cId="459558585" sldId="264"/>
            <ac:spMk id="35" creationId="{149DD234-5957-41DB-B8CB-19F51CB8518B}"/>
          </ac:spMkLst>
        </pc:spChg>
        <pc:picChg chg="mod">
          <ac:chgData name="joe rubeo" userId="47b5ba4da6cbeed6" providerId="LiveId" clId="{597A62AD-5B4E-4D69-95BA-1CADACC7C2CD}" dt="2021-08-22T00:33:10.362" v="1207" actId="1076"/>
          <ac:picMkLst>
            <pc:docMk/>
            <pc:sldMk cId="459558585" sldId="264"/>
            <ac:picMk id="5" creationId="{2D0339FF-300C-4412-9DD3-5CF589931108}"/>
          </ac:picMkLst>
        </pc:picChg>
        <pc:picChg chg="mod">
          <ac:chgData name="joe rubeo" userId="47b5ba4da6cbeed6" providerId="LiveId" clId="{597A62AD-5B4E-4D69-95BA-1CADACC7C2CD}" dt="2021-08-16T20:09:49.745" v="106" actId="14100"/>
          <ac:picMkLst>
            <pc:docMk/>
            <pc:sldMk cId="459558585" sldId="264"/>
            <ac:picMk id="6" creationId="{4CAA8D71-6C40-4B5E-BAD1-34F91DD7C2B8}"/>
          </ac:picMkLst>
        </pc:picChg>
        <pc:picChg chg="add mod">
          <ac:chgData name="joe rubeo" userId="47b5ba4da6cbeed6" providerId="LiveId" clId="{597A62AD-5B4E-4D69-95BA-1CADACC7C2CD}" dt="2021-08-22T00:33:13.152" v="1208" actId="1076"/>
          <ac:picMkLst>
            <pc:docMk/>
            <pc:sldMk cId="459558585" sldId="264"/>
            <ac:picMk id="7" creationId="{DE9C195C-9497-4301-954B-4506EF7B2977}"/>
          </ac:picMkLst>
        </pc:picChg>
        <pc:picChg chg="add mod">
          <ac:chgData name="joe rubeo" userId="47b5ba4da6cbeed6" providerId="LiveId" clId="{597A62AD-5B4E-4D69-95BA-1CADACC7C2CD}" dt="2021-08-22T00:35:26.006" v="1240" actId="1076"/>
          <ac:picMkLst>
            <pc:docMk/>
            <pc:sldMk cId="459558585" sldId="264"/>
            <ac:picMk id="13" creationId="{71A7E742-77DF-4D06-9E6A-EDFEB5EFBAA7}"/>
          </ac:picMkLst>
        </pc:picChg>
        <pc:picChg chg="add mod">
          <ac:chgData name="joe rubeo" userId="47b5ba4da6cbeed6" providerId="LiveId" clId="{597A62AD-5B4E-4D69-95BA-1CADACC7C2CD}" dt="2021-08-22T00:35:38.564" v="1241" actId="1076"/>
          <ac:picMkLst>
            <pc:docMk/>
            <pc:sldMk cId="459558585" sldId="264"/>
            <ac:picMk id="16" creationId="{E9E90BE6-A8F5-4688-9626-0D430A934729}"/>
          </ac:picMkLst>
        </pc:picChg>
        <pc:picChg chg="mod">
          <ac:chgData name="joe rubeo" userId="47b5ba4da6cbeed6" providerId="LiveId" clId="{597A62AD-5B4E-4D69-95BA-1CADACC7C2CD}" dt="2021-08-16T20:13:54.557" v="182" actId="14100"/>
          <ac:picMkLst>
            <pc:docMk/>
            <pc:sldMk cId="459558585" sldId="264"/>
            <ac:picMk id="19" creationId="{1C61D89F-D4F0-42A2-BBF7-908958B200E0}"/>
          </ac:picMkLst>
        </pc:picChg>
        <pc:picChg chg="mod">
          <ac:chgData name="joe rubeo" userId="47b5ba4da6cbeed6" providerId="LiveId" clId="{597A62AD-5B4E-4D69-95BA-1CADACC7C2CD}" dt="2021-08-22T00:33:06.176" v="1206" actId="1076"/>
          <ac:picMkLst>
            <pc:docMk/>
            <pc:sldMk cId="459558585" sldId="264"/>
            <ac:picMk id="21" creationId="{2D141C57-E7E3-4BCD-8934-AA02F071D600}"/>
          </ac:picMkLst>
        </pc:picChg>
        <pc:picChg chg="add mod">
          <ac:chgData name="joe rubeo" userId="47b5ba4da6cbeed6" providerId="LiveId" clId="{597A62AD-5B4E-4D69-95BA-1CADACC7C2CD}" dt="2021-08-22T00:35:41.767" v="1242" actId="1076"/>
          <ac:picMkLst>
            <pc:docMk/>
            <pc:sldMk cId="459558585" sldId="264"/>
            <ac:picMk id="22" creationId="{616973C0-41A4-4462-82C2-F131A14C2D8D}"/>
          </ac:picMkLst>
        </pc:picChg>
        <pc:picChg chg="mod">
          <ac:chgData name="joe rubeo" userId="47b5ba4da6cbeed6" providerId="LiveId" clId="{597A62AD-5B4E-4D69-95BA-1CADACC7C2CD}" dt="2021-08-16T20:13:58.281" v="183" actId="14100"/>
          <ac:picMkLst>
            <pc:docMk/>
            <pc:sldMk cId="459558585" sldId="264"/>
            <ac:picMk id="23" creationId="{D49353D9-FE6E-46D9-80D3-C9D10BF2E6E6}"/>
          </ac:picMkLst>
        </pc:picChg>
        <pc:picChg chg="add mod">
          <ac:chgData name="joe rubeo" userId="47b5ba4da6cbeed6" providerId="LiveId" clId="{597A62AD-5B4E-4D69-95BA-1CADACC7C2CD}" dt="2021-08-22T00:37:31.711" v="1249" actId="1076"/>
          <ac:picMkLst>
            <pc:docMk/>
            <pc:sldMk cId="459558585" sldId="264"/>
            <ac:picMk id="26" creationId="{902B0222-9C33-4D00-8DDC-F5EBB073B3A4}"/>
          </ac:picMkLst>
        </pc:picChg>
        <pc:picChg chg="add mod">
          <ac:chgData name="joe rubeo" userId="47b5ba4da6cbeed6" providerId="LiveId" clId="{597A62AD-5B4E-4D69-95BA-1CADACC7C2CD}" dt="2021-08-22T00:38:40.807" v="1263" actId="14100"/>
          <ac:picMkLst>
            <pc:docMk/>
            <pc:sldMk cId="459558585" sldId="264"/>
            <ac:picMk id="30" creationId="{BF627170-412F-402A-B32E-1D794CDBD4F7}"/>
          </ac:picMkLst>
        </pc:picChg>
        <pc:picChg chg="add mod">
          <ac:chgData name="joe rubeo" userId="47b5ba4da6cbeed6" providerId="LiveId" clId="{597A62AD-5B4E-4D69-95BA-1CADACC7C2CD}" dt="2021-08-22T00:38:04.913" v="1257" actId="1076"/>
          <ac:picMkLst>
            <pc:docMk/>
            <pc:sldMk cId="459558585" sldId="264"/>
            <ac:picMk id="33" creationId="{494A7404-94F8-4C63-BD90-8618C58A4295}"/>
          </ac:picMkLst>
        </pc:picChg>
      </pc:sldChg>
      <pc:sldChg chg="addSp delSp modSp mod">
        <pc:chgData name="joe rubeo" userId="47b5ba4da6cbeed6" providerId="LiveId" clId="{597A62AD-5B4E-4D69-95BA-1CADACC7C2CD}" dt="2022-02-24T20:15:08.360" v="1723"/>
        <pc:sldMkLst>
          <pc:docMk/>
          <pc:sldMk cId="1910348761" sldId="273"/>
        </pc:sldMkLst>
        <pc:spChg chg="mod">
          <ac:chgData name="joe rubeo" userId="47b5ba4da6cbeed6" providerId="LiveId" clId="{597A62AD-5B4E-4D69-95BA-1CADACC7C2CD}" dt="2022-02-24T20:11:40.681" v="1640" actId="14100"/>
          <ac:spMkLst>
            <pc:docMk/>
            <pc:sldMk cId="1910348761" sldId="273"/>
            <ac:spMk id="2" creationId="{00000000-0000-0000-0000-000000000000}"/>
          </ac:spMkLst>
        </pc:spChg>
        <pc:spChg chg="add del mod">
          <ac:chgData name="joe rubeo" userId="47b5ba4da6cbeed6" providerId="LiveId" clId="{597A62AD-5B4E-4D69-95BA-1CADACC7C2CD}" dt="2022-02-24T20:14:09.379" v="1687" actId="478"/>
          <ac:spMkLst>
            <pc:docMk/>
            <pc:sldMk cId="1910348761" sldId="273"/>
            <ac:spMk id="3" creationId="{00000000-0000-0000-0000-000000000000}"/>
          </ac:spMkLst>
        </pc:spChg>
        <pc:spChg chg="mod">
          <ac:chgData name="joe rubeo" userId="47b5ba4da6cbeed6" providerId="LiveId" clId="{597A62AD-5B4E-4D69-95BA-1CADACC7C2CD}" dt="2022-02-24T20:15:08.360" v="1723"/>
          <ac:spMkLst>
            <pc:docMk/>
            <pc:sldMk cId="1910348761" sldId="273"/>
            <ac:spMk id="5" creationId="{00000000-0000-0000-0000-000000000000}"/>
          </ac:spMkLst>
        </pc:spChg>
        <pc:spChg chg="add mod">
          <ac:chgData name="joe rubeo" userId="47b5ba4da6cbeed6" providerId="LiveId" clId="{597A62AD-5B4E-4D69-95BA-1CADACC7C2CD}" dt="2022-02-24T20:11:50.336" v="1642" actId="1076"/>
          <ac:spMkLst>
            <pc:docMk/>
            <pc:sldMk cId="1910348761" sldId="273"/>
            <ac:spMk id="6" creationId="{7DD43826-DCC1-4737-BD7F-AE52DD8927B6}"/>
          </ac:spMkLst>
        </pc:spChg>
      </pc:sldChg>
      <pc:sldChg chg="addSp delSp modSp mod">
        <pc:chgData name="joe rubeo" userId="47b5ba4da6cbeed6" providerId="LiveId" clId="{597A62AD-5B4E-4D69-95BA-1CADACC7C2CD}" dt="2022-02-24T19:59:18.317" v="1458" actId="1076"/>
        <pc:sldMkLst>
          <pc:docMk/>
          <pc:sldMk cId="500876044" sldId="285"/>
        </pc:sldMkLst>
        <pc:spChg chg="del mod">
          <ac:chgData name="joe rubeo" userId="47b5ba4da6cbeed6" providerId="LiveId" clId="{597A62AD-5B4E-4D69-95BA-1CADACC7C2CD}" dt="2021-08-16T20:30:03.882" v="649" actId="478"/>
          <ac:spMkLst>
            <pc:docMk/>
            <pc:sldMk cId="500876044" sldId="285"/>
            <ac:spMk id="2" creationId="{00000000-0000-0000-0000-000000000000}"/>
          </ac:spMkLst>
        </pc:spChg>
        <pc:spChg chg="del mod">
          <ac:chgData name="joe rubeo" userId="47b5ba4da6cbeed6" providerId="LiveId" clId="{597A62AD-5B4E-4D69-95BA-1CADACC7C2CD}" dt="2021-08-23T18:31:22.217" v="1376" actId="478"/>
          <ac:spMkLst>
            <pc:docMk/>
            <pc:sldMk cId="500876044" sldId="285"/>
            <ac:spMk id="4" creationId="{00000000-0000-0000-0000-000000000000}"/>
          </ac:spMkLst>
        </pc:spChg>
        <pc:spChg chg="add del mod">
          <ac:chgData name="joe rubeo" userId="47b5ba4da6cbeed6" providerId="LiveId" clId="{597A62AD-5B4E-4D69-95BA-1CADACC7C2CD}" dt="2021-08-23T18:25:39.855" v="1350" actId="478"/>
          <ac:spMkLst>
            <pc:docMk/>
            <pc:sldMk cId="500876044" sldId="285"/>
            <ac:spMk id="8" creationId="{A60FD230-436C-4566-ADE6-CFC8311BE92B}"/>
          </ac:spMkLst>
        </pc:spChg>
        <pc:spChg chg="mod">
          <ac:chgData name="joe rubeo" userId="47b5ba4da6cbeed6" providerId="LiveId" clId="{597A62AD-5B4E-4D69-95BA-1CADACC7C2CD}" dt="2022-02-24T19:58:11.714" v="1431" actId="20577"/>
          <ac:spMkLst>
            <pc:docMk/>
            <pc:sldMk cId="500876044" sldId="285"/>
            <ac:spMk id="9" creationId="{00000000-0000-0000-0000-000000000000}"/>
          </ac:spMkLst>
        </pc:spChg>
        <pc:spChg chg="mod">
          <ac:chgData name="joe rubeo" userId="47b5ba4da6cbeed6" providerId="LiveId" clId="{597A62AD-5B4E-4D69-95BA-1CADACC7C2CD}" dt="2022-02-24T19:59:18.317" v="1458" actId="1076"/>
          <ac:spMkLst>
            <pc:docMk/>
            <pc:sldMk cId="500876044" sldId="285"/>
            <ac:spMk id="10" creationId="{BBD571DE-39E3-4683-AC42-BBFA422EBBF5}"/>
          </ac:spMkLst>
        </pc:spChg>
        <pc:spChg chg="del mod">
          <ac:chgData name="joe rubeo" userId="47b5ba4da6cbeed6" providerId="LiveId" clId="{597A62AD-5B4E-4D69-95BA-1CADACC7C2CD}" dt="2021-08-23T18:22:57.750" v="1341" actId="478"/>
          <ac:spMkLst>
            <pc:docMk/>
            <pc:sldMk cId="500876044" sldId="285"/>
            <ac:spMk id="13" creationId="{00000000-0000-0000-0000-000000000000}"/>
          </ac:spMkLst>
        </pc:spChg>
        <pc:spChg chg="add del mod">
          <ac:chgData name="joe rubeo" userId="47b5ba4da6cbeed6" providerId="LiveId" clId="{597A62AD-5B4E-4D69-95BA-1CADACC7C2CD}" dt="2021-08-23T18:30:04.809" v="1363" actId="478"/>
          <ac:spMkLst>
            <pc:docMk/>
            <pc:sldMk cId="500876044" sldId="285"/>
            <ac:spMk id="15" creationId="{91147124-C062-436E-8CD8-F37A524CCDF3}"/>
          </ac:spMkLst>
        </pc:spChg>
        <pc:picChg chg="mod">
          <ac:chgData name="joe rubeo" userId="47b5ba4da6cbeed6" providerId="LiveId" clId="{597A62AD-5B4E-4D69-95BA-1CADACC7C2CD}" dt="2022-02-24T19:59:14.638" v="1457" actId="1076"/>
          <ac:picMkLst>
            <pc:docMk/>
            <pc:sldMk cId="500876044" sldId="285"/>
            <ac:picMk id="5" creationId="{37221D59-1766-42B9-9B26-D0EF00049B77}"/>
          </ac:picMkLst>
        </pc:picChg>
        <pc:picChg chg="add del mod">
          <ac:chgData name="joe rubeo" userId="47b5ba4da6cbeed6" providerId="LiveId" clId="{597A62AD-5B4E-4D69-95BA-1CADACC7C2CD}" dt="2021-08-23T18:29:47.044" v="1361" actId="478"/>
          <ac:picMkLst>
            <pc:docMk/>
            <pc:sldMk cId="500876044" sldId="285"/>
            <ac:picMk id="7" creationId="{9884DD60-A52F-46A7-8136-3846433D5D56}"/>
          </ac:picMkLst>
        </pc:picChg>
        <pc:picChg chg="add mod">
          <ac:chgData name="joe rubeo" userId="47b5ba4da6cbeed6" providerId="LiveId" clId="{597A62AD-5B4E-4D69-95BA-1CADACC7C2CD}" dt="2021-08-26T15:07:28.815" v="1380" actId="1076"/>
          <ac:picMkLst>
            <pc:docMk/>
            <pc:sldMk cId="500876044" sldId="285"/>
            <ac:picMk id="12" creationId="{9B920D7F-C2F8-4CC3-935C-24E64BC9D9F4}"/>
          </ac:picMkLst>
        </pc:picChg>
        <pc:picChg chg="del">
          <ac:chgData name="joe rubeo" userId="47b5ba4da6cbeed6" providerId="LiveId" clId="{597A62AD-5B4E-4D69-95BA-1CADACC7C2CD}" dt="2021-08-16T20:29:39.550" v="647" actId="478"/>
          <ac:picMkLst>
            <pc:docMk/>
            <pc:sldMk cId="500876044" sldId="285"/>
            <ac:picMk id="14" creationId="{B709960F-3BAA-4646-8392-49FB8BC60120}"/>
          </ac:picMkLst>
        </pc:picChg>
        <pc:picChg chg="mod">
          <ac:chgData name="joe rubeo" userId="47b5ba4da6cbeed6" providerId="LiveId" clId="{597A62AD-5B4E-4D69-95BA-1CADACC7C2CD}" dt="2022-02-24T19:57:55.768" v="1417" actId="14100"/>
          <ac:picMkLst>
            <pc:docMk/>
            <pc:sldMk cId="500876044" sldId="285"/>
            <ac:picMk id="18" creationId="{1BBE87D5-351D-4489-ACB7-9C6C3D6A5949}"/>
          </ac:picMkLst>
        </pc:picChg>
      </pc:sldChg>
    </pc:docChg>
  </pc:docChgLst>
  <pc:docChgLst>
    <pc:chgData name="joe rubeo" userId="47b5ba4da6cbeed6" providerId="LiveId" clId="{26DCCB12-2E55-46E8-BE9B-76F4F543444D}"/>
    <pc:docChg chg="custSel modSld">
      <pc:chgData name="joe rubeo" userId="47b5ba4da6cbeed6" providerId="LiveId" clId="{26DCCB12-2E55-46E8-BE9B-76F4F543444D}" dt="2021-03-01T14:49:51.723" v="68" actId="20577"/>
      <pc:docMkLst>
        <pc:docMk/>
      </pc:docMkLst>
      <pc:sldChg chg="addSp delSp modSp mod">
        <pc:chgData name="joe rubeo" userId="47b5ba4da6cbeed6" providerId="LiveId" clId="{26DCCB12-2E55-46E8-BE9B-76F4F543444D}" dt="2021-03-01T14:49:51.723" v="68" actId="20577"/>
        <pc:sldMkLst>
          <pc:docMk/>
          <pc:sldMk cId="500876044" sldId="285"/>
        </pc:sldMkLst>
        <pc:spChg chg="del mod">
          <ac:chgData name="joe rubeo" userId="47b5ba4da6cbeed6" providerId="LiveId" clId="{26DCCB12-2E55-46E8-BE9B-76F4F543444D}" dt="2021-03-01T14:47:34.053" v="20"/>
          <ac:spMkLst>
            <pc:docMk/>
            <pc:sldMk cId="500876044" sldId="285"/>
            <ac:spMk id="7" creationId="{00000000-0000-0000-0000-000000000000}"/>
          </ac:spMkLst>
        </pc:spChg>
        <pc:spChg chg="del mod">
          <ac:chgData name="joe rubeo" userId="47b5ba4da6cbeed6" providerId="LiveId" clId="{26DCCB12-2E55-46E8-BE9B-76F4F543444D}" dt="2021-03-01T14:47:34.051" v="18" actId="478"/>
          <ac:spMkLst>
            <pc:docMk/>
            <pc:sldMk cId="500876044" sldId="285"/>
            <ac:spMk id="8" creationId="{00000000-0000-0000-0000-000000000000}"/>
          </ac:spMkLst>
        </pc:spChg>
        <pc:spChg chg="mod">
          <ac:chgData name="joe rubeo" userId="47b5ba4da6cbeed6" providerId="LiveId" clId="{26DCCB12-2E55-46E8-BE9B-76F4F543444D}" dt="2021-03-01T14:49:08.506" v="35" actId="14100"/>
          <ac:spMkLst>
            <pc:docMk/>
            <pc:sldMk cId="500876044" sldId="285"/>
            <ac:spMk id="9" creationId="{00000000-0000-0000-0000-000000000000}"/>
          </ac:spMkLst>
        </pc:spChg>
        <pc:spChg chg="add mod">
          <ac:chgData name="joe rubeo" userId="47b5ba4da6cbeed6" providerId="LiveId" clId="{26DCCB12-2E55-46E8-BE9B-76F4F543444D}" dt="2021-03-01T14:49:51.723" v="68" actId="20577"/>
          <ac:spMkLst>
            <pc:docMk/>
            <pc:sldMk cId="500876044" sldId="285"/>
            <ac:spMk id="10" creationId="{BBD571DE-39E3-4683-AC42-BBFA422EBBF5}"/>
          </ac:spMkLst>
        </pc:spChg>
        <pc:picChg chg="add mod">
          <ac:chgData name="joe rubeo" userId="47b5ba4da6cbeed6" providerId="LiveId" clId="{26DCCB12-2E55-46E8-BE9B-76F4F543444D}" dt="2021-03-01T14:46:30.997" v="13" actId="14100"/>
          <ac:picMkLst>
            <pc:docMk/>
            <pc:sldMk cId="500876044" sldId="285"/>
            <ac:picMk id="5" creationId="{37221D59-1766-42B9-9B26-D0EF00049B77}"/>
          </ac:picMkLst>
        </pc:picChg>
        <pc:picChg chg="del">
          <ac:chgData name="joe rubeo" userId="47b5ba4da6cbeed6" providerId="LiveId" clId="{26DCCB12-2E55-46E8-BE9B-76F4F543444D}" dt="2021-03-01T14:45:18.824" v="0" actId="478"/>
          <ac:picMkLst>
            <pc:docMk/>
            <pc:sldMk cId="500876044" sldId="285"/>
            <ac:picMk id="16" creationId="{BE791766-CA4A-4DA3-BD13-697636011A8A}"/>
          </ac:picMkLst>
        </pc:picChg>
        <pc:picChg chg="mod">
          <ac:chgData name="joe rubeo" userId="47b5ba4da6cbeed6" providerId="LiveId" clId="{26DCCB12-2E55-46E8-BE9B-76F4F543444D}" dt="2021-03-01T14:49:01.969" v="34" actId="1076"/>
          <ac:picMkLst>
            <pc:docMk/>
            <pc:sldMk cId="500876044" sldId="285"/>
            <ac:picMk id="18" creationId="{1BBE87D5-351D-4489-ACB7-9C6C3D6A5949}"/>
          </ac:picMkLst>
        </pc:picChg>
      </pc:sldChg>
    </pc:docChg>
  </pc:docChgLst>
  <pc:docChgLst>
    <pc:chgData name="joe rubeo" userId="47b5ba4da6cbeed6" providerId="LiveId" clId="{F1235D08-0CD9-4451-8578-C40EEBFCFED2}"/>
    <pc:docChg chg="custSel modSld">
      <pc:chgData name="joe rubeo" userId="47b5ba4da6cbeed6" providerId="LiveId" clId="{F1235D08-0CD9-4451-8578-C40EEBFCFED2}" dt="2021-01-26T05:18:26.972" v="261" actId="478"/>
      <pc:docMkLst>
        <pc:docMk/>
      </pc:docMkLst>
      <pc:sldChg chg="delSp mod">
        <pc:chgData name="joe rubeo" userId="47b5ba4da6cbeed6" providerId="LiveId" clId="{F1235D08-0CD9-4451-8578-C40EEBFCFED2}" dt="2021-01-26T05:18:26.972" v="261" actId="478"/>
        <pc:sldMkLst>
          <pc:docMk/>
          <pc:sldMk cId="178426163" sldId="258"/>
        </pc:sldMkLst>
        <pc:spChg chg="del">
          <ac:chgData name="joe rubeo" userId="47b5ba4da6cbeed6" providerId="LiveId" clId="{F1235D08-0CD9-4451-8578-C40EEBFCFED2}" dt="2021-01-26T05:18:26.972" v="261" actId="478"/>
          <ac:spMkLst>
            <pc:docMk/>
            <pc:sldMk cId="178426163" sldId="258"/>
            <ac:spMk id="7" creationId="{00000000-0000-0000-0000-000000000000}"/>
          </ac:spMkLst>
        </pc:spChg>
      </pc:sldChg>
      <pc:sldChg chg="delSp modSp mod">
        <pc:chgData name="joe rubeo" userId="47b5ba4da6cbeed6" providerId="LiveId" clId="{F1235D08-0CD9-4451-8578-C40EEBFCFED2}" dt="2021-01-26T05:18:19.470" v="260" actId="478"/>
        <pc:sldMkLst>
          <pc:docMk/>
          <pc:sldMk cId="1437643780" sldId="259"/>
        </pc:sldMkLst>
        <pc:spChg chg="mod">
          <ac:chgData name="joe rubeo" userId="47b5ba4da6cbeed6" providerId="LiveId" clId="{F1235D08-0CD9-4451-8578-C40EEBFCFED2}" dt="2021-01-26T05:15:42.129" v="205" actId="20577"/>
          <ac:spMkLst>
            <pc:docMk/>
            <pc:sldMk cId="1437643780" sldId="259"/>
            <ac:spMk id="7" creationId="{00000000-0000-0000-0000-000000000000}"/>
          </ac:spMkLst>
        </pc:spChg>
        <pc:spChg chg="del">
          <ac:chgData name="joe rubeo" userId="47b5ba4da6cbeed6" providerId="LiveId" clId="{F1235D08-0CD9-4451-8578-C40EEBFCFED2}" dt="2021-01-26T05:18:15.893" v="259" actId="478"/>
          <ac:spMkLst>
            <pc:docMk/>
            <pc:sldMk cId="1437643780" sldId="259"/>
            <ac:spMk id="9" creationId="{00000000-0000-0000-0000-000000000000}"/>
          </ac:spMkLst>
        </pc:spChg>
        <pc:picChg chg="del">
          <ac:chgData name="joe rubeo" userId="47b5ba4da6cbeed6" providerId="LiveId" clId="{F1235D08-0CD9-4451-8578-C40EEBFCFED2}" dt="2021-01-26T05:18:19.470" v="260" actId="478"/>
          <ac:picMkLst>
            <pc:docMk/>
            <pc:sldMk cId="1437643780" sldId="259"/>
            <ac:picMk id="10" creationId="{00000000-0000-0000-0000-000000000000}"/>
          </ac:picMkLst>
        </pc:picChg>
      </pc:sldChg>
      <pc:sldChg chg="delSp modSp mod">
        <pc:chgData name="joe rubeo" userId="47b5ba4da6cbeed6" providerId="LiveId" clId="{F1235D08-0CD9-4451-8578-C40EEBFCFED2}" dt="2021-01-26T05:18:11.638" v="258" actId="478"/>
        <pc:sldMkLst>
          <pc:docMk/>
          <pc:sldMk cId="197493099" sldId="262"/>
        </pc:sldMkLst>
        <pc:spChg chg="del">
          <ac:chgData name="joe rubeo" userId="47b5ba4da6cbeed6" providerId="LiveId" clId="{F1235D08-0CD9-4451-8578-C40EEBFCFED2}" dt="2021-01-26T05:18:11.638" v="258" actId="478"/>
          <ac:spMkLst>
            <pc:docMk/>
            <pc:sldMk cId="197493099" sldId="262"/>
            <ac:spMk id="8" creationId="{00000000-0000-0000-0000-000000000000}"/>
          </ac:spMkLst>
        </pc:spChg>
        <pc:picChg chg="mod">
          <ac:chgData name="joe rubeo" userId="47b5ba4da6cbeed6" providerId="LiveId" clId="{F1235D08-0CD9-4451-8578-C40EEBFCFED2}" dt="2021-01-26T05:16:04.817" v="206" actId="1076"/>
          <ac:picMkLst>
            <pc:docMk/>
            <pc:sldMk cId="197493099" sldId="262"/>
            <ac:picMk id="7" creationId="{00000000-0000-0000-0000-000000000000}"/>
          </ac:picMkLst>
        </pc:picChg>
      </pc:sldChg>
      <pc:sldChg chg="delSp modSp mod">
        <pc:chgData name="joe rubeo" userId="47b5ba4da6cbeed6" providerId="LiveId" clId="{F1235D08-0CD9-4451-8578-C40EEBFCFED2}" dt="2021-01-26T05:17:42.388" v="255" actId="478"/>
        <pc:sldMkLst>
          <pc:docMk/>
          <pc:sldMk cId="1111024438" sldId="266"/>
        </pc:sldMkLst>
        <pc:spChg chg="del">
          <ac:chgData name="joe rubeo" userId="47b5ba4da6cbeed6" providerId="LiveId" clId="{F1235D08-0CD9-4451-8578-C40EEBFCFED2}" dt="2021-01-26T05:17:39.033" v="254" actId="478"/>
          <ac:spMkLst>
            <pc:docMk/>
            <pc:sldMk cId="1111024438" sldId="266"/>
            <ac:spMk id="3" creationId="{00000000-0000-0000-0000-000000000000}"/>
          </ac:spMkLst>
        </pc:spChg>
        <pc:spChg chg="del mod">
          <ac:chgData name="joe rubeo" userId="47b5ba4da6cbeed6" providerId="LiveId" clId="{F1235D08-0CD9-4451-8578-C40EEBFCFED2}" dt="2021-01-26T05:17:35.591" v="253" actId="478"/>
          <ac:spMkLst>
            <pc:docMk/>
            <pc:sldMk cId="1111024438" sldId="266"/>
            <ac:spMk id="7" creationId="{00000000-0000-0000-0000-000000000000}"/>
          </ac:spMkLst>
        </pc:spChg>
        <pc:spChg chg="del">
          <ac:chgData name="joe rubeo" userId="47b5ba4da6cbeed6" providerId="LiveId" clId="{F1235D08-0CD9-4451-8578-C40EEBFCFED2}" dt="2021-01-26T05:17:42.388" v="255" actId="478"/>
          <ac:spMkLst>
            <pc:docMk/>
            <pc:sldMk cId="1111024438" sldId="266"/>
            <ac:spMk id="14" creationId="{00000000-0000-0000-0000-000000000000}"/>
          </ac:spMkLst>
        </pc:spChg>
      </pc:sldChg>
      <pc:sldChg chg="delSp mod">
        <pc:chgData name="joe rubeo" userId="47b5ba4da6cbeed6" providerId="LiveId" clId="{F1235D08-0CD9-4451-8578-C40EEBFCFED2}" dt="2021-01-26T05:18:06.649" v="257" actId="478"/>
        <pc:sldMkLst>
          <pc:docMk/>
          <pc:sldMk cId="1139600600" sldId="267"/>
        </pc:sldMkLst>
        <pc:spChg chg="del">
          <ac:chgData name="joe rubeo" userId="47b5ba4da6cbeed6" providerId="LiveId" clId="{F1235D08-0CD9-4451-8578-C40EEBFCFED2}" dt="2021-01-26T05:18:06.649" v="257" actId="478"/>
          <ac:spMkLst>
            <pc:docMk/>
            <pc:sldMk cId="1139600600" sldId="267"/>
            <ac:spMk id="24" creationId="{00000000-0000-0000-0000-000000000000}"/>
          </ac:spMkLst>
        </pc:spChg>
      </pc:sldChg>
      <pc:sldChg chg="delSp mod">
        <pc:chgData name="joe rubeo" userId="47b5ba4da6cbeed6" providerId="LiveId" clId="{F1235D08-0CD9-4451-8578-C40EEBFCFED2}" dt="2021-01-26T05:16:49.109" v="242" actId="478"/>
        <pc:sldMkLst>
          <pc:docMk/>
          <pc:sldMk cId="1257627055" sldId="268"/>
        </pc:sldMkLst>
        <pc:spChg chg="del">
          <ac:chgData name="joe rubeo" userId="47b5ba4da6cbeed6" providerId="LiveId" clId="{F1235D08-0CD9-4451-8578-C40EEBFCFED2}" dt="2021-01-26T05:16:49.109" v="242" actId="478"/>
          <ac:spMkLst>
            <pc:docMk/>
            <pc:sldMk cId="1257627055" sldId="268"/>
            <ac:spMk id="4" creationId="{00000000-0000-0000-0000-000000000000}"/>
          </ac:spMkLst>
        </pc:spChg>
      </pc:sldChg>
      <pc:sldChg chg="modSp mod">
        <pc:chgData name="joe rubeo" userId="47b5ba4da6cbeed6" providerId="LiveId" clId="{F1235D08-0CD9-4451-8578-C40EEBFCFED2}" dt="2021-01-26T05:16:45.386" v="241" actId="1035"/>
        <pc:sldMkLst>
          <pc:docMk/>
          <pc:sldMk cId="777659904" sldId="269"/>
        </pc:sldMkLst>
        <pc:spChg chg="mod">
          <ac:chgData name="joe rubeo" userId="47b5ba4da6cbeed6" providerId="LiveId" clId="{F1235D08-0CD9-4451-8578-C40EEBFCFED2}" dt="2021-01-26T05:16:37.871" v="239" actId="20577"/>
          <ac:spMkLst>
            <pc:docMk/>
            <pc:sldMk cId="777659904" sldId="269"/>
            <ac:spMk id="4" creationId="{00000000-0000-0000-0000-000000000000}"/>
          </ac:spMkLst>
        </pc:spChg>
        <pc:spChg chg="mod">
          <ac:chgData name="joe rubeo" userId="47b5ba4da6cbeed6" providerId="LiveId" clId="{F1235D08-0CD9-4451-8578-C40EEBFCFED2}" dt="2021-01-26T05:16:45.386" v="241" actId="1035"/>
          <ac:spMkLst>
            <pc:docMk/>
            <pc:sldMk cId="777659904" sldId="269"/>
            <ac:spMk id="10" creationId="{00000000-0000-0000-0000-000000000000}"/>
          </ac:spMkLst>
        </pc:spChg>
      </pc:sldChg>
      <pc:sldChg chg="delSp modSp mod">
        <pc:chgData name="joe rubeo" userId="47b5ba4da6cbeed6" providerId="LiveId" clId="{F1235D08-0CD9-4451-8578-C40EEBFCFED2}" dt="2021-01-26T05:17:06.098" v="246" actId="478"/>
        <pc:sldMkLst>
          <pc:docMk/>
          <pc:sldMk cId="1164546143" sldId="270"/>
        </pc:sldMkLst>
        <pc:spChg chg="del mod">
          <ac:chgData name="joe rubeo" userId="47b5ba4da6cbeed6" providerId="LiveId" clId="{F1235D08-0CD9-4451-8578-C40EEBFCFED2}" dt="2021-01-26T05:17:06.098" v="246" actId="478"/>
          <ac:spMkLst>
            <pc:docMk/>
            <pc:sldMk cId="1164546143" sldId="270"/>
            <ac:spMk id="5" creationId="{00000000-0000-0000-0000-000000000000}"/>
          </ac:spMkLst>
        </pc:spChg>
      </pc:sldChg>
      <pc:sldChg chg="delSp mod">
        <pc:chgData name="joe rubeo" userId="47b5ba4da6cbeed6" providerId="LiveId" clId="{F1235D08-0CD9-4451-8578-C40EEBFCFED2}" dt="2021-01-26T05:17:10.708" v="247" actId="478"/>
        <pc:sldMkLst>
          <pc:docMk/>
          <pc:sldMk cId="1391113865" sldId="271"/>
        </pc:sldMkLst>
        <pc:spChg chg="del">
          <ac:chgData name="joe rubeo" userId="47b5ba4da6cbeed6" providerId="LiveId" clId="{F1235D08-0CD9-4451-8578-C40EEBFCFED2}" dt="2021-01-26T05:17:10.708" v="247" actId="478"/>
          <ac:spMkLst>
            <pc:docMk/>
            <pc:sldMk cId="1391113865" sldId="271"/>
            <ac:spMk id="6" creationId="{00000000-0000-0000-0000-000000000000}"/>
          </ac:spMkLst>
        </pc:spChg>
      </pc:sldChg>
      <pc:sldChg chg="delSp mod">
        <pc:chgData name="joe rubeo" userId="47b5ba4da6cbeed6" providerId="LiveId" clId="{F1235D08-0CD9-4451-8578-C40EEBFCFED2}" dt="2021-01-26T05:17:24.658" v="250" actId="478"/>
        <pc:sldMkLst>
          <pc:docMk/>
          <pc:sldMk cId="796264166" sldId="272"/>
        </pc:sldMkLst>
        <pc:spChg chg="del">
          <ac:chgData name="joe rubeo" userId="47b5ba4da6cbeed6" providerId="LiveId" clId="{F1235D08-0CD9-4451-8578-C40EEBFCFED2}" dt="2021-01-26T05:17:24.658" v="250" actId="478"/>
          <ac:spMkLst>
            <pc:docMk/>
            <pc:sldMk cId="796264166" sldId="272"/>
            <ac:spMk id="4" creationId="{00000000-0000-0000-0000-000000000000}"/>
          </ac:spMkLst>
        </pc:spChg>
      </pc:sldChg>
      <pc:sldChg chg="delSp mod">
        <pc:chgData name="joe rubeo" userId="47b5ba4da6cbeed6" providerId="LiveId" clId="{F1235D08-0CD9-4451-8578-C40EEBFCFED2}" dt="2021-01-26T05:17:28.735" v="251" actId="478"/>
        <pc:sldMkLst>
          <pc:docMk/>
          <pc:sldMk cId="1910348761" sldId="273"/>
        </pc:sldMkLst>
        <pc:spChg chg="del">
          <ac:chgData name="joe rubeo" userId="47b5ba4da6cbeed6" providerId="LiveId" clId="{F1235D08-0CD9-4451-8578-C40EEBFCFED2}" dt="2021-01-26T05:17:28.735" v="251" actId="478"/>
          <ac:spMkLst>
            <pc:docMk/>
            <pc:sldMk cId="1910348761" sldId="273"/>
            <ac:spMk id="7" creationId="{00000000-0000-0000-0000-000000000000}"/>
          </ac:spMkLst>
        </pc:spChg>
      </pc:sldChg>
      <pc:sldChg chg="delSp mod">
        <pc:chgData name="joe rubeo" userId="47b5ba4da6cbeed6" providerId="LiveId" clId="{F1235D08-0CD9-4451-8578-C40EEBFCFED2}" dt="2021-01-26T05:17:47.919" v="256" actId="478"/>
        <pc:sldMkLst>
          <pc:docMk/>
          <pc:sldMk cId="896544303" sldId="275"/>
        </pc:sldMkLst>
        <pc:spChg chg="del">
          <ac:chgData name="joe rubeo" userId="47b5ba4da6cbeed6" providerId="LiveId" clId="{F1235D08-0CD9-4451-8578-C40EEBFCFED2}" dt="2021-01-26T05:17:47.919" v="256" actId="478"/>
          <ac:spMkLst>
            <pc:docMk/>
            <pc:sldMk cId="896544303" sldId="275"/>
            <ac:spMk id="14" creationId="{00000000-0000-0000-0000-000000000000}"/>
          </ac:spMkLst>
        </pc:spChg>
      </pc:sldChg>
      <pc:sldChg chg="delSp modSp mod">
        <pc:chgData name="joe rubeo" userId="47b5ba4da6cbeed6" providerId="LiveId" clId="{F1235D08-0CD9-4451-8578-C40EEBFCFED2}" dt="2021-01-26T05:17:16.528" v="249" actId="478"/>
        <pc:sldMkLst>
          <pc:docMk/>
          <pc:sldMk cId="1920360961" sldId="279"/>
        </pc:sldMkLst>
        <pc:spChg chg="del mod">
          <ac:chgData name="joe rubeo" userId="47b5ba4da6cbeed6" providerId="LiveId" clId="{F1235D08-0CD9-4451-8578-C40EEBFCFED2}" dt="2021-01-26T05:17:16.528" v="249" actId="478"/>
          <ac:spMkLst>
            <pc:docMk/>
            <pc:sldMk cId="1920360961" sldId="279"/>
            <ac:spMk id="12" creationId="{00000000-0000-0000-0000-000000000000}"/>
          </ac:spMkLst>
        </pc:spChg>
      </pc:sldChg>
      <pc:sldChg chg="delSp modSp mod">
        <pc:chgData name="joe rubeo" userId="47b5ba4da6cbeed6" providerId="LiveId" clId="{F1235D08-0CD9-4451-8578-C40EEBFCFED2}" dt="2021-01-26T05:16:56.788" v="244" actId="478"/>
        <pc:sldMkLst>
          <pc:docMk/>
          <pc:sldMk cId="3145668680" sldId="283"/>
        </pc:sldMkLst>
        <pc:spChg chg="del mod">
          <ac:chgData name="joe rubeo" userId="47b5ba4da6cbeed6" providerId="LiveId" clId="{F1235D08-0CD9-4451-8578-C40EEBFCFED2}" dt="2021-01-26T05:16:56.788" v="244" actId="478"/>
          <ac:spMkLst>
            <pc:docMk/>
            <pc:sldMk cId="3145668680" sldId="283"/>
            <ac:spMk id="6"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cap="none" spc="20" baseline="0">
                <a:solidFill>
                  <a:prstClr val="black">
                    <a:lumMod val="50000"/>
                    <a:lumOff val="50000"/>
                  </a:prstClr>
                </a:solidFill>
                <a:latin typeface="+mn-lt"/>
                <a:ea typeface="+mn-ea"/>
                <a:cs typeface="+mn-cs"/>
              </a:defRPr>
            </a:pPr>
            <a:r>
              <a:rPr lang="en-US" sz="1800" b="1" dirty="0">
                <a:solidFill>
                  <a:srgbClr val="1CBBB4"/>
                </a:solidFill>
                <a:effectLst/>
              </a:rPr>
              <a:t>HOW BUYERS FIND THEIR HOME</a:t>
            </a:r>
            <a:endParaRPr lang="en-US" dirty="0">
              <a:solidFill>
                <a:srgbClr val="1CBBB4"/>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50000"/>
                    <a:lumOff val="50000"/>
                  </a:prstClr>
                </a:solidFill>
              </a:defRPr>
            </a:pPr>
            <a:r>
              <a:rPr lang="en-US" sz="1200" baseline="0" dirty="0">
                <a:latin typeface="Arial" panose="020B0604020202020204" pitchFamily="34" charset="0"/>
              </a:rPr>
              <a:t>National Association of REALTORS® </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50000"/>
                    <a:lumOff val="50000"/>
                  </a:prstClr>
                </a:solidFill>
              </a:defRPr>
            </a:pPr>
            <a:r>
              <a:rPr lang="en-US" sz="1200" baseline="0" dirty="0">
                <a:latin typeface="Arial" panose="020B0604020202020204" pitchFamily="34" charset="0"/>
              </a:rPr>
              <a:t>Profile of Home Buyers and Sellers 2017</a:t>
            </a:r>
          </a:p>
        </c:rich>
      </c:tx>
      <c:layout>
        <c:manualLayout>
          <c:xMode val="edge"/>
          <c:yMode val="edge"/>
          <c:x val="0.27768245902071226"/>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cap="none" spc="20" baseline="0">
              <a:solidFill>
                <a:prstClr val="black">
                  <a:lumMod val="50000"/>
                  <a:lumOff val="50000"/>
                </a:prst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2017</c:v>
                </c:pt>
              </c:strCache>
            </c:strRef>
          </c:tx>
          <c:spPr>
            <a:solidFill>
              <a:srgbClr val="C00000"/>
            </a:solidFill>
            <a:ln w="9525" cap="flat" cmpd="sng" algn="ctr">
              <a:noFill/>
              <a:round/>
            </a:ln>
            <a:effectLst/>
          </c:spPr>
          <c:invertIfNegative val="0"/>
          <c:cat>
            <c:strRef>
              <c:f>Sheet1!$A$2:$A$10</c:f>
              <c:strCache>
                <c:ptCount val="9"/>
                <c:pt idx="0">
                  <c:v>Other</c:v>
                </c:pt>
                <c:pt idx="1">
                  <c:v>Home Book or Magazine</c:v>
                </c:pt>
                <c:pt idx="2">
                  <c:v>Print Newspaper Advertisement</c:v>
                </c:pt>
                <c:pt idx="3">
                  <c:v>Directly from Sellers </c:v>
                </c:pt>
                <c:pt idx="4">
                  <c:v>Home Builder or Their Agent</c:v>
                </c:pt>
                <c:pt idx="5">
                  <c:v>Friend, Relative or Neighbor</c:v>
                </c:pt>
                <c:pt idx="6">
                  <c:v>Yard Sign / Open House Sign</c:v>
                </c:pt>
                <c:pt idx="7">
                  <c:v>Real Estate Agent</c:v>
                </c:pt>
                <c:pt idx="8">
                  <c:v>Internet</c:v>
                </c:pt>
              </c:strCache>
            </c:strRef>
          </c:cat>
          <c:val>
            <c:numRef>
              <c:f>Sheet1!$B$2:$B$10</c:f>
              <c:numCache>
                <c:formatCode>0%</c:formatCode>
                <c:ptCount val="9"/>
                <c:pt idx="0">
                  <c:v>0</c:v>
                </c:pt>
                <c:pt idx="1">
                  <c:v>0</c:v>
                </c:pt>
                <c:pt idx="2">
                  <c:v>0.01</c:v>
                </c:pt>
                <c:pt idx="3">
                  <c:v>0.02</c:v>
                </c:pt>
                <c:pt idx="4">
                  <c:v>0.06</c:v>
                </c:pt>
                <c:pt idx="5">
                  <c:v>0.06</c:v>
                </c:pt>
                <c:pt idx="6">
                  <c:v>7.0000000000000007E-2</c:v>
                </c:pt>
                <c:pt idx="7">
                  <c:v>0.31</c:v>
                </c:pt>
                <c:pt idx="8">
                  <c:v>0.49</c:v>
                </c:pt>
              </c:numCache>
            </c:numRef>
          </c:val>
          <c:extLst>
            <c:ext xmlns:c16="http://schemas.microsoft.com/office/drawing/2014/chart" uri="{C3380CC4-5D6E-409C-BE32-E72D297353CC}">
              <c16:uniqueId val="{00000000-BAF5-4984-8E71-D255DF1F973B}"/>
            </c:ext>
          </c:extLst>
        </c:ser>
        <c:dLbls>
          <c:showLegendKey val="0"/>
          <c:showVal val="0"/>
          <c:showCatName val="0"/>
          <c:showSerName val="0"/>
          <c:showPercent val="0"/>
          <c:showBubbleSize val="0"/>
        </c:dLbls>
        <c:gapWidth val="100"/>
        <c:axId val="1040349296"/>
        <c:axId val="1040361776"/>
      </c:barChart>
      <c:catAx>
        <c:axId val="1040349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Arial" panose="020B0604020202020204" pitchFamily="34" charset="0"/>
                <a:ea typeface="+mn-ea"/>
                <a:cs typeface="+mn-cs"/>
              </a:defRPr>
            </a:pPr>
            <a:endParaRPr lang="en-US"/>
          </a:p>
        </c:txPr>
        <c:crossAx val="1040361776"/>
        <c:crosses val="autoZero"/>
        <c:auto val="1"/>
        <c:lblAlgn val="ctr"/>
        <c:lblOffset val="100"/>
        <c:noMultiLvlLbl val="0"/>
      </c:catAx>
      <c:valAx>
        <c:axId val="10403617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Arial" panose="020B0604020202020204" pitchFamily="34" charset="0"/>
                <a:ea typeface="+mn-ea"/>
                <a:cs typeface="+mn-cs"/>
              </a:defRPr>
            </a:pPr>
            <a:endParaRPr lang="en-US"/>
          </a:p>
        </c:txPr>
        <c:crossAx val="1040349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93CAEC-4BCC-5F47-8BE3-7DC645FBAFC5}" type="datetimeFigureOut">
              <a:rPr lang="en-US" smtClean="0"/>
              <a:t>2/24/2022</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172DA02-CAA8-084D-80E3-A467F3F41B35}" type="slidenum">
              <a:rPr lang="en-US" smtClean="0"/>
              <a:t>‹#›</a:t>
            </a:fld>
            <a:endParaRPr lang="en-US"/>
          </a:p>
        </p:txBody>
      </p:sp>
    </p:spTree>
    <p:extLst>
      <p:ext uri="{BB962C8B-B14F-4D97-AF65-F5344CB8AC3E}">
        <p14:creationId xmlns:p14="http://schemas.microsoft.com/office/powerpoint/2010/main" val="563613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kwconnect.com/page/kellermortgage/keller-mortgage-availabilit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Cover Page. Update and customize the following items:</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Your name,</a:t>
            </a:r>
            <a:r>
              <a:rPr lang="en-US" sz="1400" baseline="0" dirty="0">
                <a:latin typeface="Arial" panose="020B0604020202020204" pitchFamily="34" charset="0"/>
                <a:cs typeface="Arial" panose="020B0604020202020204" pitchFamily="34" charset="0"/>
              </a:rPr>
              <a:t> logo and market center logo</a:t>
            </a: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you have a photo of your client’s home, you can include it here.</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Your clients’ names and address</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Your name, photo and contact information</a:t>
            </a:r>
            <a:endParaRPr lang="en-US" sz="1400"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172DA02-CAA8-084D-80E3-A467F3F41B35}" type="slidenum">
              <a:rPr lang="en-US" smtClean="0"/>
              <a:t>1</a:t>
            </a:fld>
            <a:endParaRPr lang="en-US"/>
          </a:p>
        </p:txBody>
      </p:sp>
    </p:spTree>
    <p:extLst>
      <p:ext uri="{BB962C8B-B14F-4D97-AF65-F5344CB8AC3E}">
        <p14:creationId xmlns:p14="http://schemas.microsoft.com/office/powerpoint/2010/main" val="2066834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Your Custom Marketing Plan. </a:t>
            </a:r>
            <a:r>
              <a:rPr lang="en-US" sz="1200" dirty="0">
                <a:latin typeface="Arial" panose="020B0604020202020204" pitchFamily="34" charset="0"/>
                <a:cs typeface="Arial" panose="020B0604020202020204" pitchFamily="34" charset="0"/>
              </a:rPr>
              <a:t>Read through each of the marketing activities and make sure that they are in line with what you offer. If there are any adjustments you’d like to make, please feel free to add, delete or edit any of the paragraphs. Please be sure to</a:t>
            </a:r>
            <a:r>
              <a:rPr lang="en-US" sz="1200" baseline="0" dirty="0">
                <a:latin typeface="Arial" panose="020B0604020202020204" pitchFamily="34" charset="0"/>
                <a:cs typeface="Arial" panose="020B0604020202020204" pitchFamily="34" charset="0"/>
              </a:rPr>
              <a:t> customize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Arial" panose="020B0604020202020204" pitchFamily="34" charset="0"/>
                <a:cs typeface="Arial" panose="020B0604020202020204" pitchFamily="34" charset="0"/>
              </a:rPr>
              <a:t>Under </a:t>
            </a:r>
            <a:r>
              <a:rPr lang="en-US" sz="1200" b="1" baseline="0" dirty="0">
                <a:latin typeface="Arial" panose="020B0604020202020204" pitchFamily="34" charset="0"/>
                <a:cs typeface="Arial" panose="020B0604020202020204" pitchFamily="34" charset="0"/>
              </a:rPr>
              <a:t>“Effective Email Marketing” </a:t>
            </a:r>
            <a:r>
              <a:rPr lang="en-US" sz="1200" b="0" baseline="0" dirty="0">
                <a:latin typeface="Arial" panose="020B0604020202020204" pitchFamily="34" charset="0"/>
                <a:cs typeface="Arial" panose="020B0604020202020204" pitchFamily="34" charset="0"/>
              </a:rPr>
              <a:t>edit the first sentence to</a:t>
            </a:r>
            <a:r>
              <a:rPr lang="en-US" sz="1200" b="1" baseline="0" dirty="0">
                <a:latin typeface="Arial" panose="020B0604020202020204" pitchFamily="34" charset="0"/>
                <a:cs typeface="Arial" panose="020B0604020202020204" pitchFamily="34" charset="0"/>
              </a:rPr>
              <a:t> </a:t>
            </a:r>
            <a:r>
              <a:rPr lang="en-US" sz="1200" baseline="0" dirty="0">
                <a:latin typeface="Arial" panose="020B0604020202020204" pitchFamily="34" charset="0"/>
                <a:cs typeface="Arial" panose="020B0604020202020204" pitchFamily="34" charset="0"/>
              </a:rPr>
              <a:t>include the number of contacts in your database</a:t>
            </a:r>
            <a:endParaRPr lang="en-US" dirty="0"/>
          </a:p>
        </p:txBody>
      </p:sp>
      <p:sp>
        <p:nvSpPr>
          <p:cNvPr id="4" name="Slide Number Placeholder 3"/>
          <p:cNvSpPr>
            <a:spLocks noGrp="1"/>
          </p:cNvSpPr>
          <p:nvPr>
            <p:ph type="sldNum" sz="quarter" idx="10"/>
          </p:nvPr>
        </p:nvSpPr>
        <p:spPr/>
        <p:txBody>
          <a:bodyPr/>
          <a:lstStyle/>
          <a:p>
            <a:fld id="{2172DA02-CAA8-084D-80E3-A467F3F41B35}" type="slidenum">
              <a:rPr lang="en-US" smtClean="0"/>
              <a:t>10</a:t>
            </a:fld>
            <a:endParaRPr lang="en-US"/>
          </a:p>
        </p:txBody>
      </p:sp>
    </p:spTree>
    <p:extLst>
      <p:ext uri="{BB962C8B-B14F-4D97-AF65-F5344CB8AC3E}">
        <p14:creationId xmlns:p14="http://schemas.microsoft.com/office/powerpoint/2010/main" val="296030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The Price is Right. </a:t>
            </a:r>
            <a:r>
              <a:rPr lang="en-US" sz="1200" dirty="0">
                <a:latin typeface="Arial" panose="020B0604020202020204" pitchFamily="34" charset="0"/>
                <a:cs typeface="Arial" panose="020B0604020202020204" pitchFamily="34" charset="0"/>
              </a:rPr>
              <a:t>This slide addresses the importance of pricing a property. Feel free to add specifics regarding your pricing strategy.</a:t>
            </a:r>
          </a:p>
          <a:p>
            <a:endParaRPr lang="en-US" dirty="0"/>
          </a:p>
        </p:txBody>
      </p:sp>
      <p:sp>
        <p:nvSpPr>
          <p:cNvPr id="4" name="Slide Number Placeholder 3"/>
          <p:cNvSpPr>
            <a:spLocks noGrp="1"/>
          </p:cNvSpPr>
          <p:nvPr>
            <p:ph type="sldNum" sz="quarter" idx="10"/>
          </p:nvPr>
        </p:nvSpPr>
        <p:spPr/>
        <p:txBody>
          <a:bodyPr/>
          <a:lstStyle/>
          <a:p>
            <a:fld id="{2172DA02-CAA8-084D-80E3-A467F3F41B35}" type="slidenum">
              <a:rPr lang="en-US" smtClean="0"/>
              <a:t>11</a:t>
            </a:fld>
            <a:endParaRPr lang="en-US"/>
          </a:p>
        </p:txBody>
      </p:sp>
    </p:spTree>
    <p:extLst>
      <p:ext uri="{BB962C8B-B14F-4D97-AF65-F5344CB8AC3E}">
        <p14:creationId xmlns:p14="http://schemas.microsoft.com/office/powerpoint/2010/main" val="1818781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Your Open House. </a:t>
            </a:r>
            <a:r>
              <a:rPr lang="en-US" sz="1200" dirty="0">
                <a:latin typeface="Arial" panose="020B0604020202020204" pitchFamily="34" charset="0"/>
                <a:cs typeface="Arial" panose="020B0604020202020204" pitchFamily="34" charset="0"/>
              </a:rPr>
              <a:t>This slide highlights the specific promotional plan around an open house. If there are any adjustments you’d like to make, please feel free to add, delete or edit any of the marketing activities listed.</a:t>
            </a:r>
          </a:p>
          <a:p>
            <a:endParaRPr lang="en-US" dirty="0"/>
          </a:p>
        </p:txBody>
      </p:sp>
      <p:sp>
        <p:nvSpPr>
          <p:cNvPr id="4" name="Slide Number Placeholder 3"/>
          <p:cNvSpPr>
            <a:spLocks noGrp="1"/>
          </p:cNvSpPr>
          <p:nvPr>
            <p:ph type="sldNum" sz="quarter" idx="10"/>
          </p:nvPr>
        </p:nvSpPr>
        <p:spPr/>
        <p:txBody>
          <a:bodyPr/>
          <a:lstStyle/>
          <a:p>
            <a:fld id="{2172DA02-CAA8-084D-80E3-A467F3F41B35}" type="slidenum">
              <a:rPr lang="en-US" smtClean="0"/>
              <a:t>12</a:t>
            </a:fld>
            <a:endParaRPr lang="en-US"/>
          </a:p>
        </p:txBody>
      </p:sp>
    </p:spTree>
    <p:extLst>
      <p:ext uri="{BB962C8B-B14F-4D97-AF65-F5344CB8AC3E}">
        <p14:creationId xmlns:p14="http://schemas.microsoft.com/office/powerpoint/2010/main" val="2973559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A Powerful Bargaining Chip. </a:t>
            </a:r>
            <a:r>
              <a:rPr lang="en-US" sz="1200" dirty="0">
                <a:latin typeface="Arial" panose="020B0604020202020204" pitchFamily="34" charset="0"/>
                <a:cs typeface="Arial" panose="020B0604020202020204" pitchFamily="34" charset="0"/>
              </a:rPr>
              <a:t>This slide presents the benefits of Keller Mortgage. </a:t>
            </a:r>
            <a:r>
              <a:rPr lang="en-US" sz="1200" dirty="0">
                <a:latin typeface="Arial" panose="020B0604020202020204" pitchFamily="34" charset="0"/>
                <a:cs typeface="Arial" panose="020B0604020202020204" pitchFamily="34" charset="0"/>
                <a:hlinkClick r:id="rId3"/>
              </a:rPr>
              <a:t>Check here</a:t>
            </a:r>
            <a:r>
              <a:rPr lang="en-US" sz="1200" dirty="0">
                <a:latin typeface="Arial" panose="020B0604020202020204" pitchFamily="34" charset="0"/>
                <a:cs typeface="Arial" panose="020B0604020202020204" pitchFamily="34" charset="0"/>
              </a:rPr>
              <a:t> to see if Keller Mortgage is available in your area.</a:t>
            </a:r>
          </a:p>
        </p:txBody>
      </p:sp>
      <p:sp>
        <p:nvSpPr>
          <p:cNvPr id="4" name="Slide Number Placeholder 3"/>
          <p:cNvSpPr>
            <a:spLocks noGrp="1"/>
          </p:cNvSpPr>
          <p:nvPr>
            <p:ph type="sldNum" sz="quarter" idx="10"/>
          </p:nvPr>
        </p:nvSpPr>
        <p:spPr/>
        <p:txBody>
          <a:bodyPr/>
          <a:lstStyle/>
          <a:p>
            <a:fld id="{2172DA02-CAA8-084D-80E3-A467F3F41B35}" type="slidenum">
              <a:rPr lang="en-US" smtClean="0"/>
              <a:t>13</a:t>
            </a:fld>
            <a:endParaRPr lang="en-US"/>
          </a:p>
        </p:txBody>
      </p:sp>
    </p:spTree>
    <p:extLst>
      <p:ext uri="{BB962C8B-B14F-4D97-AF65-F5344CB8AC3E}">
        <p14:creationId xmlns:p14="http://schemas.microsoft.com/office/powerpoint/2010/main" val="4096058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Your Custom Marketing Plan. </a:t>
            </a:r>
            <a:r>
              <a:rPr lang="en-US" sz="1200" dirty="0">
                <a:latin typeface="Arial" panose="020B0604020202020204" pitchFamily="34" charset="0"/>
                <a:cs typeface="Arial" panose="020B0604020202020204" pitchFamily="34" charset="0"/>
              </a:rPr>
              <a:t>Fill this page out with the specific marketing plan that you have in mind for your client. Make</a:t>
            </a:r>
            <a:r>
              <a:rPr lang="en-US" sz="1200" baseline="0" dirty="0">
                <a:latin typeface="Arial" panose="020B0604020202020204" pitchFamily="34" charset="0"/>
                <a:cs typeface="Arial" panose="020B0604020202020204" pitchFamily="34" charset="0"/>
              </a:rPr>
              <a:t> sure to update ‘###’ to the specific number of contacts you have in your database.</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172DA02-CAA8-084D-80E3-A467F3F41B35}" type="slidenum">
              <a:rPr lang="en-US" smtClean="0"/>
              <a:t>14</a:t>
            </a:fld>
            <a:endParaRPr lang="en-US"/>
          </a:p>
        </p:txBody>
      </p:sp>
    </p:spTree>
    <p:extLst>
      <p:ext uri="{BB962C8B-B14F-4D97-AF65-F5344CB8AC3E}">
        <p14:creationId xmlns:p14="http://schemas.microsoft.com/office/powerpoint/2010/main" val="2899880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Your Trusted Partner. </a:t>
            </a:r>
            <a:r>
              <a:rPr lang="en-US" sz="1200" dirty="0">
                <a:latin typeface="Arial" panose="020B0604020202020204" pitchFamily="34" charset="0"/>
                <a:cs typeface="Arial" panose="020B0604020202020204" pitchFamily="34" charset="0"/>
              </a:rPr>
              <a:t>Fill this page out with all of the glowing reviews from your past clients!</a:t>
            </a:r>
          </a:p>
        </p:txBody>
      </p:sp>
      <p:sp>
        <p:nvSpPr>
          <p:cNvPr id="4" name="Slide Number Placeholder 3"/>
          <p:cNvSpPr>
            <a:spLocks noGrp="1"/>
          </p:cNvSpPr>
          <p:nvPr>
            <p:ph type="sldNum" sz="quarter" idx="10"/>
          </p:nvPr>
        </p:nvSpPr>
        <p:spPr/>
        <p:txBody>
          <a:bodyPr/>
          <a:lstStyle/>
          <a:p>
            <a:fld id="{2172DA02-CAA8-084D-80E3-A467F3F41B35}" type="slidenum">
              <a:rPr lang="en-US" smtClean="0"/>
              <a:t>15</a:t>
            </a:fld>
            <a:endParaRPr lang="en-US"/>
          </a:p>
        </p:txBody>
      </p:sp>
    </p:spTree>
    <p:extLst>
      <p:ext uri="{BB962C8B-B14F-4D97-AF65-F5344CB8AC3E}">
        <p14:creationId xmlns:p14="http://schemas.microsoft.com/office/powerpoint/2010/main" val="3065857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A Promise. </a:t>
            </a:r>
            <a:r>
              <a:rPr lang="en-US" sz="1200" dirty="0">
                <a:latin typeface="Arial" panose="020B0604020202020204" pitchFamily="34" charset="0"/>
                <a:cs typeface="Arial" panose="020B0604020202020204" pitchFamily="34" charset="0"/>
              </a:rPr>
              <a:t>This slide serves to highlight your value proposition and your promise of serve. Feel free to customize it as you see fit.</a:t>
            </a:r>
            <a:endParaRPr lang="en-US" dirty="0"/>
          </a:p>
        </p:txBody>
      </p:sp>
      <p:sp>
        <p:nvSpPr>
          <p:cNvPr id="4" name="Slide Number Placeholder 3"/>
          <p:cNvSpPr>
            <a:spLocks noGrp="1"/>
          </p:cNvSpPr>
          <p:nvPr>
            <p:ph type="sldNum" sz="quarter" idx="10"/>
          </p:nvPr>
        </p:nvSpPr>
        <p:spPr/>
        <p:txBody>
          <a:bodyPr/>
          <a:lstStyle/>
          <a:p>
            <a:fld id="{2172DA02-CAA8-084D-80E3-A467F3F41B35}" type="slidenum">
              <a:rPr lang="en-US" smtClean="0"/>
              <a:t>16</a:t>
            </a:fld>
            <a:endParaRPr lang="en-US"/>
          </a:p>
        </p:txBody>
      </p:sp>
    </p:spTree>
    <p:extLst>
      <p:ext uri="{BB962C8B-B14F-4D97-AF65-F5344CB8AC3E}">
        <p14:creationId xmlns:p14="http://schemas.microsoft.com/office/powerpoint/2010/main" val="981341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The Bottom Line. </a:t>
            </a:r>
            <a:r>
              <a:rPr lang="en-US" sz="1200" dirty="0">
                <a:latin typeface="Arial" panose="020B0604020202020204" pitchFamily="34" charset="0"/>
                <a:cs typeface="Arial" panose="020B0604020202020204" pitchFamily="34" charset="0"/>
              </a:rPr>
              <a:t>This is your final push! Feel free to customize this slide specific to your business, market and client.</a:t>
            </a:r>
          </a:p>
        </p:txBody>
      </p:sp>
      <p:sp>
        <p:nvSpPr>
          <p:cNvPr id="4" name="Slide Number Placeholder 3"/>
          <p:cNvSpPr>
            <a:spLocks noGrp="1"/>
          </p:cNvSpPr>
          <p:nvPr>
            <p:ph type="sldNum" sz="quarter" idx="10"/>
          </p:nvPr>
        </p:nvSpPr>
        <p:spPr/>
        <p:txBody>
          <a:bodyPr/>
          <a:lstStyle/>
          <a:p>
            <a:fld id="{2172DA02-CAA8-084D-80E3-A467F3F41B35}" type="slidenum">
              <a:rPr lang="en-US" smtClean="0"/>
              <a:t>17</a:t>
            </a:fld>
            <a:endParaRPr lang="en-US"/>
          </a:p>
        </p:txBody>
      </p:sp>
    </p:spTree>
    <p:extLst>
      <p:ext uri="{BB962C8B-B14F-4D97-AF65-F5344CB8AC3E}">
        <p14:creationId xmlns:p14="http://schemas.microsoft.com/office/powerpoint/2010/main" val="59599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Your Needs Come First</a:t>
            </a:r>
            <a:r>
              <a:rPr lang="en-US" sz="1200" dirty="0">
                <a:latin typeface="Arial" panose="020B0604020202020204" pitchFamily="34" charset="0"/>
                <a:cs typeface="Arial" panose="020B0604020202020204" pitchFamily="34" charset="0"/>
              </a:rPr>
              <a:t>. This slide is designed to help you understand precisely what your clients need. Feel free to add anything other questions that will help you understand how to best serve them. </a:t>
            </a:r>
            <a:endParaRPr lang="en-US" dirty="0"/>
          </a:p>
        </p:txBody>
      </p:sp>
      <p:sp>
        <p:nvSpPr>
          <p:cNvPr id="4" name="Slide Number Placeholder 3"/>
          <p:cNvSpPr>
            <a:spLocks noGrp="1"/>
          </p:cNvSpPr>
          <p:nvPr>
            <p:ph type="sldNum" sz="quarter" idx="10"/>
          </p:nvPr>
        </p:nvSpPr>
        <p:spPr/>
        <p:txBody>
          <a:bodyPr/>
          <a:lstStyle/>
          <a:p>
            <a:fld id="{2172DA02-CAA8-084D-80E3-A467F3F41B35}" type="slidenum">
              <a:rPr lang="en-US" smtClean="0"/>
              <a:t>2</a:t>
            </a:fld>
            <a:endParaRPr lang="en-US"/>
          </a:p>
        </p:txBody>
      </p:sp>
    </p:spTree>
    <p:extLst>
      <p:ext uri="{BB962C8B-B14F-4D97-AF65-F5344CB8AC3E}">
        <p14:creationId xmlns:p14="http://schemas.microsoft.com/office/powerpoint/2010/main" val="1150574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Clear Communication</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Update your contact information</a:t>
            </a:r>
          </a:p>
          <a:p>
            <a:endParaRPr lang="en-US" dirty="0"/>
          </a:p>
        </p:txBody>
      </p:sp>
      <p:sp>
        <p:nvSpPr>
          <p:cNvPr id="4" name="Slide Number Placeholder 3"/>
          <p:cNvSpPr>
            <a:spLocks noGrp="1"/>
          </p:cNvSpPr>
          <p:nvPr>
            <p:ph type="sldNum" sz="quarter" idx="10"/>
          </p:nvPr>
        </p:nvSpPr>
        <p:spPr/>
        <p:txBody>
          <a:bodyPr/>
          <a:lstStyle/>
          <a:p>
            <a:fld id="{2172DA02-CAA8-084D-80E3-A467F3F41B35}" type="slidenum">
              <a:rPr lang="en-US" smtClean="0"/>
              <a:t>3</a:t>
            </a:fld>
            <a:endParaRPr lang="en-US"/>
          </a:p>
        </p:txBody>
      </p:sp>
    </p:spTree>
    <p:extLst>
      <p:ext uri="{BB962C8B-B14F-4D97-AF65-F5344CB8AC3E}">
        <p14:creationId xmlns:p14="http://schemas.microsoft.com/office/powerpoint/2010/main" val="3877077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An Industry Leader. </a:t>
            </a:r>
            <a:r>
              <a:rPr lang="en-US" sz="1200" dirty="0">
                <a:latin typeface="Arial" panose="020B0604020202020204" pitchFamily="34" charset="0"/>
                <a:cs typeface="Arial" panose="020B0604020202020204" pitchFamily="34" charset="0"/>
              </a:rPr>
              <a:t>This slide gives context around the benefit of working with Keller Williams Realty.</a:t>
            </a:r>
          </a:p>
          <a:p>
            <a:endParaRPr lang="en-US" dirty="0"/>
          </a:p>
        </p:txBody>
      </p:sp>
      <p:sp>
        <p:nvSpPr>
          <p:cNvPr id="4" name="Slide Number Placeholder 3"/>
          <p:cNvSpPr>
            <a:spLocks noGrp="1"/>
          </p:cNvSpPr>
          <p:nvPr>
            <p:ph type="sldNum" sz="quarter" idx="10"/>
          </p:nvPr>
        </p:nvSpPr>
        <p:spPr/>
        <p:txBody>
          <a:bodyPr/>
          <a:lstStyle/>
          <a:p>
            <a:fld id="{2172DA02-CAA8-084D-80E3-A467F3F41B35}" type="slidenum">
              <a:rPr lang="en-US" smtClean="0"/>
              <a:t>4</a:t>
            </a:fld>
            <a:endParaRPr lang="en-US"/>
          </a:p>
        </p:txBody>
      </p:sp>
    </p:spTree>
    <p:extLst>
      <p:ext uri="{BB962C8B-B14F-4D97-AF65-F5344CB8AC3E}">
        <p14:creationId xmlns:p14="http://schemas.microsoft.com/office/powerpoint/2010/main" val="1971489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A Portfolio of Excellence. </a:t>
            </a:r>
            <a:r>
              <a:rPr lang="en-US" sz="1200" dirty="0">
                <a:latin typeface="Arial" panose="020B0604020202020204" pitchFamily="34" charset="0"/>
                <a:cs typeface="Arial" panose="020B0604020202020204" pitchFamily="34" charset="0"/>
              </a:rPr>
              <a:t>Use this slide to showcase your most successful listings.</a:t>
            </a:r>
          </a:p>
          <a:p>
            <a:endParaRPr lang="en-US" dirty="0"/>
          </a:p>
        </p:txBody>
      </p:sp>
      <p:sp>
        <p:nvSpPr>
          <p:cNvPr id="4" name="Slide Number Placeholder 3"/>
          <p:cNvSpPr>
            <a:spLocks noGrp="1"/>
          </p:cNvSpPr>
          <p:nvPr>
            <p:ph type="sldNum" sz="quarter" idx="10"/>
          </p:nvPr>
        </p:nvSpPr>
        <p:spPr/>
        <p:txBody>
          <a:bodyPr/>
          <a:lstStyle/>
          <a:p>
            <a:fld id="{2172DA02-CAA8-084D-80E3-A467F3F41B35}" type="slidenum">
              <a:rPr lang="en-US" smtClean="0"/>
              <a:t>5</a:t>
            </a:fld>
            <a:endParaRPr lang="en-US"/>
          </a:p>
        </p:txBody>
      </p:sp>
    </p:spTree>
    <p:extLst>
      <p:ext uri="{BB962C8B-B14F-4D97-AF65-F5344CB8AC3E}">
        <p14:creationId xmlns:p14="http://schemas.microsoft.com/office/powerpoint/2010/main" val="336436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The Process. </a:t>
            </a:r>
            <a:r>
              <a:rPr lang="en-US" sz="1200" dirty="0">
                <a:latin typeface="Arial" panose="020B0604020202020204" pitchFamily="34" charset="0"/>
                <a:cs typeface="Arial" panose="020B0604020202020204" pitchFamily="34" charset="0"/>
              </a:rPr>
              <a:t>This slide presents the complexity of the real estate transaction and how you make it easier. If there are any adjustments you’d like to make, please feel free to add, delete or edit any of the steps.</a:t>
            </a:r>
          </a:p>
          <a:p>
            <a:endParaRPr lang="en-US" dirty="0"/>
          </a:p>
        </p:txBody>
      </p:sp>
      <p:sp>
        <p:nvSpPr>
          <p:cNvPr id="4" name="Slide Number Placeholder 3"/>
          <p:cNvSpPr>
            <a:spLocks noGrp="1"/>
          </p:cNvSpPr>
          <p:nvPr>
            <p:ph type="sldNum" sz="quarter" idx="10"/>
          </p:nvPr>
        </p:nvSpPr>
        <p:spPr/>
        <p:txBody>
          <a:bodyPr/>
          <a:lstStyle/>
          <a:p>
            <a:fld id="{2172DA02-CAA8-084D-80E3-A467F3F41B35}" type="slidenum">
              <a:rPr lang="en-US" smtClean="0"/>
              <a:t>6</a:t>
            </a:fld>
            <a:endParaRPr lang="en-US"/>
          </a:p>
        </p:txBody>
      </p:sp>
    </p:spTree>
    <p:extLst>
      <p:ext uri="{BB962C8B-B14F-4D97-AF65-F5344CB8AC3E}">
        <p14:creationId xmlns:p14="http://schemas.microsoft.com/office/powerpoint/2010/main" val="3676711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Your Custom Marketing Plan. </a:t>
            </a:r>
            <a:r>
              <a:rPr lang="en-US" sz="1200" dirty="0">
                <a:latin typeface="Arial" panose="020B0604020202020204" pitchFamily="34" charset="0"/>
                <a:cs typeface="Arial" panose="020B0604020202020204" pitchFamily="34" charset="0"/>
              </a:rPr>
              <a:t>This is the cover</a:t>
            </a:r>
            <a:r>
              <a:rPr lang="en-US" sz="1200" baseline="0" dirty="0">
                <a:latin typeface="Arial" panose="020B0604020202020204" pitchFamily="34" charset="0"/>
                <a:cs typeface="Arial" panose="020B0604020202020204" pitchFamily="34" charset="0"/>
              </a:rPr>
              <a:t> page</a:t>
            </a:r>
            <a:r>
              <a:rPr lang="en-US" sz="1200" dirty="0">
                <a:latin typeface="Arial" panose="020B0604020202020204" pitchFamily="34" charset="0"/>
                <a:cs typeface="Arial" panose="020B0604020202020204" pitchFamily="34" charset="0"/>
              </a:rPr>
              <a:t> to the marketing portion of the presentation.</a:t>
            </a:r>
          </a:p>
          <a:p>
            <a:endParaRPr lang="en-US" dirty="0"/>
          </a:p>
        </p:txBody>
      </p:sp>
      <p:sp>
        <p:nvSpPr>
          <p:cNvPr id="4" name="Slide Number Placeholder 3"/>
          <p:cNvSpPr>
            <a:spLocks noGrp="1"/>
          </p:cNvSpPr>
          <p:nvPr>
            <p:ph type="sldNum" sz="quarter" idx="10"/>
          </p:nvPr>
        </p:nvSpPr>
        <p:spPr/>
        <p:txBody>
          <a:bodyPr/>
          <a:lstStyle/>
          <a:p>
            <a:fld id="{2172DA02-CAA8-084D-80E3-A467F3F41B35}" type="slidenum">
              <a:rPr lang="en-US" smtClean="0"/>
              <a:t>7</a:t>
            </a:fld>
            <a:endParaRPr lang="en-US"/>
          </a:p>
        </p:txBody>
      </p:sp>
    </p:spTree>
    <p:extLst>
      <p:ext uri="{BB962C8B-B14F-4D97-AF65-F5344CB8AC3E}">
        <p14:creationId xmlns:p14="http://schemas.microsoft.com/office/powerpoint/2010/main" val="1729148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How Buyers Find Their Home:</a:t>
            </a:r>
            <a:r>
              <a:rPr lang="en-US" sz="1200" b="1" baseline="0" dirty="0">
                <a:latin typeface="Arial" panose="020B0604020202020204" pitchFamily="34" charset="0"/>
                <a:cs typeface="Arial" panose="020B0604020202020204" pitchFamily="34" charset="0"/>
              </a:rPr>
              <a:t> </a:t>
            </a:r>
            <a:r>
              <a:rPr lang="en-US" sz="1200" b="0" baseline="0" dirty="0">
                <a:latin typeface="Arial" panose="020B0604020202020204" pitchFamily="34" charset="0"/>
                <a:cs typeface="Arial" panose="020B0604020202020204" pitchFamily="34" charset="0"/>
              </a:rPr>
              <a:t>This slide presents the latest data from the NAR Profile of Home Buyers and Sellers showing how the typical buyer finds the home they purchased.</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172DA02-CAA8-084D-80E3-A467F3F41B35}" type="slidenum">
              <a:rPr lang="en-US" smtClean="0"/>
              <a:t>8</a:t>
            </a:fld>
            <a:endParaRPr lang="en-US"/>
          </a:p>
        </p:txBody>
      </p:sp>
    </p:spTree>
    <p:extLst>
      <p:ext uri="{BB962C8B-B14F-4D97-AF65-F5344CB8AC3E}">
        <p14:creationId xmlns:p14="http://schemas.microsoft.com/office/powerpoint/2010/main" val="3267118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Your Custom Marketing Plan. </a:t>
            </a:r>
            <a:r>
              <a:rPr lang="en-US" sz="1200" dirty="0">
                <a:latin typeface="Arial" panose="020B0604020202020204" pitchFamily="34" charset="0"/>
                <a:cs typeface="Arial" panose="020B0604020202020204" pitchFamily="34" charset="0"/>
              </a:rPr>
              <a:t>Read through each of the marketing activities and make sure that they are in line with what you offer. If there are any adjustments you’d like to make, please feel free to add, delete or edit any of the paragraphs.</a:t>
            </a:r>
          </a:p>
          <a:p>
            <a:endParaRPr lang="en-US" dirty="0"/>
          </a:p>
        </p:txBody>
      </p:sp>
      <p:sp>
        <p:nvSpPr>
          <p:cNvPr id="4" name="Slide Number Placeholder 3"/>
          <p:cNvSpPr>
            <a:spLocks noGrp="1"/>
          </p:cNvSpPr>
          <p:nvPr>
            <p:ph type="sldNum" sz="quarter" idx="10"/>
          </p:nvPr>
        </p:nvSpPr>
        <p:spPr/>
        <p:txBody>
          <a:bodyPr/>
          <a:lstStyle/>
          <a:p>
            <a:fld id="{2172DA02-CAA8-084D-80E3-A467F3F41B35}" type="slidenum">
              <a:rPr lang="en-US" smtClean="0"/>
              <a:t>9</a:t>
            </a:fld>
            <a:endParaRPr lang="en-US"/>
          </a:p>
        </p:txBody>
      </p:sp>
    </p:spTree>
    <p:extLst>
      <p:ext uri="{BB962C8B-B14F-4D97-AF65-F5344CB8AC3E}">
        <p14:creationId xmlns:p14="http://schemas.microsoft.com/office/powerpoint/2010/main" val="2653510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009C24-3330-904E-9492-67E28743869C}"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7D41B-7530-624B-AE78-C94606D66B1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2D009C24-3330-904E-9492-67E28743869C}"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67D41B-7530-624B-AE78-C94606D66B1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009C24-3330-904E-9492-67E28743869C}"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7D41B-7530-624B-AE78-C94606D66B1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009C24-3330-904E-9492-67E28743869C}"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7D41B-7530-624B-AE78-C94606D66B1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009C24-3330-904E-9492-67E28743869C}"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7D41B-7530-624B-AE78-C94606D66B1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009C24-3330-904E-9492-67E28743869C}"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67D41B-7530-624B-AE78-C94606D66B1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009C24-3330-904E-9492-67E28743869C}" type="datetimeFigureOut">
              <a:rPr lang="en-US" smtClean="0"/>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67D41B-7530-624B-AE78-C94606D66B1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009C24-3330-904E-9492-67E28743869C}" type="datetimeFigureOut">
              <a:rPr lang="en-US" smtClean="0"/>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67D41B-7530-624B-AE78-C94606D66B1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09C24-3330-904E-9492-67E28743869C}" type="datetimeFigureOut">
              <a:rPr lang="en-US" smtClean="0"/>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67D41B-7530-624B-AE78-C94606D66B1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2D009C24-3330-904E-9492-67E28743869C}"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67D41B-7530-624B-AE78-C94606D66B1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2D009C24-3330-904E-9492-67E28743869C}" type="datetimeFigureOut">
              <a:rPr lang="en-US" smtClean="0"/>
              <a:t>2/24/2022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5B67D41B-7530-624B-AE78-C94606D66B1F}" type="slidenum">
              <a:rPr lang="en-US" smtClean="0"/>
              <a:t>‹#›</a:t>
            </a:fld>
            <a:endParaRPr lang="en-US"/>
          </a:p>
        </p:txBody>
      </p:sp>
    </p:spTree>
    <p:extLst>
      <p:ext uri="{BB962C8B-B14F-4D97-AF65-F5344CB8AC3E}">
        <p14:creationId xmlns:p14="http://schemas.microsoft.com/office/powerpoint/2010/main" val="106763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flickr.com/photos/106574022@N04/11705392445/"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3.jpg"/><Relationship Id="rId5" Type="http://schemas.openxmlformats.org/officeDocument/2006/relationships/hyperlink" Target="mailto:joerubeo@kw.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fif"/><Relationship Id="rId13" Type="http://schemas.openxmlformats.org/officeDocument/2006/relationships/image" Target="../media/image17.jfif"/><Relationship Id="rId3" Type="http://schemas.openxmlformats.org/officeDocument/2006/relationships/image" Target="../media/image7.jfif"/><Relationship Id="rId7" Type="http://schemas.openxmlformats.org/officeDocument/2006/relationships/image" Target="../media/image11.jfif"/><Relationship Id="rId12" Type="http://schemas.openxmlformats.org/officeDocument/2006/relationships/image" Target="../media/image16.jfif"/><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0.jfif"/><Relationship Id="rId11" Type="http://schemas.openxmlformats.org/officeDocument/2006/relationships/image" Target="../media/image15.jfif"/><Relationship Id="rId5" Type="http://schemas.openxmlformats.org/officeDocument/2006/relationships/image" Target="../media/image9.jfif"/><Relationship Id="rId10" Type="http://schemas.openxmlformats.org/officeDocument/2006/relationships/image" Target="../media/image14.jfif"/><Relationship Id="rId4" Type="http://schemas.openxmlformats.org/officeDocument/2006/relationships/image" Target="../media/image8.jfif"/><Relationship Id="rId9" Type="http://schemas.openxmlformats.org/officeDocument/2006/relationships/image" Target="../media/image13.jfif"/><Relationship Id="rId14" Type="http://schemas.openxmlformats.org/officeDocument/2006/relationships/image" Target="../media/image1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a:spLocks noChangeArrowheads="1"/>
          </p:cNvSpPr>
          <p:nvPr/>
        </p:nvSpPr>
        <p:spPr bwMode="auto">
          <a:xfrm>
            <a:off x="3220278" y="9581653"/>
            <a:ext cx="4296377"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990" dirty="0">
                <a:solidFill>
                  <a:srgbClr val="A6A6A6"/>
                </a:solidFill>
              </a:rPr>
              <a:t>Each Keller Williams Realty Office Is Independently Owned and Operated </a:t>
            </a:r>
          </a:p>
        </p:txBody>
      </p:sp>
      <p:sp>
        <p:nvSpPr>
          <p:cNvPr id="9" name="Rectangle 2"/>
          <p:cNvSpPr>
            <a:spLocks noChangeArrowheads="1"/>
          </p:cNvSpPr>
          <p:nvPr/>
        </p:nvSpPr>
        <p:spPr bwMode="auto">
          <a:xfrm>
            <a:off x="3703782" y="9242008"/>
            <a:ext cx="3682074"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90" dirty="0">
                <a:ea typeface="Arial" charset="0"/>
                <a:cs typeface="Arial" charset="0"/>
              </a:rPr>
              <a:t>9 Bert Crawford Road Middletown, New York 10940 </a:t>
            </a:r>
          </a:p>
          <a:p>
            <a:r>
              <a:rPr lang="en-US" altLang="en-US" sz="990" dirty="0">
                <a:ea typeface="Arial" charset="0"/>
                <a:cs typeface="Arial" charset="0"/>
              </a:rPr>
              <a:t>845.645.6065</a:t>
            </a:r>
          </a:p>
        </p:txBody>
      </p:sp>
      <p:pic>
        <p:nvPicPr>
          <p:cNvPr id="18" name="Picture 17" descr="Text&#10;&#10;Description automatically generated">
            <a:extLst>
              <a:ext uri="{FF2B5EF4-FFF2-40B4-BE49-F238E27FC236}">
                <a16:creationId xmlns:a16="http://schemas.microsoft.com/office/drawing/2014/main" id="{1BBE87D5-351D-4489-ACB7-9C6C3D6A5949}"/>
              </a:ext>
            </a:extLst>
          </p:cNvPr>
          <p:cNvPicPr>
            <a:picLocks noChangeAspect="1"/>
          </p:cNvPicPr>
          <p:nvPr/>
        </p:nvPicPr>
        <p:blipFill>
          <a:blip r:embed="rId3"/>
          <a:stretch>
            <a:fillRect/>
          </a:stretch>
        </p:blipFill>
        <p:spPr>
          <a:xfrm>
            <a:off x="3786910" y="8695145"/>
            <a:ext cx="3313856" cy="546863"/>
          </a:xfrm>
          <a:prstGeom prst="rect">
            <a:avLst/>
          </a:prstGeom>
        </p:spPr>
      </p:pic>
      <p:pic>
        <p:nvPicPr>
          <p:cNvPr id="5" name="Picture 4" descr="A person in a suit&#10;&#10;Description automatically generated with low confidence">
            <a:extLst>
              <a:ext uri="{FF2B5EF4-FFF2-40B4-BE49-F238E27FC236}">
                <a16:creationId xmlns:a16="http://schemas.microsoft.com/office/drawing/2014/main" id="{37221D59-1766-42B9-9B26-D0EF00049B77}"/>
              </a:ext>
            </a:extLst>
          </p:cNvPr>
          <p:cNvPicPr>
            <a:picLocks noChangeAspect="1"/>
          </p:cNvPicPr>
          <p:nvPr/>
        </p:nvPicPr>
        <p:blipFill>
          <a:blip r:embed="rId4"/>
          <a:stretch>
            <a:fillRect/>
          </a:stretch>
        </p:blipFill>
        <p:spPr>
          <a:xfrm>
            <a:off x="267660" y="8698998"/>
            <a:ext cx="709977" cy="940042"/>
          </a:xfrm>
          <a:prstGeom prst="rect">
            <a:avLst/>
          </a:prstGeom>
        </p:spPr>
      </p:pic>
      <p:sp>
        <p:nvSpPr>
          <p:cNvPr id="10" name="TextBox 9">
            <a:extLst>
              <a:ext uri="{FF2B5EF4-FFF2-40B4-BE49-F238E27FC236}">
                <a16:creationId xmlns:a16="http://schemas.microsoft.com/office/drawing/2014/main" id="{BBD571DE-39E3-4683-AC42-BBFA422EBBF5}"/>
              </a:ext>
            </a:extLst>
          </p:cNvPr>
          <p:cNvSpPr txBox="1"/>
          <p:nvPr/>
        </p:nvSpPr>
        <p:spPr>
          <a:xfrm>
            <a:off x="977637" y="8742079"/>
            <a:ext cx="1846089" cy="861774"/>
          </a:xfrm>
          <a:prstGeom prst="rect">
            <a:avLst/>
          </a:prstGeom>
          <a:noFill/>
        </p:spPr>
        <p:txBody>
          <a:bodyPr wrap="square" rtlCol="0">
            <a:spAutoFit/>
          </a:bodyPr>
          <a:lstStyle/>
          <a:p>
            <a:r>
              <a:rPr lang="en-US" altLang="en-US" sz="1000" dirty="0">
                <a:ea typeface="Arial" charset="0"/>
                <a:cs typeface="Arial" charset="0"/>
              </a:rPr>
              <a:t>Joseph Rubeo</a:t>
            </a:r>
          </a:p>
          <a:p>
            <a:r>
              <a:rPr lang="en-US" altLang="en-US" sz="1000" dirty="0" err="1">
                <a:ea typeface="Arial" charset="0"/>
                <a:cs typeface="Arial" charset="0"/>
              </a:rPr>
              <a:t>Lic</a:t>
            </a:r>
            <a:r>
              <a:rPr lang="en-US" altLang="en-US" sz="1000" dirty="0">
                <a:ea typeface="Arial" charset="0"/>
                <a:cs typeface="Arial" charset="0"/>
              </a:rPr>
              <a:t>. Associate Broker</a:t>
            </a:r>
          </a:p>
          <a:p>
            <a:r>
              <a:rPr lang="en-US" altLang="en-US" sz="1000" dirty="0">
                <a:ea typeface="Arial" charset="0"/>
                <a:cs typeface="Arial" charset="0"/>
              </a:rPr>
              <a:t>C:(914) 804-3867 </a:t>
            </a:r>
          </a:p>
          <a:p>
            <a:r>
              <a:rPr lang="en-US" altLang="en-US" sz="1000" dirty="0">
                <a:ea typeface="Arial" charset="0"/>
                <a:cs typeface="Arial" charset="0"/>
              </a:rPr>
              <a:t>Email: </a:t>
            </a:r>
            <a:r>
              <a:rPr lang="en-US" altLang="en-US" sz="1000" dirty="0">
                <a:ea typeface="Arial" charset="0"/>
                <a:cs typeface="Arial" charset="0"/>
                <a:hlinkClick r:id="rId5"/>
              </a:rPr>
              <a:t>joerubeo@kw.com</a:t>
            </a:r>
            <a:r>
              <a:rPr lang="en-US" altLang="en-US" sz="1000" dirty="0">
                <a:ea typeface="Arial" charset="0"/>
                <a:cs typeface="Arial" charset="0"/>
              </a:rPr>
              <a:t> </a:t>
            </a:r>
          </a:p>
          <a:p>
            <a:r>
              <a:rPr lang="en-US" altLang="en-US" sz="1000" dirty="0">
                <a:ea typeface="Arial" charset="0"/>
                <a:cs typeface="Arial" charset="0"/>
              </a:rPr>
              <a:t>Website: joerubeo.kw.com</a:t>
            </a:r>
            <a:endParaRPr lang="en-US" sz="1000" dirty="0"/>
          </a:p>
        </p:txBody>
      </p:sp>
      <p:pic>
        <p:nvPicPr>
          <p:cNvPr id="12" name="Picture 11" descr="A group of people standing outside&#10;&#10;Description automatically generated with low confidence">
            <a:extLst>
              <a:ext uri="{FF2B5EF4-FFF2-40B4-BE49-F238E27FC236}">
                <a16:creationId xmlns:a16="http://schemas.microsoft.com/office/drawing/2014/main" id="{9B920D7F-C2F8-4CC3-935C-24E64BC9D9F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0" y="-1766753"/>
            <a:ext cx="7772400" cy="7100630"/>
          </a:xfrm>
          <a:prstGeom prst="rect">
            <a:avLst/>
          </a:prstGeom>
        </p:spPr>
      </p:pic>
    </p:spTree>
    <p:extLst>
      <p:ext uri="{BB962C8B-B14F-4D97-AF65-F5344CB8AC3E}">
        <p14:creationId xmlns:p14="http://schemas.microsoft.com/office/powerpoint/2010/main" val="500876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23720" y="315923"/>
            <a:ext cx="5248760" cy="837793"/>
          </a:xfrm>
          <a:prstGeom prst="rect">
            <a:avLst/>
          </a:prstGeom>
        </p:spPr>
        <p:txBody>
          <a:bodyPr wrap="square">
            <a:spAutoFit/>
          </a:bodyPr>
          <a:lstStyle/>
          <a:p>
            <a:pPr algn="ctr">
              <a:lnSpc>
                <a:spcPts val="2860"/>
              </a:lnSpc>
            </a:pPr>
            <a:r>
              <a:rPr lang="en-US" sz="2800" b="1" dirty="0">
                <a:solidFill>
                  <a:srgbClr val="C00000"/>
                </a:solidFill>
                <a:latin typeface="Arial Black" charset="0"/>
                <a:ea typeface="Arial Black" charset="0"/>
                <a:cs typeface="Arial Black" charset="0"/>
              </a:rPr>
              <a:t>YOUR CUSTOM MARKETING PLAN</a:t>
            </a:r>
          </a:p>
        </p:txBody>
      </p:sp>
      <p:sp>
        <p:nvSpPr>
          <p:cNvPr id="10" name="TextBox 9"/>
          <p:cNvSpPr txBox="1"/>
          <p:nvPr/>
        </p:nvSpPr>
        <p:spPr>
          <a:xfrm>
            <a:off x="256759" y="2351792"/>
            <a:ext cx="7182678" cy="5852160"/>
          </a:xfrm>
          <a:prstGeom prst="rect">
            <a:avLst/>
          </a:prstGeom>
          <a:solidFill>
            <a:schemeClr val="bg1">
              <a:alpha val="0"/>
            </a:schemeClr>
          </a:solidFill>
        </p:spPr>
        <p:txBody>
          <a:bodyPr wrap="square" numCol="2" spcCol="731520" rtlCol="0">
            <a:spAutoFit/>
          </a:bodyPr>
          <a:lstStyle/>
          <a:p>
            <a:r>
              <a:rPr lang="en-US" sz="1600" b="1" dirty="0">
                <a:solidFill>
                  <a:schemeClr val="bg2">
                    <a:lumMod val="25000"/>
                  </a:schemeClr>
                </a:solidFill>
                <a:latin typeface="Arial" panose="020B0604020202020204" pitchFamily="34" charset="0"/>
                <a:cs typeface="Arial" panose="020B0604020202020204" pitchFamily="34" charset="0"/>
              </a:rPr>
              <a:t>Door-knocking</a:t>
            </a:r>
          </a:p>
          <a:p>
            <a:r>
              <a:rPr lang="en-US" sz="1100" dirty="0">
                <a:solidFill>
                  <a:schemeClr val="bg2">
                    <a:lumMod val="50000"/>
                  </a:schemeClr>
                </a:solidFill>
                <a:latin typeface="Arial" panose="020B0604020202020204" pitchFamily="34" charset="0"/>
                <a:cs typeface="Arial" panose="020B0604020202020204" pitchFamily="34" charset="0"/>
              </a:rPr>
              <a:t>While online marketing is critical in today’s business environment, sometimes nothing beats grabbing a pair of comfortable shoes, some fliers, and pounding the pavement. You can rest assured that if selling your property quickly and for the best price possible requires knocking on a hundred doors, I’ll do it.</a:t>
            </a:r>
          </a:p>
          <a:p>
            <a:endParaRPr lang="en-US" sz="2000" b="1" dirty="0">
              <a:solidFill>
                <a:srgbClr val="009999"/>
              </a:solidFill>
              <a:latin typeface="Arial" panose="020B0604020202020204" pitchFamily="34" charset="0"/>
              <a:cs typeface="Arial" panose="020B0604020202020204" pitchFamily="34" charset="0"/>
            </a:endParaRPr>
          </a:p>
          <a:p>
            <a:r>
              <a:rPr lang="en-US" sz="1600" b="1" dirty="0">
                <a:solidFill>
                  <a:schemeClr val="bg2">
                    <a:lumMod val="25000"/>
                  </a:schemeClr>
                </a:solidFill>
                <a:latin typeface="Arial" panose="020B0604020202020204" pitchFamily="34" charset="0"/>
                <a:cs typeface="Arial" panose="020B0604020202020204" pitchFamily="34" charset="0"/>
              </a:rPr>
              <a:t>High-quality, Professional Photography</a:t>
            </a:r>
          </a:p>
          <a:p>
            <a:r>
              <a:rPr lang="en-US" sz="1100" dirty="0">
                <a:solidFill>
                  <a:schemeClr val="bg2">
                    <a:lumMod val="50000"/>
                  </a:schemeClr>
                </a:solidFill>
                <a:latin typeface="Arial" panose="020B0604020202020204" pitchFamily="34" charset="0"/>
                <a:cs typeface="Arial" panose="020B0604020202020204" pitchFamily="34" charset="0"/>
              </a:rPr>
              <a:t>Crisp, clear photos will make your property pop online and maximize visual appeal. I work with highly qualified, professionally trained real estate photographers who specialize in making your house look its absolute best.</a:t>
            </a:r>
          </a:p>
          <a:p>
            <a:endParaRPr lang="en-US" sz="2000" b="1" dirty="0">
              <a:solidFill>
                <a:srgbClr val="009999"/>
              </a:solidFill>
              <a:latin typeface="Arial" panose="020B0604020202020204" pitchFamily="34" charset="0"/>
              <a:cs typeface="Arial" panose="020B0604020202020204" pitchFamily="34" charset="0"/>
            </a:endParaRPr>
          </a:p>
          <a:p>
            <a:r>
              <a:rPr lang="en-US" sz="1600" b="1" dirty="0">
                <a:solidFill>
                  <a:schemeClr val="bg2">
                    <a:lumMod val="25000"/>
                  </a:schemeClr>
                </a:solidFill>
                <a:latin typeface="Arial" panose="020B0604020202020204" pitchFamily="34" charset="0"/>
                <a:cs typeface="Arial" panose="020B0604020202020204" pitchFamily="34" charset="0"/>
              </a:rPr>
              <a:t>Engaging Videography</a:t>
            </a:r>
          </a:p>
          <a:p>
            <a:r>
              <a:rPr lang="en-US" sz="1100" dirty="0">
                <a:solidFill>
                  <a:schemeClr val="bg2">
                    <a:lumMod val="50000"/>
                  </a:schemeClr>
                </a:solidFill>
                <a:latin typeface="Arial" panose="020B0604020202020204" pitchFamily="34" charset="0"/>
                <a:cs typeface="Arial" panose="020B0604020202020204" pitchFamily="34" charset="0"/>
              </a:rPr>
              <a:t>Video is at the heart of an effective digital marketing campaign and can provide a distinct advantage in a competitive market.</a:t>
            </a:r>
          </a:p>
          <a:p>
            <a:endParaRPr lang="en-US" sz="2000" b="1" dirty="0">
              <a:solidFill>
                <a:srgbClr val="009999"/>
              </a:solidFill>
              <a:latin typeface="Arial" panose="020B0604020202020204" pitchFamily="34" charset="0"/>
              <a:cs typeface="Arial" panose="020B0604020202020204" pitchFamily="34" charset="0"/>
            </a:endParaRPr>
          </a:p>
          <a:p>
            <a:r>
              <a:rPr lang="en-US" sz="1600" b="1" dirty="0">
                <a:solidFill>
                  <a:schemeClr val="bg2">
                    <a:lumMod val="25000"/>
                  </a:schemeClr>
                </a:solidFill>
                <a:latin typeface="Arial" panose="020B0604020202020204" pitchFamily="34" charset="0"/>
                <a:cs typeface="Arial" panose="020B0604020202020204" pitchFamily="34" charset="0"/>
              </a:rPr>
              <a:t>Best-in-class Print Marketing</a:t>
            </a:r>
          </a:p>
          <a:p>
            <a:r>
              <a:rPr lang="en-US" sz="1100" dirty="0">
                <a:solidFill>
                  <a:schemeClr val="bg2">
                    <a:lumMod val="50000"/>
                  </a:schemeClr>
                </a:solidFill>
                <a:latin typeface="Arial" panose="020B0604020202020204" pitchFamily="34" charset="0"/>
                <a:cs typeface="Arial" panose="020B0604020202020204" pitchFamily="34" charset="0"/>
              </a:rPr>
              <a:t>From fliers to postcards to custom </a:t>
            </a:r>
            <a:r>
              <a:rPr lang="en-US" sz="1100" dirty="0" err="1">
                <a:solidFill>
                  <a:schemeClr val="bg2">
                    <a:lumMod val="50000"/>
                  </a:schemeClr>
                </a:solidFill>
                <a:latin typeface="Arial" panose="020B0604020202020204" pitchFamily="34" charset="0"/>
                <a:cs typeface="Arial" panose="020B0604020202020204" pitchFamily="34" charset="0"/>
              </a:rPr>
              <a:t>lookbooks</a:t>
            </a:r>
            <a:r>
              <a:rPr lang="en-US" sz="1100" dirty="0">
                <a:solidFill>
                  <a:schemeClr val="bg2">
                    <a:lumMod val="50000"/>
                  </a:schemeClr>
                </a:solidFill>
                <a:latin typeface="Arial" panose="020B0604020202020204" pitchFamily="34" charset="0"/>
                <a:cs typeface="Arial" panose="020B0604020202020204" pitchFamily="34" charset="0"/>
              </a:rPr>
              <a:t>, we’ll determine what professionally printed marketing pieces will move the needle to maximize the sale of your property.</a:t>
            </a:r>
          </a:p>
          <a:p>
            <a:endParaRPr lang="en-US" sz="1400" b="1" dirty="0">
              <a:solidFill>
                <a:srgbClr val="009999"/>
              </a:solidFill>
              <a:latin typeface="Arial" panose="020B0604020202020204" pitchFamily="34" charset="0"/>
              <a:cs typeface="Arial" panose="020B0604020202020204" pitchFamily="34" charset="0"/>
            </a:endParaRPr>
          </a:p>
          <a:p>
            <a:r>
              <a:rPr lang="en-US" b="1" dirty="0">
                <a:solidFill>
                  <a:schemeClr val="bg2">
                    <a:lumMod val="25000"/>
                  </a:schemeClr>
                </a:solidFill>
                <a:latin typeface="Arial" panose="020B0604020202020204" pitchFamily="34" charset="0"/>
                <a:cs typeface="Arial" panose="020B0604020202020204" pitchFamily="34" charset="0"/>
              </a:rPr>
              <a:t>Cutting-edge Digital </a:t>
            </a:r>
            <a:r>
              <a:rPr lang="en-US" sz="1600" b="1" dirty="0">
                <a:solidFill>
                  <a:schemeClr val="bg2">
                    <a:lumMod val="25000"/>
                  </a:schemeClr>
                </a:solidFill>
                <a:latin typeface="Arial" panose="020B0604020202020204" pitchFamily="34" charset="0"/>
                <a:cs typeface="Arial" panose="020B0604020202020204" pitchFamily="34" charset="0"/>
              </a:rPr>
              <a:t>Marketing</a:t>
            </a:r>
          </a:p>
          <a:p>
            <a:r>
              <a:rPr lang="en-US" sz="1100" dirty="0">
                <a:solidFill>
                  <a:schemeClr val="bg2">
                    <a:lumMod val="50000"/>
                  </a:schemeClr>
                </a:solidFill>
                <a:latin typeface="Arial" panose="020B0604020202020204" pitchFamily="34" charset="0"/>
                <a:cs typeface="Arial" panose="020B0604020202020204" pitchFamily="34" charset="0"/>
              </a:rPr>
              <a:t>With nearly 44 percent of buyers starting their search online and 95 percent of buyers looking online at some point in their home search, mastering the digital space is a must. From Google AdWords to social media marketing to my SEO-optimized website and mobile search app, your listing will shine online. It is my goal to provide innovative digital marketing strategies to ensure the right buyers find your property and take action.</a:t>
            </a:r>
          </a:p>
          <a:p>
            <a:endParaRPr lang="en-US" sz="2000" b="1" dirty="0">
              <a:solidFill>
                <a:srgbClr val="009999"/>
              </a:solidFill>
              <a:latin typeface="Arial" panose="020B0604020202020204" pitchFamily="34" charset="0"/>
              <a:cs typeface="Arial" panose="020B0604020202020204" pitchFamily="34" charset="0"/>
            </a:endParaRPr>
          </a:p>
          <a:p>
            <a:r>
              <a:rPr lang="en-US" sz="1600" b="1" dirty="0">
                <a:solidFill>
                  <a:schemeClr val="bg2">
                    <a:lumMod val="25000"/>
                  </a:schemeClr>
                </a:solidFill>
                <a:latin typeface="Arial" panose="020B0604020202020204" pitchFamily="34" charset="0"/>
                <a:cs typeface="Arial" panose="020B0604020202020204" pitchFamily="34" charset="0"/>
              </a:rPr>
              <a:t>Effective Email Marketing</a:t>
            </a:r>
          </a:p>
          <a:p>
            <a:r>
              <a:rPr lang="en-US" sz="1100" dirty="0">
                <a:solidFill>
                  <a:schemeClr val="bg2">
                    <a:lumMod val="50000"/>
                  </a:schemeClr>
                </a:solidFill>
                <a:latin typeface="Arial" panose="020B0604020202020204" pitchFamily="34" charset="0"/>
                <a:cs typeface="Arial" panose="020B0604020202020204" pitchFamily="34" charset="0"/>
              </a:rPr>
              <a:t>I maintain a database of approximately</a:t>
            </a:r>
            <a:r>
              <a:rPr lang="en-US" sz="1100" b="1" dirty="0">
                <a:solidFill>
                  <a:schemeClr val="tx1">
                    <a:lumMod val="50000"/>
                    <a:lumOff val="50000"/>
                  </a:schemeClr>
                </a:solidFill>
                <a:latin typeface="Arial" panose="020B0604020202020204" pitchFamily="34" charset="0"/>
                <a:cs typeface="Arial" panose="020B0604020202020204" pitchFamily="34" charset="0"/>
              </a:rPr>
              <a:t> </a:t>
            </a:r>
            <a:r>
              <a:rPr lang="en-US" sz="1100" dirty="0">
                <a:solidFill>
                  <a:schemeClr val="tx1">
                    <a:lumMod val="50000"/>
                    <a:lumOff val="50000"/>
                  </a:schemeClr>
                </a:solidFill>
                <a:latin typeface="Arial" panose="020B0604020202020204" pitchFamily="34" charset="0"/>
                <a:cs typeface="Arial" panose="020B0604020202020204" pitchFamily="34" charset="0"/>
              </a:rPr>
              <a:t>### </a:t>
            </a:r>
            <a:r>
              <a:rPr lang="en-US" sz="1100" dirty="0">
                <a:solidFill>
                  <a:schemeClr val="bg2">
                    <a:lumMod val="50000"/>
                  </a:schemeClr>
                </a:solidFill>
                <a:latin typeface="Arial" panose="020B0604020202020204" pitchFamily="34" charset="0"/>
                <a:cs typeface="Arial" panose="020B0604020202020204" pitchFamily="34" charset="0"/>
              </a:rPr>
              <a:t>past clients, industry contacts and community influencers with whom I maintain regular communication with. Your listing will be blasted to these contacts, and any interest shown will be followed up with further, targeted communications.</a:t>
            </a:r>
          </a:p>
          <a:p>
            <a:endParaRPr lang="en-US" sz="1200" dirty="0">
              <a:solidFill>
                <a:schemeClr val="bg2">
                  <a:lumMod val="50000"/>
                </a:schemeClr>
              </a:solidFill>
              <a:latin typeface="Arial" panose="020B0604020202020204" pitchFamily="34" charset="0"/>
              <a:cs typeface="Arial" panose="020B0604020202020204" pitchFamily="34" charset="0"/>
            </a:endParaRPr>
          </a:p>
          <a:p>
            <a:r>
              <a:rPr lang="en-US" sz="1400" b="1" dirty="0">
                <a:solidFill>
                  <a:schemeClr val="bg2">
                    <a:lumMod val="25000"/>
                  </a:schemeClr>
                </a:solidFill>
                <a:latin typeface="Arial" panose="020B0604020202020204" pitchFamily="34" charset="0"/>
                <a:cs typeface="Arial" panose="020B0604020202020204" pitchFamily="34" charset="0"/>
              </a:rPr>
              <a:t>Mass Mobile Marketing</a:t>
            </a:r>
          </a:p>
          <a:p>
            <a:r>
              <a:rPr lang="en-US" sz="1100" dirty="0">
                <a:solidFill>
                  <a:schemeClr val="bg2">
                    <a:lumMod val="50000"/>
                  </a:schemeClr>
                </a:solidFill>
                <a:latin typeface="Arial" panose="020B0604020202020204" pitchFamily="34" charset="0"/>
                <a:cs typeface="Arial" panose="020B0604020202020204" pitchFamily="34" charset="0"/>
              </a:rPr>
              <a:t>When you choose to work with me, your home will be listed on my mobile app and will be put in the hands of millions of buyers!</a:t>
            </a:r>
            <a:endParaRPr lang="en-US" sz="1100" b="1" dirty="0">
              <a:solidFill>
                <a:schemeClr val="bg2">
                  <a:lumMod val="50000"/>
                </a:schemeClr>
              </a:solidFill>
              <a:latin typeface="Arial" panose="020B0604020202020204" pitchFamily="34" charset="0"/>
              <a:cs typeface="Arial" panose="020B0604020202020204" pitchFamily="34" charset="0"/>
            </a:endParaRPr>
          </a:p>
          <a:p>
            <a:endParaRPr lang="en-US" sz="1200" dirty="0">
              <a:solidFill>
                <a:schemeClr val="bg2">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106017" y="9700324"/>
            <a:ext cx="2747438" cy="253916"/>
          </a:xfrm>
          <a:prstGeom prst="rect">
            <a:avLst/>
          </a:prstGeom>
          <a:solidFill>
            <a:schemeClr val="bg1">
              <a:alpha val="0"/>
            </a:schemeClr>
          </a:solidFill>
        </p:spPr>
        <p:txBody>
          <a:bodyPr wrap="square" rtlCol="0">
            <a:spAutoFit/>
          </a:bodyPr>
          <a:lstStyle/>
          <a:p>
            <a:pPr algn="l"/>
            <a:endParaRPr lang="en-US" sz="1050" b="1"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7659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alphaModFix amt="20000"/>
            <a:extLst>
              <a:ext uri="{28A0092B-C50C-407E-A947-70E740481C1C}">
                <a14:useLocalDpi xmlns:a14="http://schemas.microsoft.com/office/drawing/2010/main"/>
              </a:ext>
            </a:extLst>
          </a:blip>
          <a:srcRect/>
          <a:stretch/>
        </p:blipFill>
        <p:spPr>
          <a:xfrm>
            <a:off x="0" y="0"/>
            <a:ext cx="7772400" cy="10058399"/>
          </a:xfrm>
          <a:prstGeom prst="rect">
            <a:avLst/>
          </a:prstGeom>
        </p:spPr>
      </p:pic>
      <p:sp>
        <p:nvSpPr>
          <p:cNvPr id="12" name="Rectangle 11"/>
          <p:cNvSpPr/>
          <p:nvPr/>
        </p:nvSpPr>
        <p:spPr>
          <a:xfrm>
            <a:off x="468346" y="726860"/>
            <a:ext cx="7304054" cy="523220"/>
          </a:xfrm>
          <a:prstGeom prst="rect">
            <a:avLst/>
          </a:prstGeom>
        </p:spPr>
        <p:txBody>
          <a:bodyPr wrap="square">
            <a:spAutoFit/>
          </a:bodyPr>
          <a:lstStyle/>
          <a:p>
            <a:r>
              <a:rPr lang="en-US" sz="2800" b="1" dirty="0">
                <a:solidFill>
                  <a:srgbClr val="C00000"/>
                </a:solidFill>
                <a:latin typeface="Arial Black" charset="0"/>
                <a:ea typeface="Arial Black" charset="0"/>
                <a:cs typeface="Arial Black" charset="0"/>
              </a:rPr>
              <a:t>THE PRICE IS RIGHT</a:t>
            </a:r>
          </a:p>
        </p:txBody>
      </p:sp>
      <p:sp>
        <p:nvSpPr>
          <p:cNvPr id="26" name="Rectangle 25"/>
          <p:cNvSpPr/>
          <p:nvPr/>
        </p:nvSpPr>
        <p:spPr>
          <a:xfrm>
            <a:off x="432656" y="1633243"/>
            <a:ext cx="3415444" cy="3231654"/>
          </a:xfrm>
          <a:prstGeom prst="rect">
            <a:avLst/>
          </a:prstGeom>
          <a:noFill/>
        </p:spPr>
        <p:txBody>
          <a:bodyPr wrap="square">
            <a:spAutoFit/>
          </a:bodyPr>
          <a:lstStyle/>
          <a:p>
            <a:r>
              <a:rPr lang="en-US" sz="1200" dirty="0">
                <a:solidFill>
                  <a:schemeClr val="bg2">
                    <a:lumMod val="50000"/>
                  </a:schemeClr>
                </a:solidFill>
                <a:latin typeface="Arial" panose="020B0604020202020204" pitchFamily="34" charset="0"/>
                <a:cs typeface="Arial" panose="020B0604020202020204" pitchFamily="34" charset="0"/>
              </a:rPr>
              <a:t>When it comes to selling your house, the right price matters. Competitive pricing generates the most activity from buyers and agents, while a price that's too high can contribute to a longer stay on the market and, ultimately, a drop in price to compete with newer, well-priced listings.</a:t>
            </a:r>
          </a:p>
          <a:p>
            <a:endParaRPr lang="en-US" sz="1200" dirty="0">
              <a:solidFill>
                <a:schemeClr val="bg2">
                  <a:lumMod val="50000"/>
                </a:schemeClr>
              </a:solidFill>
              <a:latin typeface="Arial" panose="020B0604020202020204" pitchFamily="34" charset="0"/>
              <a:cs typeface="Arial" panose="020B0604020202020204" pitchFamily="34" charset="0"/>
            </a:endParaRPr>
          </a:p>
          <a:p>
            <a:r>
              <a:rPr lang="en-US" sz="1200" dirty="0">
                <a:solidFill>
                  <a:schemeClr val="bg2">
                    <a:lumMod val="50000"/>
                  </a:schemeClr>
                </a:solidFill>
                <a:latin typeface="Arial" panose="020B0604020202020204" pitchFamily="34" charset="0"/>
                <a:cs typeface="Arial" panose="020B0604020202020204" pitchFamily="34" charset="0"/>
              </a:rPr>
              <a:t>A house that's priced at market value attracts the maximum amount of the market's potential buyers. Raise that asking price by just a bit above market value, and the percentage of potential buyers will decrease substantially.</a:t>
            </a:r>
          </a:p>
          <a:p>
            <a:endParaRPr lang="en-US" sz="1200" dirty="0">
              <a:solidFill>
                <a:schemeClr val="bg2">
                  <a:lumMod val="50000"/>
                </a:schemeClr>
              </a:solidFill>
              <a:latin typeface="Arial" panose="020B0604020202020204" pitchFamily="34" charset="0"/>
              <a:cs typeface="Arial" panose="020B0604020202020204" pitchFamily="34" charset="0"/>
            </a:endParaRPr>
          </a:p>
          <a:p>
            <a:r>
              <a:rPr lang="en-US" sz="1200" b="1" dirty="0">
                <a:solidFill>
                  <a:schemeClr val="bg2">
                    <a:lumMod val="50000"/>
                  </a:schemeClr>
                </a:solidFill>
                <a:latin typeface="Arial" panose="020B0604020202020204" pitchFamily="34" charset="0"/>
                <a:cs typeface="Arial" panose="020B0604020202020204" pitchFamily="34" charset="0"/>
              </a:rPr>
              <a:t>Through my competitive market analysis, I'll help you find the pricing sweet spot for your home. </a:t>
            </a:r>
          </a:p>
        </p:txBody>
      </p:sp>
    </p:spTree>
    <p:extLst>
      <p:ext uri="{BB962C8B-B14F-4D97-AF65-F5344CB8AC3E}">
        <p14:creationId xmlns:p14="http://schemas.microsoft.com/office/powerpoint/2010/main" val="1164546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alphaModFix amt="20000"/>
            <a:extLst>
              <a:ext uri="{28A0092B-C50C-407E-A947-70E740481C1C}">
                <a14:useLocalDpi xmlns:a14="http://schemas.microsoft.com/office/drawing/2010/main"/>
              </a:ext>
            </a:extLst>
          </a:blip>
          <a:srcRect/>
          <a:stretch/>
        </p:blipFill>
        <p:spPr>
          <a:xfrm>
            <a:off x="0" y="0"/>
            <a:ext cx="7772400" cy="10058400"/>
          </a:xfrm>
          <a:prstGeom prst="rect">
            <a:avLst/>
          </a:prstGeom>
        </p:spPr>
      </p:pic>
      <p:sp>
        <p:nvSpPr>
          <p:cNvPr id="12" name="Rectangle 11"/>
          <p:cNvSpPr/>
          <p:nvPr/>
        </p:nvSpPr>
        <p:spPr>
          <a:xfrm>
            <a:off x="1833319" y="726860"/>
            <a:ext cx="7304054" cy="523220"/>
          </a:xfrm>
          <a:prstGeom prst="rect">
            <a:avLst/>
          </a:prstGeom>
        </p:spPr>
        <p:txBody>
          <a:bodyPr wrap="square">
            <a:spAutoFit/>
          </a:bodyPr>
          <a:lstStyle/>
          <a:p>
            <a:r>
              <a:rPr lang="en-US" sz="2800" b="1" dirty="0">
                <a:solidFill>
                  <a:srgbClr val="C00000"/>
                </a:solidFill>
                <a:latin typeface="Arial Black" charset="0"/>
                <a:ea typeface="Arial Black" charset="0"/>
                <a:cs typeface="Arial Black" charset="0"/>
              </a:rPr>
              <a:t>YOUR OPEN HOUSE</a:t>
            </a:r>
          </a:p>
        </p:txBody>
      </p:sp>
      <p:sp>
        <p:nvSpPr>
          <p:cNvPr id="26" name="Rectangle 25"/>
          <p:cNvSpPr/>
          <p:nvPr/>
        </p:nvSpPr>
        <p:spPr>
          <a:xfrm>
            <a:off x="1797629" y="1633243"/>
            <a:ext cx="3415444" cy="2292935"/>
          </a:xfrm>
          <a:prstGeom prst="rect">
            <a:avLst/>
          </a:prstGeom>
          <a:noFill/>
        </p:spPr>
        <p:txBody>
          <a:bodyPr wrap="square">
            <a:spAutoFit/>
          </a:bodyPr>
          <a:lstStyle/>
          <a:p>
            <a:r>
              <a:rPr lang="en-US" sz="1100" dirty="0">
                <a:solidFill>
                  <a:schemeClr val="bg2">
                    <a:lumMod val="50000"/>
                  </a:schemeClr>
                </a:solidFill>
                <a:latin typeface="Arial" panose="020B0604020202020204" pitchFamily="34" charset="0"/>
                <a:cs typeface="Arial" panose="020B0604020202020204" pitchFamily="34" charset="0"/>
              </a:rPr>
              <a:t>Open houses have long played a crucial role in selling homes, but how can your home's open house be set apart from the rest? </a:t>
            </a:r>
          </a:p>
          <a:p>
            <a:endParaRPr lang="en-US" sz="1100" dirty="0">
              <a:solidFill>
                <a:schemeClr val="bg2">
                  <a:lumMod val="50000"/>
                </a:schemeClr>
              </a:solidFill>
              <a:latin typeface="Arial" panose="020B0604020202020204" pitchFamily="34" charset="0"/>
              <a:cs typeface="Arial" panose="020B0604020202020204" pitchFamily="34" charset="0"/>
            </a:endParaRPr>
          </a:p>
          <a:p>
            <a:r>
              <a:rPr lang="en-US" sz="1100" dirty="0">
                <a:solidFill>
                  <a:schemeClr val="bg2">
                    <a:lumMod val="50000"/>
                  </a:schemeClr>
                </a:solidFill>
                <a:latin typeface="Arial" panose="020B0604020202020204" pitchFamily="34" charset="0"/>
                <a:cs typeface="Arial" panose="020B0604020202020204" pitchFamily="34" charset="0"/>
              </a:rPr>
              <a:t>Part of my comprehensive marketing plan includes creating an open house schedule to promote your property to prospective buyers and then systematically marketing it to the people most interested in homes like yours. </a:t>
            </a:r>
          </a:p>
          <a:p>
            <a:endParaRPr lang="en-US" sz="1100" dirty="0">
              <a:solidFill>
                <a:schemeClr val="bg2">
                  <a:lumMod val="50000"/>
                </a:schemeClr>
              </a:solidFill>
              <a:latin typeface="Arial" panose="020B0604020202020204" pitchFamily="34" charset="0"/>
              <a:cs typeface="Arial" panose="020B0604020202020204" pitchFamily="34" charset="0"/>
            </a:endParaRPr>
          </a:p>
          <a:p>
            <a:r>
              <a:rPr lang="en-US" sz="1100" dirty="0">
                <a:solidFill>
                  <a:schemeClr val="bg2">
                    <a:lumMod val="50000"/>
                  </a:schemeClr>
                </a:solidFill>
                <a:latin typeface="Arial" panose="020B0604020202020204" pitchFamily="34" charset="0"/>
                <a:cs typeface="Arial" panose="020B0604020202020204" pitchFamily="34" charset="0"/>
              </a:rPr>
              <a:t>Here are a few ways I can market your open house to generate the maximum level of excitement around your home:</a:t>
            </a:r>
          </a:p>
        </p:txBody>
      </p:sp>
      <p:sp>
        <p:nvSpPr>
          <p:cNvPr id="3" name="Rectangle 2"/>
          <p:cNvSpPr/>
          <p:nvPr/>
        </p:nvSpPr>
        <p:spPr>
          <a:xfrm>
            <a:off x="2625587" y="4671391"/>
            <a:ext cx="3886200" cy="2862322"/>
          </a:xfrm>
          <a:prstGeom prst="rect">
            <a:avLst/>
          </a:prstGeom>
        </p:spPr>
        <p:txBody>
          <a:bodyPr>
            <a:spAutoFit/>
          </a:bodyPr>
          <a:lstStyle/>
          <a:p>
            <a:pPr marL="285750" indent="-285750">
              <a:buClr>
                <a:srgbClr val="C00000"/>
              </a:buClr>
              <a:buFont typeface="Wingdings" charset="2"/>
              <a:buChar char="q"/>
            </a:pPr>
            <a:r>
              <a:rPr lang="en-US" sz="1200" b="1" dirty="0">
                <a:solidFill>
                  <a:schemeClr val="bg2">
                    <a:lumMod val="50000"/>
                  </a:schemeClr>
                </a:solidFill>
                <a:latin typeface="Arial" panose="020B0604020202020204" pitchFamily="34" charset="0"/>
                <a:cs typeface="Arial" panose="020B0604020202020204" pitchFamily="34" charset="0"/>
              </a:rPr>
              <a:t>Placing a yard sign and directional signs on key corners, all with balloons and riders</a:t>
            </a:r>
          </a:p>
          <a:p>
            <a:pPr marL="285750" indent="-285750">
              <a:buClr>
                <a:srgbClr val="C00000"/>
              </a:buClr>
              <a:buFont typeface="Wingdings" charset="2"/>
              <a:buChar char="q"/>
            </a:pPr>
            <a:endParaRPr lang="en-US" sz="12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C00000"/>
              </a:buClr>
              <a:buFont typeface="Wingdings" charset="2"/>
              <a:buChar char="q"/>
            </a:pPr>
            <a:r>
              <a:rPr lang="en-US" sz="1200" b="1" dirty="0">
                <a:solidFill>
                  <a:schemeClr val="bg2">
                    <a:lumMod val="50000"/>
                  </a:schemeClr>
                </a:solidFill>
                <a:latin typeface="Arial" panose="020B0604020202020204" pitchFamily="34" charset="0"/>
                <a:cs typeface="Arial" panose="020B0604020202020204" pitchFamily="34" charset="0"/>
              </a:rPr>
              <a:t>Distributing fliers, email invites, and a website posting the week before the open house</a:t>
            </a:r>
          </a:p>
          <a:p>
            <a:pPr marL="285750" indent="-285750">
              <a:buClr>
                <a:srgbClr val="C00000"/>
              </a:buClr>
              <a:buFont typeface="Wingdings" charset="2"/>
              <a:buChar char="q"/>
            </a:pPr>
            <a:endParaRPr lang="en-US" sz="12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C00000"/>
              </a:buClr>
              <a:buFont typeface="Wingdings" charset="2"/>
              <a:buChar char="q"/>
            </a:pPr>
            <a:r>
              <a:rPr lang="en-US" sz="1200" b="1" dirty="0">
                <a:solidFill>
                  <a:schemeClr val="bg2">
                    <a:lumMod val="50000"/>
                  </a:schemeClr>
                </a:solidFill>
                <a:latin typeface="Arial" panose="020B0604020202020204" pitchFamily="34" charset="0"/>
                <a:cs typeface="Arial" panose="020B0604020202020204" pitchFamily="34" charset="0"/>
              </a:rPr>
              <a:t>Personally knocking on your neighbors' doors to invite them to attend and tell their friends</a:t>
            </a:r>
          </a:p>
          <a:p>
            <a:pPr marL="285750" indent="-285750">
              <a:buClr>
                <a:srgbClr val="C00000"/>
              </a:buClr>
              <a:buFont typeface="Wingdings" charset="2"/>
              <a:buChar char="q"/>
            </a:pPr>
            <a:endParaRPr lang="en-US" sz="12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C00000"/>
              </a:buClr>
              <a:buFont typeface="Wingdings" charset="2"/>
              <a:buChar char="q"/>
            </a:pPr>
            <a:r>
              <a:rPr lang="en-US" sz="1200" b="1" dirty="0">
                <a:solidFill>
                  <a:schemeClr val="bg2">
                    <a:lumMod val="50000"/>
                  </a:schemeClr>
                </a:solidFill>
                <a:latin typeface="Arial" panose="020B0604020202020204" pitchFamily="34" charset="0"/>
                <a:cs typeface="Arial" panose="020B0604020202020204" pitchFamily="34" charset="0"/>
              </a:rPr>
              <a:t>Getting on the phone the morning of the open house to remind everyone about attending</a:t>
            </a:r>
          </a:p>
          <a:p>
            <a:pPr marL="285750" indent="-285750">
              <a:buClr>
                <a:srgbClr val="C00000"/>
              </a:buClr>
              <a:buFont typeface="Wingdings" charset="2"/>
              <a:buChar char="q"/>
            </a:pPr>
            <a:endParaRPr lang="en-US" sz="12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C00000"/>
              </a:buClr>
              <a:buFont typeface="Wingdings" charset="2"/>
              <a:buChar char="q"/>
            </a:pPr>
            <a:r>
              <a:rPr lang="en-US" sz="1200" b="1" dirty="0">
                <a:solidFill>
                  <a:schemeClr val="bg2">
                    <a:lumMod val="50000"/>
                  </a:schemeClr>
                </a:solidFill>
                <a:latin typeface="Arial" panose="020B0604020202020204" pitchFamily="34" charset="0"/>
                <a:cs typeface="Arial" panose="020B0604020202020204" pitchFamily="34" charset="0"/>
              </a:rPr>
              <a:t>Scheduling other open houses in the area in various price ranges to attract the maximum amount of interested buyers </a:t>
            </a:r>
          </a:p>
        </p:txBody>
      </p:sp>
    </p:spTree>
    <p:extLst>
      <p:ext uri="{BB962C8B-B14F-4D97-AF65-F5344CB8AC3E}">
        <p14:creationId xmlns:p14="http://schemas.microsoft.com/office/powerpoint/2010/main" val="139111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alphaModFix amt="35000"/>
            <a:extLst>
              <a:ext uri="{28A0092B-C50C-407E-A947-70E740481C1C}">
                <a14:useLocalDpi xmlns:a14="http://schemas.microsoft.com/office/drawing/2010/main"/>
              </a:ext>
            </a:extLst>
          </a:blip>
          <a:srcRect/>
          <a:stretch/>
        </p:blipFill>
        <p:spPr>
          <a:xfrm>
            <a:off x="0" y="-1"/>
            <a:ext cx="3924300" cy="4775465"/>
          </a:xfrm>
          <a:prstGeom prst="rect">
            <a:avLst/>
          </a:prstGeom>
        </p:spPr>
      </p:pic>
      <p:sp>
        <p:nvSpPr>
          <p:cNvPr id="2" name="Rectangle 1"/>
          <p:cNvSpPr/>
          <p:nvPr/>
        </p:nvSpPr>
        <p:spPr>
          <a:xfrm>
            <a:off x="774537" y="901669"/>
            <a:ext cx="6678411" cy="523220"/>
          </a:xfrm>
          <a:prstGeom prst="rect">
            <a:avLst/>
          </a:prstGeom>
        </p:spPr>
        <p:txBody>
          <a:bodyPr wrap="square">
            <a:spAutoFit/>
          </a:bodyPr>
          <a:lstStyle/>
          <a:p>
            <a:r>
              <a:rPr lang="en-US" sz="2800" b="1" dirty="0">
                <a:solidFill>
                  <a:srgbClr val="C00000"/>
                </a:solidFill>
                <a:latin typeface="Arial Black" charset="0"/>
                <a:ea typeface="Arial Black" charset="0"/>
                <a:cs typeface="Arial Black" charset="0"/>
              </a:rPr>
              <a:t>A POWERFUL BARGAINING CHIP</a:t>
            </a:r>
          </a:p>
        </p:txBody>
      </p:sp>
      <p:sp>
        <p:nvSpPr>
          <p:cNvPr id="3" name="Rectangle 2"/>
          <p:cNvSpPr/>
          <p:nvPr/>
        </p:nvSpPr>
        <p:spPr>
          <a:xfrm>
            <a:off x="4113742" y="1921159"/>
            <a:ext cx="3121945" cy="2123658"/>
          </a:xfrm>
          <a:prstGeom prst="rect">
            <a:avLst/>
          </a:prstGeom>
          <a:noFill/>
        </p:spPr>
        <p:txBody>
          <a:bodyPr wrap="square">
            <a:spAutoFit/>
          </a:bodyPr>
          <a:lstStyle/>
          <a:p>
            <a:r>
              <a:rPr lang="en-US" sz="1100" dirty="0">
                <a:solidFill>
                  <a:schemeClr val="bg2">
                    <a:lumMod val="50000"/>
                  </a:schemeClr>
                </a:solidFill>
                <a:latin typeface="Arial" panose="020B0604020202020204" pitchFamily="34" charset="0"/>
                <a:cs typeface="Arial" panose="020B0604020202020204" pitchFamily="34" charset="0"/>
              </a:rPr>
              <a:t>Pricing your house right is </a:t>
            </a:r>
            <a:r>
              <a:rPr lang="en-US" sz="1100" b="1" dirty="0">
                <a:solidFill>
                  <a:schemeClr val="bg2">
                    <a:lumMod val="50000"/>
                  </a:schemeClr>
                </a:solidFill>
                <a:latin typeface="Arial" panose="020B0604020202020204" pitchFamily="34" charset="0"/>
                <a:cs typeface="Arial" panose="020B0604020202020204" pitchFamily="34" charset="0"/>
              </a:rPr>
              <a:t>paramount.</a:t>
            </a:r>
            <a:r>
              <a:rPr lang="en-US" sz="1100" dirty="0">
                <a:solidFill>
                  <a:schemeClr val="bg2">
                    <a:lumMod val="50000"/>
                  </a:schemeClr>
                </a:solidFill>
                <a:latin typeface="Arial" panose="020B0604020202020204" pitchFamily="34" charset="0"/>
                <a:cs typeface="Arial" panose="020B0604020202020204" pitchFamily="34" charset="0"/>
              </a:rPr>
              <a:t> So too is having an additional lever to pull when offers start rolling in.</a:t>
            </a:r>
          </a:p>
          <a:p>
            <a:endParaRPr lang="en-US" sz="1100" dirty="0">
              <a:solidFill>
                <a:schemeClr val="bg2">
                  <a:lumMod val="50000"/>
                </a:schemeClr>
              </a:solidFill>
              <a:latin typeface="Arial" panose="020B0604020202020204" pitchFamily="34" charset="0"/>
              <a:cs typeface="Arial" panose="020B0604020202020204" pitchFamily="34" charset="0"/>
            </a:endParaRPr>
          </a:p>
          <a:p>
            <a:r>
              <a:rPr lang="en-US" sz="1100" dirty="0">
                <a:solidFill>
                  <a:schemeClr val="bg2">
                    <a:lumMod val="50000"/>
                  </a:schemeClr>
                </a:solidFill>
                <a:latin typeface="Arial" panose="020B0604020202020204" pitchFamily="34" charset="0"/>
                <a:cs typeface="Arial" panose="020B0604020202020204" pitchFamily="34" charset="0"/>
              </a:rPr>
              <a:t>As a Keller Williams agent, I have access to an unprecedented advantage – the </a:t>
            </a:r>
            <a:r>
              <a:rPr lang="en-US" sz="1100" dirty="0" err="1">
                <a:solidFill>
                  <a:schemeClr val="bg2">
                    <a:lumMod val="50000"/>
                  </a:schemeClr>
                </a:solidFill>
                <a:latin typeface="Arial" panose="020B0604020202020204" pitchFamily="34" charset="0"/>
                <a:cs typeface="Arial" panose="020B0604020202020204" pitchFamily="34" charset="0"/>
              </a:rPr>
              <a:t>ZeroPlus</a:t>
            </a:r>
            <a:r>
              <a:rPr lang="en-US" sz="1100" dirty="0">
                <a:solidFill>
                  <a:schemeClr val="bg2">
                    <a:lumMod val="50000"/>
                  </a:schemeClr>
                </a:solidFill>
                <a:latin typeface="Arial" panose="020B0604020202020204" pitchFamily="34" charset="0"/>
                <a:cs typeface="Arial" panose="020B0604020202020204" pitchFamily="34" charset="0"/>
              </a:rPr>
              <a:t> loan by Keller Mortgage. </a:t>
            </a:r>
            <a:r>
              <a:rPr lang="en-US" sz="1100" dirty="0" err="1">
                <a:solidFill>
                  <a:schemeClr val="bg2">
                    <a:lumMod val="50000"/>
                  </a:schemeClr>
                </a:solidFill>
                <a:latin typeface="Arial" panose="020B0604020202020204" pitchFamily="34" charset="0"/>
                <a:cs typeface="Arial" panose="020B0604020202020204" pitchFamily="34" charset="0"/>
              </a:rPr>
              <a:t>ZeroPlus</a:t>
            </a:r>
            <a:r>
              <a:rPr lang="en-US" sz="1100" dirty="0">
                <a:solidFill>
                  <a:schemeClr val="bg2">
                    <a:lumMod val="50000"/>
                  </a:schemeClr>
                </a:solidFill>
                <a:latin typeface="Arial" panose="020B0604020202020204" pitchFamily="34" charset="0"/>
                <a:cs typeface="Arial" panose="020B0604020202020204" pitchFamily="34" charset="0"/>
              </a:rPr>
              <a:t> means ZERO lender fees PLUS a $1,000 credit.*</a:t>
            </a:r>
          </a:p>
          <a:p>
            <a:endParaRPr lang="en-US" sz="1100" dirty="0">
              <a:solidFill>
                <a:schemeClr val="bg2">
                  <a:lumMod val="50000"/>
                </a:schemeClr>
              </a:solidFill>
              <a:latin typeface="Arial" panose="020B0604020202020204" pitchFamily="34" charset="0"/>
              <a:cs typeface="Arial" panose="020B0604020202020204" pitchFamily="34" charset="0"/>
            </a:endParaRPr>
          </a:p>
          <a:p>
            <a:r>
              <a:rPr lang="en-US" sz="1100" dirty="0">
                <a:solidFill>
                  <a:schemeClr val="bg2">
                    <a:lumMod val="50000"/>
                  </a:schemeClr>
                </a:solidFill>
                <a:latin typeface="Arial" panose="020B0604020202020204" pitchFamily="34" charset="0"/>
                <a:cs typeface="Arial" panose="020B0604020202020204" pitchFamily="34" charset="0"/>
              </a:rPr>
              <a:t>Offered exclusively on transactions completed with me, this loan enables us to negotiate without compromising. </a:t>
            </a:r>
          </a:p>
        </p:txBody>
      </p:sp>
      <p:sp>
        <p:nvSpPr>
          <p:cNvPr id="4" name="Rectangle 3"/>
          <p:cNvSpPr/>
          <p:nvPr/>
        </p:nvSpPr>
        <p:spPr>
          <a:xfrm>
            <a:off x="1247753" y="5955628"/>
            <a:ext cx="5200693" cy="830997"/>
          </a:xfrm>
          <a:prstGeom prst="rect">
            <a:avLst/>
          </a:prstGeom>
        </p:spPr>
        <p:txBody>
          <a:bodyPr wrap="square">
            <a:spAutoFit/>
          </a:bodyPr>
          <a:lstStyle/>
          <a:p>
            <a:pPr algn="ctr">
              <a:buClr>
                <a:srgbClr val="C00000"/>
              </a:buClr>
            </a:pPr>
            <a:r>
              <a:rPr lang="en-US" sz="1200" dirty="0">
                <a:solidFill>
                  <a:schemeClr val="bg2">
                    <a:lumMod val="50000"/>
                  </a:schemeClr>
                </a:solidFill>
                <a:latin typeface="Arial" panose="020B0604020202020204" pitchFamily="34" charset="0"/>
                <a:cs typeface="Arial" panose="020B0604020202020204" pitchFamily="34" charset="0"/>
              </a:rPr>
              <a:t>Your buyer needs a loan and asks YOU to pay THEIR closing costs.</a:t>
            </a:r>
          </a:p>
          <a:p>
            <a:pPr algn="ctr">
              <a:buClr>
                <a:srgbClr val="C00000"/>
              </a:buClr>
            </a:pPr>
            <a:endParaRPr lang="en-US" sz="1200" dirty="0">
              <a:solidFill>
                <a:schemeClr val="bg2">
                  <a:lumMod val="50000"/>
                </a:schemeClr>
              </a:solidFill>
              <a:latin typeface="Arial" panose="020B0604020202020204" pitchFamily="34" charset="0"/>
              <a:cs typeface="Arial" panose="020B0604020202020204" pitchFamily="34" charset="0"/>
            </a:endParaRPr>
          </a:p>
          <a:p>
            <a:pPr algn="ctr">
              <a:buClr>
                <a:srgbClr val="C00000"/>
              </a:buClr>
            </a:pPr>
            <a:r>
              <a:rPr lang="en-US" sz="1200" dirty="0">
                <a:solidFill>
                  <a:schemeClr val="bg2">
                    <a:lumMod val="50000"/>
                  </a:schemeClr>
                </a:solidFill>
                <a:latin typeface="Arial" panose="020B0604020202020204" pitchFamily="34" charset="0"/>
                <a:cs typeface="Arial" panose="020B0604020202020204" pitchFamily="34" charset="0"/>
              </a:rPr>
              <a:t>Instead of sacrificing your bottom line, we can provide your buyer an alternative solution:</a:t>
            </a:r>
          </a:p>
        </p:txBody>
      </p:sp>
      <p:sp>
        <p:nvSpPr>
          <p:cNvPr id="5" name="Rectangle 4"/>
          <p:cNvSpPr/>
          <p:nvPr/>
        </p:nvSpPr>
        <p:spPr>
          <a:xfrm>
            <a:off x="2197768" y="5029200"/>
            <a:ext cx="3453063" cy="400110"/>
          </a:xfrm>
          <a:prstGeom prst="rect">
            <a:avLst/>
          </a:prstGeom>
        </p:spPr>
        <p:txBody>
          <a:bodyPr wrap="square">
            <a:spAutoFit/>
          </a:bodyPr>
          <a:lstStyle/>
          <a:p>
            <a:pPr algn="ctr"/>
            <a:r>
              <a:rPr lang="en-US" sz="2000" b="1" dirty="0">
                <a:solidFill>
                  <a:srgbClr val="C00000"/>
                </a:solidFill>
                <a:latin typeface="Arial Black" charset="0"/>
                <a:ea typeface="Arial Black" charset="0"/>
                <a:cs typeface="Arial Black" charset="0"/>
              </a:rPr>
              <a:t>A WIN-WIN EXAMPLE</a:t>
            </a:r>
          </a:p>
        </p:txBody>
      </p:sp>
      <p:sp>
        <p:nvSpPr>
          <p:cNvPr id="6" name="Rectangle 5"/>
          <p:cNvSpPr/>
          <p:nvPr/>
        </p:nvSpPr>
        <p:spPr>
          <a:xfrm>
            <a:off x="2221651" y="5517466"/>
            <a:ext cx="3453063" cy="307777"/>
          </a:xfrm>
          <a:prstGeom prst="rect">
            <a:avLst/>
          </a:prstGeom>
        </p:spPr>
        <p:txBody>
          <a:bodyPr wrap="square">
            <a:spAutoFit/>
          </a:bodyPr>
          <a:lstStyle/>
          <a:p>
            <a:pPr algn="ctr"/>
            <a:r>
              <a:rPr lang="en-US" sz="1400" b="1" dirty="0">
                <a:solidFill>
                  <a:srgbClr val="C00000"/>
                </a:solidFill>
                <a:latin typeface="Arial Black" charset="0"/>
                <a:ea typeface="Arial Black" charset="0"/>
                <a:cs typeface="Arial Black" charset="0"/>
              </a:rPr>
              <a:t>THE ZEROPLUS LOAN</a:t>
            </a:r>
          </a:p>
        </p:txBody>
      </p:sp>
      <p:sp>
        <p:nvSpPr>
          <p:cNvPr id="7" name="Rectangle 6"/>
          <p:cNvSpPr/>
          <p:nvPr/>
        </p:nvSpPr>
        <p:spPr>
          <a:xfrm>
            <a:off x="283146" y="6874666"/>
            <a:ext cx="2834047" cy="2369880"/>
          </a:xfrm>
          <a:prstGeom prst="rect">
            <a:avLst/>
          </a:prstGeom>
        </p:spPr>
        <p:txBody>
          <a:bodyPr wrap="square">
            <a:spAutoFit/>
          </a:bodyPr>
          <a:lstStyle/>
          <a:p>
            <a:pPr algn="ctr">
              <a:buClr>
                <a:srgbClr val="C00000"/>
              </a:buClr>
            </a:pPr>
            <a:r>
              <a:rPr lang="en-US" sz="1600" b="1" dirty="0">
                <a:solidFill>
                  <a:srgbClr val="C00000"/>
                </a:solidFill>
                <a:latin typeface="Arial" panose="020B0604020202020204" pitchFamily="34" charset="0"/>
                <a:cs typeface="Arial" panose="020B0604020202020204" pitchFamily="34" charset="0"/>
              </a:rPr>
              <a:t>WIN</a:t>
            </a:r>
          </a:p>
          <a:p>
            <a:pPr algn="ctr">
              <a:buClr>
                <a:srgbClr val="C00000"/>
              </a:buClr>
            </a:pPr>
            <a:endParaRPr lang="en-US" sz="1200" dirty="0">
              <a:solidFill>
                <a:schemeClr val="bg2">
                  <a:lumMod val="50000"/>
                </a:schemeClr>
              </a:solidFill>
              <a:latin typeface="Arial" panose="020B0604020202020204" pitchFamily="34" charset="0"/>
              <a:cs typeface="Arial" panose="020B0604020202020204" pitchFamily="34" charset="0"/>
            </a:endParaRPr>
          </a:p>
          <a:p>
            <a:pPr algn="ctr">
              <a:buClr>
                <a:srgbClr val="C00000"/>
              </a:buClr>
            </a:pPr>
            <a:r>
              <a:rPr lang="en-US" sz="1200" dirty="0">
                <a:solidFill>
                  <a:schemeClr val="bg2">
                    <a:lumMod val="50000"/>
                  </a:schemeClr>
                </a:solidFill>
                <a:latin typeface="Arial" panose="020B0604020202020204" pitchFamily="34" charset="0"/>
                <a:cs typeface="Arial" panose="020B0604020202020204" pitchFamily="34" charset="0"/>
              </a:rPr>
              <a:t>Your buyer saves thousands of dollars*</a:t>
            </a:r>
          </a:p>
          <a:p>
            <a:pPr algn="ctr">
              <a:buClr>
                <a:srgbClr val="C00000"/>
              </a:buClr>
            </a:pPr>
            <a:endParaRPr lang="en-US" sz="1200" dirty="0">
              <a:solidFill>
                <a:schemeClr val="bg2">
                  <a:lumMod val="50000"/>
                </a:schemeClr>
              </a:solidFill>
              <a:latin typeface="Arial" panose="020B0604020202020204" pitchFamily="34" charset="0"/>
              <a:cs typeface="Arial" panose="020B0604020202020204" pitchFamily="34" charset="0"/>
            </a:endParaRPr>
          </a:p>
          <a:p>
            <a:pPr algn="ctr">
              <a:buClr>
                <a:srgbClr val="C00000"/>
              </a:buClr>
            </a:pPr>
            <a:r>
              <a:rPr lang="en-US" sz="1200" b="1" dirty="0">
                <a:solidFill>
                  <a:srgbClr val="C00000"/>
                </a:solidFill>
                <a:latin typeface="Arial" panose="020B0604020202020204" pitchFamily="34" charset="0"/>
                <a:cs typeface="Arial" panose="020B0604020202020204" pitchFamily="34" charset="0"/>
              </a:rPr>
              <a:t>$5,000 Saved</a:t>
            </a:r>
          </a:p>
          <a:p>
            <a:pPr algn="ctr">
              <a:buClr>
                <a:srgbClr val="C00000"/>
              </a:buClr>
            </a:pPr>
            <a:r>
              <a:rPr lang="en-US" sz="1200" dirty="0">
                <a:solidFill>
                  <a:schemeClr val="bg2">
                    <a:lumMod val="50000"/>
                  </a:schemeClr>
                </a:solidFill>
                <a:latin typeface="Arial" panose="020B0604020202020204" pitchFamily="34" charset="0"/>
                <a:cs typeface="Arial" panose="020B0604020202020204" pitchFamily="34" charset="0"/>
              </a:rPr>
              <a:t>on a $250,000 Loan</a:t>
            </a:r>
          </a:p>
          <a:p>
            <a:pPr algn="ctr">
              <a:buClr>
                <a:srgbClr val="C00000"/>
              </a:buClr>
            </a:pPr>
            <a:endParaRPr lang="en-US" sz="1200" dirty="0">
              <a:solidFill>
                <a:schemeClr val="bg2">
                  <a:lumMod val="50000"/>
                </a:schemeClr>
              </a:solidFill>
              <a:latin typeface="Arial" panose="020B0604020202020204" pitchFamily="34" charset="0"/>
              <a:cs typeface="Arial" panose="020B0604020202020204" pitchFamily="34" charset="0"/>
            </a:endParaRPr>
          </a:p>
          <a:p>
            <a:pPr algn="ctr">
              <a:buClr>
                <a:srgbClr val="C00000"/>
              </a:buClr>
            </a:pPr>
            <a:r>
              <a:rPr lang="en-US" sz="1200" b="1" dirty="0">
                <a:solidFill>
                  <a:srgbClr val="C00000"/>
                </a:solidFill>
                <a:latin typeface="Arial" panose="020B0604020202020204" pitchFamily="34" charset="0"/>
                <a:cs typeface="Arial" panose="020B0604020202020204" pitchFamily="34" charset="0"/>
              </a:rPr>
              <a:t>$7,500 Saved</a:t>
            </a:r>
          </a:p>
          <a:p>
            <a:pPr algn="ctr">
              <a:buClr>
                <a:srgbClr val="C00000"/>
              </a:buClr>
            </a:pPr>
            <a:r>
              <a:rPr lang="en-US" sz="1200" dirty="0">
                <a:solidFill>
                  <a:schemeClr val="bg2">
                    <a:lumMod val="50000"/>
                  </a:schemeClr>
                </a:solidFill>
                <a:latin typeface="Arial" panose="020B0604020202020204" pitchFamily="34" charset="0"/>
                <a:cs typeface="Arial" panose="020B0604020202020204" pitchFamily="34" charset="0"/>
              </a:rPr>
              <a:t>on a $500,000 Loan</a:t>
            </a:r>
          </a:p>
          <a:p>
            <a:pPr algn="ctr">
              <a:buClr>
                <a:srgbClr val="C00000"/>
              </a:buClr>
            </a:pPr>
            <a:endParaRPr lang="en-US" sz="1200" dirty="0">
              <a:solidFill>
                <a:schemeClr val="bg2">
                  <a:lumMod val="50000"/>
                </a:schemeClr>
              </a:solidFill>
              <a:latin typeface="Arial" panose="020B0604020202020204" pitchFamily="34" charset="0"/>
              <a:cs typeface="Arial" panose="020B0604020202020204" pitchFamily="34" charset="0"/>
            </a:endParaRPr>
          </a:p>
          <a:p>
            <a:pPr algn="ctr">
              <a:buClr>
                <a:srgbClr val="C00000"/>
              </a:buClr>
            </a:pPr>
            <a:r>
              <a:rPr lang="en-US" sz="1200" b="1" dirty="0">
                <a:solidFill>
                  <a:srgbClr val="C00000"/>
                </a:solidFill>
                <a:latin typeface="Arial" panose="020B0604020202020204" pitchFamily="34" charset="0"/>
                <a:cs typeface="Arial" panose="020B0604020202020204" pitchFamily="34" charset="0"/>
              </a:rPr>
              <a:t>$10,000 Saved</a:t>
            </a:r>
          </a:p>
          <a:p>
            <a:pPr algn="ctr">
              <a:buClr>
                <a:srgbClr val="C00000"/>
              </a:buClr>
            </a:pPr>
            <a:r>
              <a:rPr lang="en-US" sz="1200" dirty="0">
                <a:solidFill>
                  <a:schemeClr val="bg2">
                    <a:lumMod val="50000"/>
                  </a:schemeClr>
                </a:solidFill>
                <a:latin typeface="Arial" panose="020B0604020202020204" pitchFamily="34" charset="0"/>
                <a:cs typeface="Arial" panose="020B0604020202020204" pitchFamily="34" charset="0"/>
              </a:rPr>
              <a:t>on a $750,000 Loan</a:t>
            </a:r>
          </a:p>
        </p:txBody>
      </p:sp>
      <p:sp>
        <p:nvSpPr>
          <p:cNvPr id="8" name="Rectangle 7"/>
          <p:cNvSpPr/>
          <p:nvPr/>
        </p:nvSpPr>
        <p:spPr>
          <a:xfrm>
            <a:off x="4401640" y="6912915"/>
            <a:ext cx="2834047" cy="1077218"/>
          </a:xfrm>
          <a:prstGeom prst="rect">
            <a:avLst/>
          </a:prstGeom>
        </p:spPr>
        <p:txBody>
          <a:bodyPr wrap="square">
            <a:spAutoFit/>
          </a:bodyPr>
          <a:lstStyle/>
          <a:p>
            <a:pPr algn="ctr">
              <a:buClr>
                <a:srgbClr val="C00000"/>
              </a:buClr>
            </a:pPr>
            <a:r>
              <a:rPr lang="en-US" sz="1600" b="1" dirty="0">
                <a:solidFill>
                  <a:srgbClr val="C00000"/>
                </a:solidFill>
                <a:latin typeface="Arial" panose="020B0604020202020204" pitchFamily="34" charset="0"/>
                <a:cs typeface="Arial" panose="020B0604020202020204" pitchFamily="34" charset="0"/>
              </a:rPr>
              <a:t>WIN</a:t>
            </a:r>
          </a:p>
          <a:p>
            <a:pPr algn="ctr">
              <a:buClr>
                <a:srgbClr val="C00000"/>
              </a:buClr>
            </a:pPr>
            <a:endParaRPr lang="en-US" sz="1200" dirty="0">
              <a:solidFill>
                <a:schemeClr val="bg2">
                  <a:lumMod val="50000"/>
                </a:schemeClr>
              </a:solidFill>
              <a:latin typeface="Arial" panose="020B0604020202020204" pitchFamily="34" charset="0"/>
              <a:cs typeface="Arial" panose="020B0604020202020204" pitchFamily="34" charset="0"/>
            </a:endParaRPr>
          </a:p>
          <a:p>
            <a:pPr algn="ctr">
              <a:buClr>
                <a:srgbClr val="C00000"/>
              </a:buClr>
            </a:pPr>
            <a:r>
              <a:rPr lang="en-US" b="1" dirty="0">
                <a:solidFill>
                  <a:schemeClr val="bg2">
                    <a:lumMod val="50000"/>
                  </a:schemeClr>
                </a:solidFill>
                <a:latin typeface="Arial" panose="020B0604020202020204" pitchFamily="34" charset="0"/>
                <a:cs typeface="Arial" panose="020B0604020202020204" pitchFamily="34" charset="0"/>
              </a:rPr>
              <a:t>You hold firm on your selling price!</a:t>
            </a:r>
          </a:p>
        </p:txBody>
      </p:sp>
      <p:sp>
        <p:nvSpPr>
          <p:cNvPr id="9" name="Rectangle 8"/>
          <p:cNvSpPr/>
          <p:nvPr/>
        </p:nvSpPr>
        <p:spPr>
          <a:xfrm>
            <a:off x="3848100" y="8510620"/>
            <a:ext cx="3384667" cy="553998"/>
          </a:xfrm>
          <a:prstGeom prst="rect">
            <a:avLst/>
          </a:prstGeom>
        </p:spPr>
        <p:txBody>
          <a:bodyPr wrap="square">
            <a:spAutoFit/>
          </a:bodyPr>
          <a:lstStyle/>
          <a:p>
            <a:pPr>
              <a:buClr>
                <a:srgbClr val="C00000"/>
              </a:buClr>
            </a:pPr>
            <a:r>
              <a:rPr lang="en-US" sz="1000" dirty="0">
                <a:solidFill>
                  <a:schemeClr val="bg2">
                    <a:lumMod val="50000"/>
                  </a:schemeClr>
                </a:solidFill>
                <a:latin typeface="Arial" panose="020B0604020202020204" pitchFamily="34" charset="0"/>
                <a:cs typeface="Arial" panose="020B0604020202020204" pitchFamily="34" charset="0"/>
              </a:rPr>
              <a:t>*One percent in lender’s fees + earns a $1,000 credit</a:t>
            </a:r>
          </a:p>
          <a:p>
            <a:pPr>
              <a:buClr>
                <a:srgbClr val="C00000"/>
              </a:buClr>
            </a:pPr>
            <a:r>
              <a:rPr lang="en-US" sz="1000" dirty="0">
                <a:solidFill>
                  <a:schemeClr val="bg2">
                    <a:lumMod val="50000"/>
                  </a:schemeClr>
                </a:solidFill>
                <a:latin typeface="Arial" panose="020B0604020202020204" pitchFamily="34" charset="0"/>
                <a:cs typeface="Arial" panose="020B0604020202020204" pitchFamily="34" charset="0"/>
              </a:rPr>
              <a:t>The loan amount must be at least $150,000 to qualify for the $1,000 credit.</a:t>
            </a:r>
          </a:p>
        </p:txBody>
      </p:sp>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6726" y="3016280"/>
            <a:ext cx="2564608" cy="352306"/>
          </a:xfrm>
          <a:prstGeom prst="rect">
            <a:avLst/>
          </a:prstGeom>
        </p:spPr>
      </p:pic>
    </p:spTree>
    <p:extLst>
      <p:ext uri="{BB962C8B-B14F-4D97-AF65-F5344CB8AC3E}">
        <p14:creationId xmlns:p14="http://schemas.microsoft.com/office/powerpoint/2010/main" val="1920360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23720" y="660479"/>
            <a:ext cx="5248760" cy="837793"/>
          </a:xfrm>
          <a:prstGeom prst="rect">
            <a:avLst/>
          </a:prstGeom>
        </p:spPr>
        <p:txBody>
          <a:bodyPr wrap="square">
            <a:spAutoFit/>
          </a:bodyPr>
          <a:lstStyle/>
          <a:p>
            <a:pPr algn="ctr">
              <a:lnSpc>
                <a:spcPts val="2860"/>
              </a:lnSpc>
            </a:pPr>
            <a:r>
              <a:rPr lang="en-US" sz="2800" b="1" dirty="0">
                <a:solidFill>
                  <a:srgbClr val="C00000"/>
                </a:solidFill>
                <a:latin typeface="Arial Black" charset="0"/>
                <a:ea typeface="Arial Black" charset="0"/>
                <a:cs typeface="Arial Black" charset="0"/>
              </a:rPr>
              <a:t>YOUR CUSTOM MARKETING PLAN</a:t>
            </a:r>
          </a:p>
        </p:txBody>
      </p:sp>
      <p:sp>
        <p:nvSpPr>
          <p:cNvPr id="10" name="TextBox 9"/>
          <p:cNvSpPr txBox="1"/>
          <p:nvPr/>
        </p:nvSpPr>
        <p:spPr>
          <a:xfrm>
            <a:off x="1223720" y="2339331"/>
            <a:ext cx="5544378" cy="6001643"/>
          </a:xfrm>
          <a:prstGeom prst="rect">
            <a:avLst/>
          </a:prstGeom>
          <a:solidFill>
            <a:schemeClr val="bg1">
              <a:alpha val="70000"/>
            </a:schemeClr>
          </a:solidFill>
        </p:spPr>
        <p:txBody>
          <a:bodyPr wrap="square" numCol="1" spcCol="731520" rtlCol="0">
            <a:spAutoFit/>
          </a:bodyPr>
          <a:lstStyle/>
          <a:p>
            <a:r>
              <a:rPr lang="en-US" sz="1600" b="1" dirty="0">
                <a:solidFill>
                  <a:schemeClr val="bg2">
                    <a:lumMod val="25000"/>
                  </a:schemeClr>
                </a:solidFill>
                <a:latin typeface="Arial" panose="020B0604020202020204" pitchFamily="34" charset="0"/>
                <a:cs typeface="Arial" panose="020B0604020202020204" pitchFamily="34" charset="0"/>
              </a:rPr>
              <a:t>Coming soon campaign</a:t>
            </a:r>
          </a:p>
          <a:p>
            <a:pPr marL="285750" indent="-285750">
              <a:lnSpc>
                <a:spcPct val="150000"/>
              </a:lnSpc>
              <a:buClr>
                <a:srgbClr val="C00000"/>
              </a:buClr>
              <a:buFont typeface="Wingdings" charset="2"/>
              <a:buChar char="q"/>
            </a:pPr>
            <a:r>
              <a:rPr lang="en-US" sz="1200" dirty="0">
                <a:solidFill>
                  <a:schemeClr val="bg2">
                    <a:lumMod val="50000"/>
                  </a:schemeClr>
                </a:solidFill>
                <a:latin typeface="Arial" panose="020B0604020202020204" pitchFamily="34" charset="0"/>
                <a:cs typeface="Arial" panose="020B0604020202020204" pitchFamily="34" charset="0"/>
              </a:rPr>
              <a:t>Walk-through and needs analysis</a:t>
            </a:r>
          </a:p>
          <a:p>
            <a:pPr marL="285750" indent="-285750">
              <a:lnSpc>
                <a:spcPct val="150000"/>
              </a:lnSpc>
              <a:buClr>
                <a:srgbClr val="C00000"/>
              </a:buClr>
              <a:buFont typeface="Wingdings" charset="2"/>
              <a:buChar char="q"/>
            </a:pPr>
            <a:r>
              <a:rPr lang="en-US" sz="1200" dirty="0">
                <a:solidFill>
                  <a:schemeClr val="bg2">
                    <a:lumMod val="50000"/>
                  </a:schemeClr>
                </a:solidFill>
                <a:latin typeface="Arial" panose="020B0604020202020204" pitchFamily="34" charset="0"/>
                <a:cs typeface="Arial" panose="020B0604020202020204" pitchFamily="34" charset="0"/>
              </a:rPr>
              <a:t>Professional photography and videography</a:t>
            </a:r>
          </a:p>
          <a:p>
            <a:pPr marL="285750" indent="-285750">
              <a:lnSpc>
                <a:spcPct val="150000"/>
              </a:lnSpc>
              <a:buClr>
                <a:srgbClr val="C00000"/>
              </a:buClr>
              <a:buFont typeface="Wingdings" charset="2"/>
              <a:buChar char="q"/>
            </a:pPr>
            <a:r>
              <a:rPr lang="en-US" sz="1200" dirty="0">
                <a:solidFill>
                  <a:schemeClr val="bg2">
                    <a:lumMod val="50000"/>
                  </a:schemeClr>
                </a:solidFill>
                <a:latin typeface="Arial" panose="020B0604020202020204" pitchFamily="34" charset="0"/>
                <a:cs typeface="Arial" panose="020B0604020202020204" pitchFamily="34" charset="0"/>
              </a:rPr>
              <a:t>Professional yard signage</a:t>
            </a:r>
          </a:p>
          <a:p>
            <a:pPr marL="285750" indent="-285750">
              <a:lnSpc>
                <a:spcPct val="150000"/>
              </a:lnSpc>
              <a:buClr>
                <a:srgbClr val="C00000"/>
              </a:buClr>
              <a:buFont typeface="Wingdings" charset="2"/>
              <a:buChar char="q"/>
            </a:pPr>
            <a:r>
              <a:rPr lang="en-US" sz="1200" dirty="0">
                <a:solidFill>
                  <a:schemeClr val="bg2">
                    <a:lumMod val="50000"/>
                  </a:schemeClr>
                </a:solidFill>
                <a:latin typeface="Arial" panose="020B0604020202020204" pitchFamily="34" charset="0"/>
                <a:cs typeface="Arial" panose="020B0604020202020204" pitchFamily="34" charset="0"/>
              </a:rPr>
              <a:t>“Coming soon” email blast to database of ###</a:t>
            </a:r>
          </a:p>
          <a:p>
            <a:pPr marL="285750" indent="-285750">
              <a:lnSpc>
                <a:spcPct val="150000"/>
              </a:lnSpc>
              <a:buClr>
                <a:srgbClr val="C00000"/>
              </a:buClr>
              <a:buFont typeface="Wingdings" charset="2"/>
              <a:buChar char="q"/>
            </a:pPr>
            <a:r>
              <a:rPr lang="en-US" sz="1200" dirty="0">
                <a:solidFill>
                  <a:schemeClr val="bg2">
                    <a:lumMod val="50000"/>
                  </a:schemeClr>
                </a:solidFill>
                <a:latin typeface="Arial" panose="020B0604020202020204" pitchFamily="34" charset="0"/>
                <a:cs typeface="Arial" panose="020B0604020202020204" pitchFamily="34" charset="0"/>
              </a:rPr>
              <a:t>“Coming soon” social media touch on Twitter, Instagram, and Facebook</a:t>
            </a:r>
          </a:p>
          <a:p>
            <a:pPr marL="285750" indent="-285750">
              <a:lnSpc>
                <a:spcPct val="150000"/>
              </a:lnSpc>
              <a:buClr>
                <a:srgbClr val="C00000"/>
              </a:buClr>
              <a:buFont typeface="Wingdings" charset="2"/>
              <a:buChar char="q"/>
            </a:pPr>
            <a:r>
              <a:rPr lang="en-US" sz="1200" dirty="0">
                <a:solidFill>
                  <a:schemeClr val="bg2">
                    <a:lumMod val="50000"/>
                  </a:schemeClr>
                </a:solidFill>
                <a:latin typeface="Arial" panose="020B0604020202020204" pitchFamily="34" charset="0"/>
                <a:cs typeface="Arial" panose="020B0604020202020204" pitchFamily="34" charset="0"/>
              </a:rPr>
              <a:t>“Coming soon” callout campaign to highly qualified buyers</a:t>
            </a:r>
            <a:endParaRPr lang="en-US" sz="1200" b="1" dirty="0">
              <a:solidFill>
                <a:schemeClr val="bg2">
                  <a:lumMod val="50000"/>
                </a:schemeClr>
              </a:solidFill>
              <a:latin typeface="Arial" panose="020B0604020202020204" pitchFamily="34" charset="0"/>
              <a:cs typeface="Arial" panose="020B0604020202020204" pitchFamily="34" charset="0"/>
            </a:endParaRPr>
          </a:p>
          <a:p>
            <a:endParaRPr lang="en-US" sz="2000" b="1" dirty="0">
              <a:solidFill>
                <a:srgbClr val="009999"/>
              </a:solidFill>
              <a:latin typeface="Arial" panose="020B0604020202020204" pitchFamily="34" charset="0"/>
              <a:cs typeface="Arial" panose="020B0604020202020204" pitchFamily="34" charset="0"/>
            </a:endParaRPr>
          </a:p>
          <a:p>
            <a:r>
              <a:rPr lang="en-US" sz="1600" b="1" dirty="0">
                <a:solidFill>
                  <a:schemeClr val="bg2">
                    <a:lumMod val="25000"/>
                  </a:schemeClr>
                </a:solidFill>
                <a:latin typeface="Arial" panose="020B0604020202020204" pitchFamily="34" charset="0"/>
                <a:cs typeface="Arial" panose="020B0604020202020204" pitchFamily="34" charset="0"/>
              </a:rPr>
              <a:t>Just listed campaign</a:t>
            </a:r>
          </a:p>
          <a:p>
            <a:pPr marL="285750" indent="-285750">
              <a:lnSpc>
                <a:spcPct val="150000"/>
              </a:lnSpc>
              <a:buClr>
                <a:srgbClr val="C00000"/>
              </a:buClr>
              <a:buFont typeface="Wingdings" charset="2"/>
              <a:buChar char="q"/>
            </a:pPr>
            <a:r>
              <a:rPr lang="en-US" sz="1200" dirty="0">
                <a:solidFill>
                  <a:schemeClr val="bg2">
                    <a:lumMod val="50000"/>
                  </a:schemeClr>
                </a:solidFill>
                <a:latin typeface="Arial" panose="020B0604020202020204" pitchFamily="34" charset="0"/>
                <a:cs typeface="Arial" panose="020B0604020202020204" pitchFamily="34" charset="0"/>
              </a:rPr>
              <a:t>Launch listing on KWLS, MLS and other syndication websites</a:t>
            </a:r>
          </a:p>
          <a:p>
            <a:pPr marL="285750" indent="-285750">
              <a:lnSpc>
                <a:spcPct val="150000"/>
              </a:lnSpc>
              <a:buClr>
                <a:srgbClr val="C00000"/>
              </a:buClr>
              <a:buFont typeface="Wingdings" charset="2"/>
              <a:buChar char="q"/>
            </a:pPr>
            <a:r>
              <a:rPr lang="en-US" sz="1200" dirty="0">
                <a:solidFill>
                  <a:schemeClr val="bg2">
                    <a:lumMod val="50000"/>
                  </a:schemeClr>
                </a:solidFill>
                <a:latin typeface="Arial" panose="020B0604020202020204" pitchFamily="34" charset="0"/>
                <a:cs typeface="Arial" panose="020B0604020202020204" pitchFamily="34" charset="0"/>
              </a:rPr>
              <a:t>Professional yard signage and takeaway fliers</a:t>
            </a:r>
          </a:p>
          <a:p>
            <a:pPr marL="285750" indent="-285750">
              <a:lnSpc>
                <a:spcPct val="150000"/>
              </a:lnSpc>
              <a:buClr>
                <a:srgbClr val="C00000"/>
              </a:buClr>
              <a:buFont typeface="Wingdings" charset="2"/>
              <a:buChar char="q"/>
            </a:pPr>
            <a:r>
              <a:rPr lang="en-US" sz="1200" dirty="0">
                <a:solidFill>
                  <a:schemeClr val="bg2">
                    <a:lumMod val="50000"/>
                  </a:schemeClr>
                </a:solidFill>
                <a:latin typeface="Arial" panose="020B0604020202020204" pitchFamily="34" charset="0"/>
                <a:cs typeface="Arial" panose="020B0604020202020204" pitchFamily="34" charset="0"/>
              </a:rPr>
              <a:t>“Just listed” email blast to database of ###</a:t>
            </a:r>
          </a:p>
          <a:p>
            <a:pPr marL="285750" indent="-285750">
              <a:lnSpc>
                <a:spcPct val="150000"/>
              </a:lnSpc>
              <a:buClr>
                <a:srgbClr val="C00000"/>
              </a:buClr>
              <a:buFont typeface="Wingdings" charset="2"/>
              <a:buChar char="q"/>
            </a:pPr>
            <a:r>
              <a:rPr lang="en-US" sz="1200" dirty="0">
                <a:solidFill>
                  <a:schemeClr val="bg2">
                    <a:lumMod val="50000"/>
                  </a:schemeClr>
                </a:solidFill>
                <a:latin typeface="Arial" panose="020B0604020202020204" pitchFamily="34" charset="0"/>
                <a:cs typeface="Arial" panose="020B0604020202020204" pitchFamily="34" charset="0"/>
              </a:rPr>
              <a:t>Custom landing webpage and funnel campaign promoting open house</a:t>
            </a:r>
          </a:p>
          <a:p>
            <a:pPr marL="285750" indent="-285750">
              <a:lnSpc>
                <a:spcPct val="150000"/>
              </a:lnSpc>
              <a:buClr>
                <a:srgbClr val="C00000"/>
              </a:buClr>
              <a:buFont typeface="Wingdings" charset="2"/>
              <a:buChar char="q"/>
            </a:pPr>
            <a:r>
              <a:rPr lang="en-US" sz="1200" dirty="0">
                <a:solidFill>
                  <a:schemeClr val="bg2">
                    <a:lumMod val="50000"/>
                  </a:schemeClr>
                </a:solidFill>
                <a:latin typeface="Arial" panose="020B0604020202020204" pitchFamily="34" charset="0"/>
                <a:cs typeface="Arial" panose="020B0604020202020204" pitchFamily="34" charset="0"/>
              </a:rPr>
              <a:t>“Just listed” social media video on Twitter, Instagram, and Facebook</a:t>
            </a:r>
          </a:p>
          <a:p>
            <a:pPr marL="285750" indent="-285750">
              <a:lnSpc>
                <a:spcPct val="150000"/>
              </a:lnSpc>
              <a:buClr>
                <a:srgbClr val="C00000"/>
              </a:buClr>
              <a:buFont typeface="Wingdings" charset="2"/>
              <a:buChar char="q"/>
            </a:pPr>
            <a:r>
              <a:rPr lang="en-US" sz="1200" dirty="0">
                <a:solidFill>
                  <a:schemeClr val="bg2">
                    <a:lumMod val="50000"/>
                  </a:schemeClr>
                </a:solidFill>
                <a:latin typeface="Arial" panose="020B0604020202020204" pitchFamily="34" charset="0"/>
                <a:cs typeface="Arial" panose="020B0604020202020204" pitchFamily="34" charset="0"/>
              </a:rPr>
              <a:t>“Just listed” callout campaign to highly qualified buyers</a:t>
            </a:r>
          </a:p>
          <a:p>
            <a:pPr marL="285750" indent="-285750">
              <a:lnSpc>
                <a:spcPct val="150000"/>
              </a:lnSpc>
              <a:buClr>
                <a:srgbClr val="C00000"/>
              </a:buClr>
              <a:buFont typeface="Wingdings" charset="2"/>
              <a:buChar char="q"/>
            </a:pPr>
            <a:r>
              <a:rPr lang="en-US" sz="1200" dirty="0">
                <a:solidFill>
                  <a:schemeClr val="bg2">
                    <a:lumMod val="50000"/>
                  </a:schemeClr>
                </a:solidFill>
                <a:latin typeface="Arial" panose="020B0604020202020204" pitchFamily="34" charset="0"/>
                <a:cs typeface="Arial" panose="020B0604020202020204" pitchFamily="34" charset="0"/>
              </a:rPr>
              <a:t>Open house three days after listing</a:t>
            </a:r>
          </a:p>
          <a:p>
            <a:endParaRPr lang="en-US" sz="2000" b="1" dirty="0">
              <a:solidFill>
                <a:srgbClr val="009999"/>
              </a:solidFill>
              <a:latin typeface="Arial" panose="020B0604020202020204" pitchFamily="34" charset="0"/>
              <a:cs typeface="Arial" panose="020B0604020202020204" pitchFamily="34" charset="0"/>
            </a:endParaRPr>
          </a:p>
          <a:p>
            <a:r>
              <a:rPr lang="en-US" sz="1600" b="1" dirty="0">
                <a:solidFill>
                  <a:schemeClr val="bg2">
                    <a:lumMod val="25000"/>
                  </a:schemeClr>
                </a:solidFill>
                <a:latin typeface="Arial" panose="020B0604020202020204" pitchFamily="34" charset="0"/>
                <a:cs typeface="Arial" panose="020B0604020202020204" pitchFamily="34" charset="0"/>
              </a:rPr>
              <a:t>Just sold campaign</a:t>
            </a:r>
          </a:p>
          <a:p>
            <a:pPr marL="285750" indent="-285750">
              <a:lnSpc>
                <a:spcPct val="150000"/>
              </a:lnSpc>
              <a:buClr>
                <a:srgbClr val="C00000"/>
              </a:buClr>
              <a:buFont typeface="Wingdings" charset="2"/>
              <a:buChar char="q"/>
            </a:pPr>
            <a:r>
              <a:rPr lang="en-US" sz="1200" dirty="0">
                <a:solidFill>
                  <a:schemeClr val="bg2">
                    <a:lumMod val="50000"/>
                  </a:schemeClr>
                </a:solidFill>
                <a:latin typeface="Arial" panose="020B0604020202020204" pitchFamily="34" charset="0"/>
                <a:cs typeface="Arial" panose="020B0604020202020204" pitchFamily="34" charset="0"/>
              </a:rPr>
              <a:t>“Just sold” yard signage</a:t>
            </a:r>
          </a:p>
          <a:p>
            <a:pPr marL="285750" indent="-285750">
              <a:lnSpc>
                <a:spcPct val="150000"/>
              </a:lnSpc>
              <a:buClr>
                <a:srgbClr val="C00000"/>
              </a:buClr>
              <a:buFont typeface="Wingdings" charset="2"/>
              <a:buChar char="q"/>
            </a:pPr>
            <a:r>
              <a:rPr lang="en-US" sz="1200" dirty="0">
                <a:solidFill>
                  <a:schemeClr val="bg2">
                    <a:lumMod val="50000"/>
                  </a:schemeClr>
                </a:solidFill>
                <a:latin typeface="Arial" panose="020B0604020202020204" pitchFamily="34" charset="0"/>
                <a:cs typeface="Arial" panose="020B0604020202020204" pitchFamily="34" charset="0"/>
              </a:rPr>
              <a:t>“Just sold” email, social, and digital touches</a:t>
            </a:r>
          </a:p>
          <a:p>
            <a:endParaRPr lang="en-US" sz="2000" b="1" dirty="0">
              <a:solidFill>
                <a:srgbClr val="0099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626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alphaModFix amt="10000"/>
            <a:extLst>
              <a:ext uri="{28A0092B-C50C-407E-A947-70E740481C1C}">
                <a14:useLocalDpi xmlns:a14="http://schemas.microsoft.com/office/drawing/2010/main"/>
              </a:ext>
            </a:extLst>
          </a:blip>
          <a:srcRect t="-31348" b="-1"/>
          <a:stretch/>
        </p:blipFill>
        <p:spPr>
          <a:xfrm>
            <a:off x="0" y="318051"/>
            <a:ext cx="7772400" cy="10164417"/>
          </a:xfrm>
          <a:prstGeom prst="rect">
            <a:avLst/>
          </a:prstGeom>
        </p:spPr>
      </p:pic>
      <p:sp>
        <p:nvSpPr>
          <p:cNvPr id="12" name="Rectangle 11"/>
          <p:cNvSpPr/>
          <p:nvPr/>
        </p:nvSpPr>
        <p:spPr>
          <a:xfrm>
            <a:off x="1223720" y="660479"/>
            <a:ext cx="5248760" cy="837793"/>
          </a:xfrm>
          <a:prstGeom prst="rect">
            <a:avLst/>
          </a:prstGeom>
        </p:spPr>
        <p:txBody>
          <a:bodyPr wrap="square">
            <a:spAutoFit/>
          </a:bodyPr>
          <a:lstStyle/>
          <a:p>
            <a:pPr algn="ctr">
              <a:lnSpc>
                <a:spcPts val="2860"/>
              </a:lnSpc>
            </a:pPr>
            <a:r>
              <a:rPr lang="en-US" sz="2800" b="1" dirty="0">
                <a:solidFill>
                  <a:srgbClr val="C00000"/>
                </a:solidFill>
                <a:latin typeface="Arial Black" charset="0"/>
                <a:ea typeface="Arial Black" charset="0"/>
                <a:cs typeface="Arial Black" charset="0"/>
              </a:rPr>
              <a:t>YOUR TRUSTED PARTNER</a:t>
            </a:r>
          </a:p>
        </p:txBody>
      </p:sp>
      <p:sp>
        <p:nvSpPr>
          <p:cNvPr id="5" name="TextBox 4"/>
          <p:cNvSpPr txBox="1"/>
          <p:nvPr/>
        </p:nvSpPr>
        <p:spPr>
          <a:xfrm>
            <a:off x="4066157" y="6006141"/>
            <a:ext cx="3401289" cy="2985433"/>
          </a:xfrm>
          <a:prstGeom prst="rect">
            <a:avLst/>
          </a:prstGeom>
          <a:solidFill>
            <a:schemeClr val="bg1">
              <a:alpha val="0"/>
            </a:schemeClr>
          </a:solidFill>
        </p:spPr>
        <p:txBody>
          <a:bodyPr wrap="square" rtlCol="0">
            <a:spAutoFit/>
          </a:bodyPr>
          <a:lstStyle/>
          <a:p>
            <a:r>
              <a:rPr lang="en-US" sz="1400" b="1" dirty="0">
                <a:solidFill>
                  <a:srgbClr val="C0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J</a:t>
            </a:r>
            <a:r>
              <a:rPr lang="en-US" sz="1200" i="0" dirty="0">
                <a:solidFill>
                  <a:srgbClr val="2A2A33"/>
                </a:solidFill>
                <a:effectLst/>
                <a:latin typeface="Open Sans" panose="020B0606030504020204" pitchFamily="34" charset="0"/>
              </a:rPr>
              <a:t>o</a:t>
            </a:r>
            <a:r>
              <a:rPr lang="en-US" sz="1200" b="0" i="0" dirty="0">
                <a:solidFill>
                  <a:srgbClr val="2A2A33"/>
                </a:solidFill>
                <a:effectLst/>
                <a:latin typeface="Open Sans" panose="020B0606030504020204" pitchFamily="34" charset="0"/>
              </a:rPr>
              <a:t>e was amazing to work with. He was very determined to find my family the right home and was on top of every milestone along the way. For buying our 1st home</a:t>
            </a:r>
            <a:r>
              <a:rPr lang="en-US" sz="1200" dirty="0">
                <a:solidFill>
                  <a:srgbClr val="2A2A33"/>
                </a:solidFill>
                <a:latin typeface="Open Sans" panose="020B0606030504020204" pitchFamily="34" charset="0"/>
              </a:rPr>
              <a:t>. </a:t>
            </a:r>
            <a:r>
              <a:rPr lang="en-US" sz="1200" b="0" i="0" dirty="0">
                <a:solidFill>
                  <a:srgbClr val="2A2A33"/>
                </a:solidFill>
                <a:effectLst/>
                <a:latin typeface="Open Sans" panose="020B0606030504020204" pitchFamily="34" charset="0"/>
              </a:rPr>
              <a:t>Joe definitely made the process smooth and took so much stress away. My family and I are in our forever home and can’t thank joe enough! Highly recommend him as an agent!</a:t>
            </a:r>
          </a:p>
          <a:p>
            <a:r>
              <a:rPr lang="en-US" sz="1200" b="0" i="0" dirty="0">
                <a:solidFill>
                  <a:srgbClr val="596B82"/>
                </a:solidFill>
                <a:effectLst/>
                <a:latin typeface="Open Sans" panose="020B0606030504020204" pitchFamily="34" charset="0"/>
              </a:rPr>
              <a:t>03/23/2021 - heubachnicole93</a:t>
            </a:r>
            <a:br>
              <a:rPr lang="en-US" sz="1200" dirty="0"/>
            </a:br>
            <a:br>
              <a:rPr lang="en-US" sz="1200" b="1" dirty="0">
                <a:solidFill>
                  <a:srgbClr val="009999"/>
                </a:solidFill>
                <a:latin typeface="Arial" panose="020B0604020202020204" pitchFamily="34" charset="0"/>
                <a:cs typeface="Arial" panose="020B0604020202020204" pitchFamily="34" charset="0"/>
              </a:rPr>
            </a:br>
            <a:endParaRPr lang="en-US" sz="1200" dirty="0">
              <a:solidFill>
                <a:schemeClr val="bg2">
                  <a:lumMod val="50000"/>
                </a:schemeClr>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2000" b="1" dirty="0">
              <a:solidFill>
                <a:srgbClr val="009999"/>
              </a:solidFill>
              <a:latin typeface="Arial" panose="020B0604020202020204" pitchFamily="34" charset="0"/>
              <a:cs typeface="Arial" panose="020B0604020202020204" pitchFamily="34" charset="0"/>
            </a:endParaRPr>
          </a:p>
          <a:p>
            <a:endParaRPr lang="en-US" sz="2000" b="1" dirty="0">
              <a:solidFill>
                <a:srgbClr val="009999"/>
              </a:solidFill>
              <a:latin typeface="Arial" panose="020B0604020202020204" pitchFamily="34" charset="0"/>
              <a:cs typeface="Arial" panose="020B0604020202020204" pitchFamily="34" charset="0"/>
            </a:endParaRPr>
          </a:p>
        </p:txBody>
      </p:sp>
      <p:sp>
        <p:nvSpPr>
          <p:cNvPr id="2" name="Rectangle 1"/>
          <p:cNvSpPr/>
          <p:nvPr/>
        </p:nvSpPr>
        <p:spPr>
          <a:xfrm>
            <a:off x="943429" y="2494294"/>
            <a:ext cx="3776353" cy="1200329"/>
          </a:xfrm>
          <a:prstGeom prst="rect">
            <a:avLst/>
          </a:prstGeom>
        </p:spPr>
        <p:txBody>
          <a:bodyPr wrap="square">
            <a:spAutoFit/>
          </a:bodyPr>
          <a:lstStyle/>
          <a:p>
            <a:r>
              <a:rPr lang="en-US" sz="1200" b="0" i="0" dirty="0">
                <a:solidFill>
                  <a:srgbClr val="2A2A33"/>
                </a:solidFill>
                <a:effectLst/>
                <a:latin typeface="Times New Roman" panose="02020603050405020304" pitchFamily="18" charset="0"/>
                <a:cs typeface="Times New Roman" panose="02020603050405020304" pitchFamily="18" charset="0"/>
              </a:rPr>
              <a:t>He is the first person to speak with me and he direct what to do to buy my first </a:t>
            </a:r>
            <a:r>
              <a:rPr lang="en-US" sz="1200" b="0" i="0" dirty="0" err="1">
                <a:solidFill>
                  <a:srgbClr val="2A2A33"/>
                </a:solidFill>
                <a:effectLst/>
                <a:latin typeface="Times New Roman" panose="02020603050405020304" pitchFamily="18" charset="0"/>
                <a:cs typeface="Times New Roman" panose="02020603050405020304" pitchFamily="18" charset="0"/>
              </a:rPr>
              <a:t>home.He</a:t>
            </a:r>
            <a:r>
              <a:rPr lang="en-US" sz="1200" b="0" i="0" dirty="0">
                <a:solidFill>
                  <a:srgbClr val="2A2A33"/>
                </a:solidFill>
                <a:effectLst/>
                <a:latin typeface="Times New Roman" panose="02020603050405020304" pitchFamily="18" charset="0"/>
                <a:cs typeface="Times New Roman" panose="02020603050405020304" pitchFamily="18" charset="0"/>
              </a:rPr>
              <a:t> always show up on time when I need to see a </a:t>
            </a:r>
            <a:r>
              <a:rPr lang="en-US" sz="1200" b="0" i="0" dirty="0" err="1">
                <a:solidFill>
                  <a:srgbClr val="2A2A33"/>
                </a:solidFill>
                <a:effectLst/>
                <a:latin typeface="Times New Roman" panose="02020603050405020304" pitchFamily="18" charset="0"/>
                <a:cs typeface="Times New Roman" panose="02020603050405020304" pitchFamily="18" charset="0"/>
              </a:rPr>
              <a:t>house.Not</a:t>
            </a:r>
            <a:r>
              <a:rPr lang="en-US" sz="1200" b="0" i="0" dirty="0">
                <a:solidFill>
                  <a:srgbClr val="2A2A33"/>
                </a:solidFill>
                <a:effectLst/>
                <a:latin typeface="Times New Roman" panose="02020603050405020304" pitchFamily="18" charset="0"/>
                <a:cs typeface="Times New Roman" panose="02020603050405020304" pitchFamily="18" charset="0"/>
              </a:rPr>
              <a:t> only show up on time but also direct me everything to get a home.</a:t>
            </a:r>
            <a:endParaRPr lang="en-US" sz="1200" b="1" dirty="0">
              <a:solidFill>
                <a:srgbClr val="009999"/>
              </a:solidFill>
              <a:latin typeface="Times New Roman" panose="02020603050405020304" pitchFamily="18" charset="0"/>
              <a:cs typeface="Times New Roman" panose="02020603050405020304" pitchFamily="18" charset="0"/>
            </a:endParaRPr>
          </a:p>
          <a:p>
            <a:r>
              <a:rPr lang="en-US" sz="1200" b="0" i="0" dirty="0">
                <a:solidFill>
                  <a:srgbClr val="596B82"/>
                </a:solidFill>
                <a:effectLst/>
                <a:latin typeface="Open Sans" panose="020B0606030504020204" pitchFamily="34" charset="0"/>
              </a:rPr>
              <a:t>07/13/2021 - naingwinaung36682</a:t>
            </a:r>
            <a:br>
              <a:rPr lang="en-US" sz="1200" dirty="0"/>
            </a:br>
            <a:endParaRPr lang="en-US" sz="1200" dirty="0">
              <a:solidFill>
                <a:schemeClr val="bg2">
                  <a:lumMod val="50000"/>
                </a:schemeClr>
              </a:solidFill>
              <a:latin typeface="Arial" panose="020B0604020202020204" pitchFamily="34" charset="0"/>
              <a:cs typeface="Arial" panose="020B0604020202020204" pitchFamily="34" charset="0"/>
            </a:endParaRPr>
          </a:p>
        </p:txBody>
      </p:sp>
      <p:sp>
        <p:nvSpPr>
          <p:cNvPr id="3" name="Rectangle 2"/>
          <p:cNvSpPr/>
          <p:nvPr/>
        </p:nvSpPr>
        <p:spPr>
          <a:xfrm>
            <a:off x="261731" y="4866918"/>
            <a:ext cx="3931578" cy="2400657"/>
          </a:xfrm>
          <a:prstGeom prst="rect">
            <a:avLst/>
          </a:prstGeom>
        </p:spPr>
        <p:txBody>
          <a:bodyPr wrap="square">
            <a:spAutoFit/>
          </a:bodyPr>
          <a:lstStyle/>
          <a:p>
            <a:r>
              <a:rPr lang="en-US" sz="1200" b="0" i="0" dirty="0">
                <a:solidFill>
                  <a:srgbClr val="2A2A33"/>
                </a:solidFill>
                <a:effectLst/>
                <a:latin typeface="Open Sans" panose="020B0606030504020204" pitchFamily="34" charset="0"/>
              </a:rPr>
              <a:t>I have known Joe Rubeo for well over a year now and met him for a different reason other then real estate. When I needed a real estate agent, he was there for me. His patience, knowledge of his career, attentiveness to my questions and his ability to really see what my vision was are all qualities that would make me recommend him to anyone. Joe is a phenomenal real estate agent and I am very happy I trusted him to help me through both the sale of one home and the purchase of another</a:t>
            </a:r>
            <a:r>
              <a:rPr lang="en-US" b="0" i="0" dirty="0">
                <a:solidFill>
                  <a:srgbClr val="2A2A33"/>
                </a:solidFill>
                <a:effectLst/>
                <a:latin typeface="Open Sans" panose="020B0606030504020204" pitchFamily="34" charset="0"/>
              </a:rPr>
              <a:t>.</a:t>
            </a:r>
            <a:endParaRPr lang="en-US" b="1" dirty="0">
              <a:solidFill>
                <a:srgbClr val="009999"/>
              </a:solidFill>
              <a:latin typeface="Arial" panose="020B0604020202020204" pitchFamily="34" charset="0"/>
              <a:cs typeface="Arial" panose="020B0604020202020204" pitchFamily="34" charset="0"/>
            </a:endParaRPr>
          </a:p>
          <a:p>
            <a:r>
              <a:rPr lang="en-US" sz="1200" b="0" i="0" dirty="0">
                <a:solidFill>
                  <a:srgbClr val="596B82"/>
                </a:solidFill>
                <a:effectLst/>
                <a:latin typeface="Open Sans" panose="020B0606030504020204" pitchFamily="34" charset="0"/>
              </a:rPr>
              <a:t>04/10/2021 - joseph j </a:t>
            </a:r>
            <a:r>
              <a:rPr lang="en-US" sz="1200" b="0" i="0" dirty="0" err="1">
                <a:solidFill>
                  <a:srgbClr val="596B82"/>
                </a:solidFill>
                <a:effectLst/>
                <a:latin typeface="Open Sans" panose="020B0606030504020204" pitchFamily="34" charset="0"/>
              </a:rPr>
              <a:t>buchell</a:t>
            </a:r>
            <a:br>
              <a:rPr lang="en-US" sz="1200" dirty="0"/>
            </a:br>
            <a:endParaRPr lang="en-US" sz="1200" dirty="0">
              <a:solidFill>
                <a:schemeClr val="bg2">
                  <a:lumMod val="5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DD43826-DCC1-4737-BD7F-AE52DD8927B6}"/>
              </a:ext>
            </a:extLst>
          </p:cNvPr>
          <p:cNvSpPr txBox="1"/>
          <p:nvPr/>
        </p:nvSpPr>
        <p:spPr>
          <a:xfrm>
            <a:off x="2613890" y="3588273"/>
            <a:ext cx="4896779" cy="1569660"/>
          </a:xfrm>
          <a:prstGeom prst="rect">
            <a:avLst/>
          </a:prstGeom>
          <a:noFill/>
        </p:spPr>
        <p:txBody>
          <a:bodyPr wrap="square" rtlCol="0">
            <a:spAutoFit/>
          </a:bodyPr>
          <a:lstStyle/>
          <a:p>
            <a:r>
              <a:rPr lang="en-US" sz="1200" b="0" i="0" dirty="0">
                <a:solidFill>
                  <a:srgbClr val="2A2A33"/>
                </a:solidFill>
                <a:effectLst/>
                <a:latin typeface="Open Sans" panose="020B0606030504020204" pitchFamily="34" charset="0"/>
              </a:rPr>
              <a:t>Joe is a motivated, professional who has gone above and beyond in customer service. We experienced several ups and downs as sellers and renters. Joe remained calm and helped us do the same. There were several special "jobs," we requested and the answer was "YES I can do that." Thank you Joe for renewing our faith in realtors!</a:t>
            </a:r>
          </a:p>
          <a:p>
            <a:r>
              <a:rPr lang="en-US" sz="1200" b="0" i="0" dirty="0">
                <a:solidFill>
                  <a:srgbClr val="596B82"/>
                </a:solidFill>
                <a:effectLst/>
                <a:latin typeface="Open Sans" panose="020B0606030504020204" pitchFamily="34" charset="0"/>
              </a:rPr>
              <a:t>07/15/2021 - tausk22</a:t>
            </a:r>
            <a:br>
              <a:rPr lang="en-US" sz="1200" dirty="0"/>
            </a:br>
            <a:endParaRPr lang="en-US" sz="1200" dirty="0"/>
          </a:p>
        </p:txBody>
      </p:sp>
    </p:spTree>
    <p:extLst>
      <p:ext uri="{BB962C8B-B14F-4D97-AF65-F5344CB8AC3E}">
        <p14:creationId xmlns:p14="http://schemas.microsoft.com/office/powerpoint/2010/main" val="1910348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078" y="1843712"/>
            <a:ext cx="2894730" cy="6186309"/>
          </a:xfrm>
          <a:prstGeom prst="rect">
            <a:avLst/>
          </a:prstGeom>
          <a:noFill/>
        </p:spPr>
        <p:txBody>
          <a:bodyPr wrap="square" rtlCol="0">
            <a:spAutoFit/>
          </a:bodyPr>
          <a:lstStyle/>
          <a:p>
            <a:r>
              <a:rPr lang="en-US" sz="1200" b="1" dirty="0">
                <a:solidFill>
                  <a:schemeClr val="bg2">
                    <a:lumMod val="50000"/>
                  </a:schemeClr>
                </a:solidFill>
                <a:latin typeface="Arial" panose="020B0604020202020204" pitchFamily="34" charset="0"/>
                <a:cs typeface="Arial" panose="020B0604020202020204" pitchFamily="34" charset="0"/>
              </a:rPr>
              <a:t>To serve the community as a leader in the real estate industry and as a friend and neighbor</a:t>
            </a:r>
          </a:p>
          <a:p>
            <a:endParaRPr lang="en-US" sz="1200" b="1" dirty="0">
              <a:solidFill>
                <a:schemeClr val="bg2">
                  <a:lumMod val="50000"/>
                </a:schemeClr>
              </a:solidFill>
              <a:latin typeface="Arial" panose="020B0604020202020204" pitchFamily="34" charset="0"/>
              <a:cs typeface="Arial" panose="020B0604020202020204" pitchFamily="34" charset="0"/>
            </a:endParaRPr>
          </a:p>
          <a:p>
            <a:r>
              <a:rPr lang="en-US" sz="1200" b="1" dirty="0">
                <a:solidFill>
                  <a:schemeClr val="bg2">
                    <a:lumMod val="50000"/>
                  </a:schemeClr>
                </a:solidFill>
                <a:latin typeface="Arial" panose="020B0604020202020204" pitchFamily="34" charset="0"/>
                <a:cs typeface="Arial" panose="020B0604020202020204" pitchFamily="34" charset="0"/>
              </a:rPr>
              <a:t>To always do the right thing, even if it isn’t what is easiest</a:t>
            </a:r>
          </a:p>
          <a:p>
            <a:endParaRPr lang="en-US" sz="1200" b="1" dirty="0">
              <a:solidFill>
                <a:schemeClr val="bg2">
                  <a:lumMod val="50000"/>
                </a:schemeClr>
              </a:solidFill>
              <a:latin typeface="Arial" panose="020B0604020202020204" pitchFamily="34" charset="0"/>
              <a:cs typeface="Arial" panose="020B0604020202020204" pitchFamily="34" charset="0"/>
            </a:endParaRPr>
          </a:p>
          <a:p>
            <a:r>
              <a:rPr lang="en-US" sz="1200" b="1" dirty="0">
                <a:solidFill>
                  <a:schemeClr val="bg2">
                    <a:lumMod val="50000"/>
                  </a:schemeClr>
                </a:solidFill>
                <a:latin typeface="Arial" panose="020B0604020202020204" pitchFamily="34" charset="0"/>
                <a:cs typeface="Arial" panose="020B0604020202020204" pitchFamily="34" charset="0"/>
              </a:rPr>
              <a:t>To take care of your needs at the highest level through unparalleled professionalism and attention to detail. No request is too small</a:t>
            </a:r>
          </a:p>
          <a:p>
            <a:endParaRPr lang="en-US" sz="1200" b="1" dirty="0">
              <a:solidFill>
                <a:schemeClr val="bg2">
                  <a:lumMod val="50000"/>
                </a:schemeClr>
              </a:solidFill>
              <a:latin typeface="Arial" panose="020B0604020202020204" pitchFamily="34" charset="0"/>
              <a:cs typeface="Arial" panose="020B0604020202020204" pitchFamily="34" charset="0"/>
            </a:endParaRPr>
          </a:p>
          <a:p>
            <a:r>
              <a:rPr lang="en-US" sz="1200" b="1" dirty="0">
                <a:solidFill>
                  <a:schemeClr val="bg2">
                    <a:lumMod val="50000"/>
                  </a:schemeClr>
                </a:solidFill>
                <a:latin typeface="Arial" panose="020B0604020202020204" pitchFamily="34" charset="0"/>
                <a:cs typeface="Arial" panose="020B0604020202020204" pitchFamily="34" charset="0"/>
              </a:rPr>
              <a:t>To serve as a trusted local expert and adviser by your side</a:t>
            </a:r>
          </a:p>
          <a:p>
            <a:endParaRPr lang="en-US" sz="1200" b="1" dirty="0">
              <a:solidFill>
                <a:schemeClr val="bg2">
                  <a:lumMod val="50000"/>
                </a:schemeClr>
              </a:solidFill>
              <a:latin typeface="Arial" panose="020B0604020202020204" pitchFamily="34" charset="0"/>
              <a:cs typeface="Arial" panose="020B0604020202020204" pitchFamily="34" charset="0"/>
            </a:endParaRPr>
          </a:p>
          <a:p>
            <a:r>
              <a:rPr lang="en-US" sz="1200" b="1" dirty="0">
                <a:solidFill>
                  <a:schemeClr val="bg2">
                    <a:lumMod val="50000"/>
                  </a:schemeClr>
                </a:solidFill>
                <a:latin typeface="Arial" panose="020B0604020202020204" pitchFamily="34" charset="0"/>
                <a:cs typeface="Arial" panose="020B0604020202020204" pitchFamily="34" charset="0"/>
              </a:rPr>
              <a:t>To consistently and clearly communicate with you in the manner and frequency that you prefer</a:t>
            </a:r>
          </a:p>
          <a:p>
            <a:endParaRPr lang="en-US" sz="1200" b="1" dirty="0">
              <a:solidFill>
                <a:schemeClr val="bg2">
                  <a:lumMod val="50000"/>
                </a:schemeClr>
              </a:solidFill>
              <a:latin typeface="Arial" panose="020B0604020202020204" pitchFamily="34" charset="0"/>
              <a:cs typeface="Arial" panose="020B0604020202020204" pitchFamily="34" charset="0"/>
            </a:endParaRPr>
          </a:p>
          <a:p>
            <a:r>
              <a:rPr lang="en-US" sz="1200" b="1" dirty="0">
                <a:solidFill>
                  <a:schemeClr val="bg2">
                    <a:lumMod val="50000"/>
                  </a:schemeClr>
                </a:solidFill>
                <a:latin typeface="Arial" panose="020B0604020202020204" pitchFamily="34" charset="0"/>
                <a:cs typeface="Arial" panose="020B0604020202020204" pitchFamily="34" charset="0"/>
              </a:rPr>
              <a:t>To treat you and your family with straightforwardness, integrity, and respect at all times</a:t>
            </a:r>
          </a:p>
          <a:p>
            <a:endParaRPr lang="en-US" sz="1200" b="1" dirty="0">
              <a:solidFill>
                <a:schemeClr val="bg2">
                  <a:lumMod val="50000"/>
                </a:schemeClr>
              </a:solidFill>
              <a:latin typeface="Arial" panose="020B0604020202020204" pitchFamily="34" charset="0"/>
              <a:cs typeface="Arial" panose="020B0604020202020204" pitchFamily="34" charset="0"/>
            </a:endParaRPr>
          </a:p>
          <a:p>
            <a:r>
              <a:rPr lang="en-US" sz="1200" b="1" dirty="0">
                <a:solidFill>
                  <a:schemeClr val="bg2">
                    <a:lumMod val="50000"/>
                  </a:schemeClr>
                </a:solidFill>
                <a:latin typeface="Arial" panose="020B0604020202020204" pitchFamily="34" charset="0"/>
                <a:cs typeface="Arial" panose="020B0604020202020204" pitchFamily="34" charset="0"/>
              </a:rPr>
              <a:t>To answer your questions, ease your concerns, reduce your stress, and expertly handle the entire real estate transaction from listing to closing and beyond</a:t>
            </a:r>
          </a:p>
          <a:p>
            <a:endParaRPr lang="en-US" sz="1200" b="1" dirty="0">
              <a:solidFill>
                <a:schemeClr val="bg2">
                  <a:lumMod val="50000"/>
                </a:schemeClr>
              </a:solidFill>
              <a:latin typeface="Arial" panose="020B0604020202020204" pitchFamily="34" charset="0"/>
              <a:cs typeface="Arial" panose="020B0604020202020204" pitchFamily="34" charset="0"/>
            </a:endParaRPr>
          </a:p>
          <a:p>
            <a:r>
              <a:rPr lang="en-US" sz="1200" b="1" dirty="0">
                <a:solidFill>
                  <a:schemeClr val="bg2">
                    <a:lumMod val="50000"/>
                  </a:schemeClr>
                </a:solidFill>
                <a:latin typeface="Arial" panose="020B0604020202020204" pitchFamily="34" charset="0"/>
                <a:cs typeface="Arial" panose="020B0604020202020204" pitchFamily="34" charset="0"/>
              </a:rPr>
              <a:t>To hold myself accountable to selling your home for top dollar – after all, that is what my business is built on</a:t>
            </a:r>
          </a:p>
        </p:txBody>
      </p:sp>
      <p:sp>
        <p:nvSpPr>
          <p:cNvPr id="12" name="Rectangle 11"/>
          <p:cNvSpPr/>
          <p:nvPr/>
        </p:nvSpPr>
        <p:spPr>
          <a:xfrm>
            <a:off x="3816147" y="4767590"/>
            <a:ext cx="3924301" cy="523220"/>
          </a:xfrm>
          <a:prstGeom prst="rect">
            <a:avLst/>
          </a:prstGeom>
        </p:spPr>
        <p:txBody>
          <a:bodyPr wrap="square">
            <a:spAutoFit/>
          </a:bodyPr>
          <a:lstStyle/>
          <a:p>
            <a:pPr algn="ctr"/>
            <a:r>
              <a:rPr lang="en-US" sz="2800" b="1" dirty="0">
                <a:solidFill>
                  <a:srgbClr val="C00000"/>
                </a:solidFill>
                <a:latin typeface="Arial Black" charset="0"/>
                <a:ea typeface="Arial Black" charset="0"/>
                <a:cs typeface="Arial Black" charset="0"/>
              </a:rPr>
              <a:t>A PROMISE</a:t>
            </a:r>
          </a:p>
        </p:txBody>
      </p:sp>
    </p:spTree>
    <p:extLst>
      <p:ext uri="{BB962C8B-B14F-4D97-AF65-F5344CB8AC3E}">
        <p14:creationId xmlns:p14="http://schemas.microsoft.com/office/powerpoint/2010/main" val="1111024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610957" y="2330253"/>
            <a:ext cx="5248760" cy="465897"/>
          </a:xfrm>
          <a:prstGeom prst="rect">
            <a:avLst/>
          </a:prstGeom>
        </p:spPr>
        <p:txBody>
          <a:bodyPr wrap="square">
            <a:spAutoFit/>
          </a:bodyPr>
          <a:lstStyle/>
          <a:p>
            <a:pPr algn="ctr">
              <a:lnSpc>
                <a:spcPts val="2860"/>
              </a:lnSpc>
            </a:pPr>
            <a:r>
              <a:rPr lang="en-US" sz="2800" b="1" dirty="0">
                <a:solidFill>
                  <a:srgbClr val="C00000"/>
                </a:solidFill>
                <a:latin typeface="Arial Black" charset="0"/>
                <a:ea typeface="Arial Black" charset="0"/>
                <a:cs typeface="Arial Black" charset="0"/>
              </a:rPr>
              <a:t>THE BOTTOM LINE</a:t>
            </a:r>
          </a:p>
        </p:txBody>
      </p:sp>
      <p:sp>
        <p:nvSpPr>
          <p:cNvPr id="5" name="Rectangle 4"/>
          <p:cNvSpPr/>
          <p:nvPr/>
        </p:nvSpPr>
        <p:spPr>
          <a:xfrm>
            <a:off x="3371212" y="4018635"/>
            <a:ext cx="3415444" cy="2970044"/>
          </a:xfrm>
          <a:prstGeom prst="rect">
            <a:avLst/>
          </a:prstGeom>
          <a:noFill/>
        </p:spPr>
        <p:txBody>
          <a:bodyPr wrap="square">
            <a:spAutoFit/>
          </a:bodyPr>
          <a:lstStyle/>
          <a:p>
            <a:r>
              <a:rPr lang="en-US" sz="1100" b="1" dirty="0">
                <a:solidFill>
                  <a:schemeClr val="bg2">
                    <a:lumMod val="50000"/>
                  </a:schemeClr>
                </a:solidFill>
                <a:latin typeface="Arial" panose="020B0604020202020204" pitchFamily="34" charset="0"/>
                <a:cs typeface="Arial" panose="020B0604020202020204" pitchFamily="34" charset="0"/>
              </a:rPr>
              <a:t>Real estate is complicated.</a:t>
            </a:r>
          </a:p>
          <a:p>
            <a:endParaRPr lang="en-US" sz="1100" b="1" dirty="0">
              <a:solidFill>
                <a:schemeClr val="bg2">
                  <a:lumMod val="50000"/>
                </a:schemeClr>
              </a:solidFill>
              <a:latin typeface="Arial" panose="020B0604020202020204" pitchFamily="34" charset="0"/>
              <a:cs typeface="Arial" panose="020B0604020202020204" pitchFamily="34" charset="0"/>
            </a:endParaRPr>
          </a:p>
          <a:p>
            <a:r>
              <a:rPr lang="en-US" sz="1100" b="1" dirty="0">
                <a:solidFill>
                  <a:schemeClr val="bg2">
                    <a:lumMod val="50000"/>
                  </a:schemeClr>
                </a:solidFill>
                <a:latin typeface="Arial" panose="020B0604020202020204" pitchFamily="34" charset="0"/>
                <a:cs typeface="Arial" panose="020B0604020202020204" pitchFamily="34" charset="0"/>
              </a:rPr>
              <a:t>That’s where I come in. </a:t>
            </a:r>
          </a:p>
          <a:p>
            <a:endParaRPr lang="en-US" sz="1100" b="1" dirty="0">
              <a:solidFill>
                <a:schemeClr val="bg2">
                  <a:lumMod val="50000"/>
                </a:schemeClr>
              </a:solidFill>
              <a:latin typeface="Arial" panose="020B0604020202020204" pitchFamily="34" charset="0"/>
              <a:cs typeface="Arial" panose="020B0604020202020204" pitchFamily="34" charset="0"/>
            </a:endParaRPr>
          </a:p>
          <a:p>
            <a:r>
              <a:rPr lang="en-US" sz="1100" b="1" dirty="0">
                <a:solidFill>
                  <a:schemeClr val="bg2">
                    <a:lumMod val="50000"/>
                  </a:schemeClr>
                </a:solidFill>
                <a:latin typeface="Arial" panose="020B0604020202020204" pitchFamily="34" charset="0"/>
                <a:cs typeface="Arial" panose="020B0604020202020204" pitchFamily="34" charset="0"/>
              </a:rPr>
              <a:t>At the closing table, my goal is for you to feel that the experience of selling your home exceeded all your expectations, so throughout all of our interactions – from listing to closing – I will work hard to achieve that goal. </a:t>
            </a:r>
          </a:p>
          <a:p>
            <a:endParaRPr lang="en-US" sz="1100" b="1" dirty="0">
              <a:solidFill>
                <a:schemeClr val="bg2">
                  <a:lumMod val="50000"/>
                </a:schemeClr>
              </a:solidFill>
              <a:latin typeface="Arial" panose="020B0604020202020204" pitchFamily="34" charset="0"/>
              <a:cs typeface="Arial" panose="020B0604020202020204" pitchFamily="34" charset="0"/>
            </a:endParaRPr>
          </a:p>
          <a:p>
            <a:r>
              <a:rPr lang="en-US" sz="1100" b="1" dirty="0">
                <a:solidFill>
                  <a:schemeClr val="bg2">
                    <a:lumMod val="50000"/>
                  </a:schemeClr>
                </a:solidFill>
                <a:latin typeface="Arial" panose="020B0604020202020204" pitchFamily="34" charset="0"/>
                <a:cs typeface="Arial" panose="020B0604020202020204" pitchFamily="34" charset="0"/>
              </a:rPr>
              <a:t>When you choose me as your partner, you are not just getting a trusted, respected agent – you are getting a local expert who is passionate about serving our community and those who call it home.</a:t>
            </a:r>
          </a:p>
          <a:p>
            <a:endParaRPr lang="en-US" sz="1100" b="1" dirty="0">
              <a:solidFill>
                <a:schemeClr val="bg2">
                  <a:lumMod val="50000"/>
                </a:schemeClr>
              </a:solidFill>
              <a:latin typeface="Arial" panose="020B0604020202020204" pitchFamily="34" charset="0"/>
              <a:cs typeface="Arial" panose="020B0604020202020204" pitchFamily="34" charset="0"/>
            </a:endParaRPr>
          </a:p>
          <a:p>
            <a:r>
              <a:rPr lang="en-US" sz="1100" b="1" dirty="0">
                <a:solidFill>
                  <a:schemeClr val="bg2">
                    <a:lumMod val="50000"/>
                  </a:schemeClr>
                </a:solidFill>
                <a:latin typeface="Arial" panose="020B0604020202020204" pitchFamily="34" charset="0"/>
                <a:cs typeface="Arial" panose="020B0604020202020204" pitchFamily="34" charset="0"/>
              </a:rPr>
              <a:t>Let’s get started.</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b="-239"/>
          <a:stretch/>
        </p:blipFill>
        <p:spPr>
          <a:xfrm>
            <a:off x="0" y="4134678"/>
            <a:ext cx="2866900" cy="5565645"/>
          </a:xfrm>
          <a:prstGeom prst="rect">
            <a:avLst/>
          </a:prstGeom>
        </p:spPr>
      </p:pic>
      <p:sp>
        <p:nvSpPr>
          <p:cNvPr id="7" name="Rectangle 6"/>
          <p:cNvSpPr/>
          <p:nvPr/>
        </p:nvSpPr>
        <p:spPr>
          <a:xfrm>
            <a:off x="0" y="9634157"/>
            <a:ext cx="2866900" cy="4242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54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3697357"/>
            <a:ext cx="2866900" cy="5936800"/>
          </a:xfrm>
          <a:prstGeom prst="rect">
            <a:avLst/>
          </a:prstGeom>
        </p:spPr>
      </p:pic>
      <p:sp>
        <p:nvSpPr>
          <p:cNvPr id="6" name="TextBox 5"/>
          <p:cNvSpPr txBox="1"/>
          <p:nvPr/>
        </p:nvSpPr>
        <p:spPr>
          <a:xfrm>
            <a:off x="3154017" y="2291983"/>
            <a:ext cx="4174435" cy="6186309"/>
          </a:xfrm>
          <a:prstGeom prst="rect">
            <a:avLst/>
          </a:prstGeom>
          <a:solidFill>
            <a:schemeClr val="bg1">
              <a:alpha val="70000"/>
            </a:schemeClr>
          </a:solidFill>
        </p:spPr>
        <p:txBody>
          <a:bodyPr wrap="square" rtlCol="0">
            <a:spAutoFit/>
          </a:bodyPr>
          <a:lstStyle/>
          <a:p>
            <a:r>
              <a:rPr lang="en-US" sz="1200" b="1" dirty="0">
                <a:solidFill>
                  <a:schemeClr val="bg2">
                    <a:lumMod val="50000"/>
                  </a:schemeClr>
                </a:solidFill>
                <a:latin typeface="Arial" panose="020B0604020202020204" pitchFamily="34" charset="0"/>
                <a:cs typeface="Arial" panose="020B0604020202020204" pitchFamily="34" charset="0"/>
              </a:rPr>
              <a:t>Visualize your dream scenario for selling your home. </a:t>
            </a:r>
          </a:p>
          <a:p>
            <a:endParaRPr lang="en-US" sz="1200" b="1" dirty="0">
              <a:solidFill>
                <a:schemeClr val="bg2">
                  <a:lumMod val="50000"/>
                </a:schemeClr>
              </a:solidFill>
              <a:latin typeface="Arial" panose="020B0604020202020204" pitchFamily="34" charset="0"/>
              <a:cs typeface="Arial" panose="020B0604020202020204" pitchFamily="34" charset="0"/>
            </a:endParaRPr>
          </a:p>
          <a:p>
            <a:endParaRPr lang="en-US" sz="1200" b="1" dirty="0">
              <a:solidFill>
                <a:schemeClr val="bg2">
                  <a:lumMod val="50000"/>
                </a:schemeClr>
              </a:solidFill>
              <a:latin typeface="Arial" panose="020B0604020202020204" pitchFamily="34" charset="0"/>
              <a:cs typeface="Arial" panose="020B0604020202020204" pitchFamily="34" charset="0"/>
            </a:endParaRPr>
          </a:p>
          <a:p>
            <a:endParaRPr lang="en-US" sz="1200" b="1" dirty="0">
              <a:solidFill>
                <a:schemeClr val="bg2">
                  <a:lumMod val="50000"/>
                </a:schemeClr>
              </a:solidFill>
              <a:latin typeface="Arial" panose="020B0604020202020204" pitchFamily="34" charset="0"/>
              <a:cs typeface="Arial" panose="020B0604020202020204" pitchFamily="34" charset="0"/>
            </a:endParaRPr>
          </a:p>
          <a:p>
            <a:r>
              <a:rPr lang="en-US" sz="1200" b="1" dirty="0">
                <a:solidFill>
                  <a:schemeClr val="bg2">
                    <a:lumMod val="50000"/>
                  </a:schemeClr>
                </a:solidFill>
                <a:latin typeface="Arial" panose="020B0604020202020204" pitchFamily="34" charset="0"/>
                <a:cs typeface="Arial" panose="020B0604020202020204" pitchFamily="34" charset="0"/>
              </a:rPr>
              <a:t>What's the one thing that has to happen to make that dream scenario a reality?</a:t>
            </a:r>
          </a:p>
          <a:p>
            <a:endParaRPr lang="en-US" sz="1200" b="1" dirty="0">
              <a:solidFill>
                <a:schemeClr val="bg2">
                  <a:lumMod val="50000"/>
                </a:schemeClr>
              </a:solidFill>
              <a:latin typeface="Arial" panose="020B0604020202020204" pitchFamily="34" charset="0"/>
              <a:cs typeface="Arial" panose="020B0604020202020204" pitchFamily="34" charset="0"/>
            </a:endParaRPr>
          </a:p>
          <a:p>
            <a:endParaRPr lang="en-US" sz="1200" b="1" dirty="0">
              <a:solidFill>
                <a:schemeClr val="bg2">
                  <a:lumMod val="50000"/>
                </a:schemeClr>
              </a:solidFill>
              <a:latin typeface="Arial" panose="020B0604020202020204" pitchFamily="34" charset="0"/>
              <a:cs typeface="Arial" panose="020B0604020202020204" pitchFamily="34" charset="0"/>
            </a:endParaRPr>
          </a:p>
          <a:p>
            <a:endParaRPr lang="en-US" sz="1200" b="1" dirty="0">
              <a:solidFill>
                <a:schemeClr val="bg2">
                  <a:lumMod val="50000"/>
                </a:schemeClr>
              </a:solidFill>
              <a:latin typeface="Arial" panose="020B0604020202020204" pitchFamily="34" charset="0"/>
              <a:cs typeface="Arial" panose="020B0604020202020204" pitchFamily="34" charset="0"/>
            </a:endParaRPr>
          </a:p>
          <a:p>
            <a:r>
              <a:rPr lang="en-US" sz="1200" b="1" dirty="0">
                <a:solidFill>
                  <a:schemeClr val="bg2">
                    <a:lumMod val="50000"/>
                  </a:schemeClr>
                </a:solidFill>
                <a:latin typeface="Arial" panose="020B0604020202020204" pitchFamily="34" charset="0"/>
                <a:cs typeface="Arial" panose="020B0604020202020204" pitchFamily="34" charset="0"/>
              </a:rPr>
              <a:t>How can I make that happen for you? </a:t>
            </a:r>
          </a:p>
          <a:p>
            <a:endParaRPr lang="en-US" sz="1200" b="1" dirty="0">
              <a:solidFill>
                <a:schemeClr val="bg2">
                  <a:lumMod val="50000"/>
                </a:schemeClr>
              </a:solidFill>
              <a:latin typeface="Arial" panose="020B0604020202020204" pitchFamily="34" charset="0"/>
              <a:cs typeface="Arial" panose="020B0604020202020204" pitchFamily="34" charset="0"/>
            </a:endParaRPr>
          </a:p>
          <a:p>
            <a:endParaRPr lang="en-US" sz="1200" b="1" dirty="0">
              <a:solidFill>
                <a:schemeClr val="bg2">
                  <a:lumMod val="50000"/>
                </a:schemeClr>
              </a:solidFill>
              <a:latin typeface="Arial" panose="020B0604020202020204" pitchFamily="34" charset="0"/>
              <a:cs typeface="Arial" panose="020B0604020202020204" pitchFamily="34" charset="0"/>
            </a:endParaRPr>
          </a:p>
          <a:p>
            <a:endParaRPr lang="en-US" sz="1200" b="1" dirty="0">
              <a:solidFill>
                <a:schemeClr val="bg2">
                  <a:lumMod val="50000"/>
                </a:schemeClr>
              </a:solidFill>
              <a:latin typeface="Arial" panose="020B0604020202020204" pitchFamily="34" charset="0"/>
              <a:cs typeface="Arial" panose="020B0604020202020204" pitchFamily="34" charset="0"/>
            </a:endParaRPr>
          </a:p>
          <a:p>
            <a:r>
              <a:rPr lang="en-US" sz="1200" b="1" dirty="0">
                <a:solidFill>
                  <a:schemeClr val="bg2">
                    <a:lumMod val="50000"/>
                  </a:schemeClr>
                </a:solidFill>
                <a:latin typeface="Arial" panose="020B0604020202020204" pitchFamily="34" charset="0"/>
                <a:cs typeface="Arial" panose="020B0604020202020204" pitchFamily="34" charset="0"/>
              </a:rPr>
              <a:t>Why is that important to you?</a:t>
            </a:r>
          </a:p>
          <a:p>
            <a:endParaRPr lang="en-US" sz="1200" b="1" dirty="0">
              <a:solidFill>
                <a:schemeClr val="bg2">
                  <a:lumMod val="50000"/>
                </a:schemeClr>
              </a:solidFill>
              <a:latin typeface="Arial" panose="020B0604020202020204" pitchFamily="34" charset="0"/>
              <a:cs typeface="Arial" panose="020B0604020202020204" pitchFamily="34" charset="0"/>
            </a:endParaRPr>
          </a:p>
          <a:p>
            <a:endParaRPr lang="en-US" sz="1200" b="1" dirty="0">
              <a:solidFill>
                <a:schemeClr val="bg2">
                  <a:lumMod val="50000"/>
                </a:schemeClr>
              </a:solidFill>
              <a:latin typeface="Arial" panose="020B0604020202020204" pitchFamily="34" charset="0"/>
              <a:cs typeface="Arial" panose="020B0604020202020204" pitchFamily="34" charset="0"/>
            </a:endParaRPr>
          </a:p>
          <a:p>
            <a:endParaRPr lang="en-US" sz="1200" b="1" dirty="0">
              <a:solidFill>
                <a:schemeClr val="bg2">
                  <a:lumMod val="50000"/>
                </a:schemeClr>
              </a:solidFill>
              <a:latin typeface="Arial" panose="020B0604020202020204" pitchFamily="34" charset="0"/>
              <a:cs typeface="Arial" panose="020B0604020202020204" pitchFamily="34" charset="0"/>
            </a:endParaRPr>
          </a:p>
          <a:p>
            <a:r>
              <a:rPr lang="en-US" sz="1200" b="1" dirty="0">
                <a:solidFill>
                  <a:schemeClr val="bg2">
                    <a:lumMod val="50000"/>
                  </a:schemeClr>
                </a:solidFill>
                <a:latin typeface="Arial" panose="020B0604020202020204" pitchFamily="34" charset="0"/>
                <a:cs typeface="Arial" panose="020B0604020202020204" pitchFamily="34" charset="0"/>
              </a:rPr>
              <a:t>If we could add just one more thing to make this process even better, what would it be?</a:t>
            </a:r>
          </a:p>
          <a:p>
            <a:endParaRPr lang="en-US" sz="1200" b="1" dirty="0">
              <a:solidFill>
                <a:schemeClr val="bg2">
                  <a:lumMod val="50000"/>
                </a:schemeClr>
              </a:solidFill>
              <a:latin typeface="Arial" panose="020B0604020202020204" pitchFamily="34" charset="0"/>
              <a:cs typeface="Arial" panose="020B0604020202020204" pitchFamily="34" charset="0"/>
            </a:endParaRPr>
          </a:p>
          <a:p>
            <a:endParaRPr lang="en-US" sz="1200" b="1" dirty="0">
              <a:solidFill>
                <a:schemeClr val="bg2">
                  <a:lumMod val="50000"/>
                </a:schemeClr>
              </a:solidFill>
              <a:latin typeface="Arial" panose="020B0604020202020204" pitchFamily="34" charset="0"/>
              <a:cs typeface="Arial" panose="020B0604020202020204" pitchFamily="34" charset="0"/>
            </a:endParaRPr>
          </a:p>
          <a:p>
            <a:endParaRPr lang="en-US" sz="1200" b="1" dirty="0">
              <a:solidFill>
                <a:schemeClr val="bg2">
                  <a:lumMod val="50000"/>
                </a:schemeClr>
              </a:solidFill>
              <a:latin typeface="Arial" panose="020B0604020202020204" pitchFamily="34" charset="0"/>
              <a:cs typeface="Arial" panose="020B0604020202020204" pitchFamily="34" charset="0"/>
            </a:endParaRPr>
          </a:p>
          <a:p>
            <a:r>
              <a:rPr lang="en-US" sz="1200" b="1" dirty="0">
                <a:solidFill>
                  <a:schemeClr val="bg2">
                    <a:lumMod val="50000"/>
                  </a:schemeClr>
                </a:solidFill>
                <a:latin typeface="Arial" panose="020B0604020202020204" pitchFamily="34" charset="0"/>
                <a:cs typeface="Arial" panose="020B0604020202020204" pitchFamily="34" charset="0"/>
              </a:rPr>
              <a:t>Why is that important to you?</a:t>
            </a:r>
          </a:p>
          <a:p>
            <a:endParaRPr lang="en-US" sz="1200" b="1" dirty="0">
              <a:solidFill>
                <a:schemeClr val="bg2">
                  <a:lumMod val="50000"/>
                </a:schemeClr>
              </a:solidFill>
              <a:latin typeface="Arial" panose="020B0604020202020204" pitchFamily="34" charset="0"/>
              <a:cs typeface="Arial" panose="020B0604020202020204" pitchFamily="34" charset="0"/>
            </a:endParaRPr>
          </a:p>
          <a:p>
            <a:endParaRPr lang="en-US" sz="1200" b="1" dirty="0">
              <a:solidFill>
                <a:schemeClr val="bg2">
                  <a:lumMod val="50000"/>
                </a:schemeClr>
              </a:solidFill>
              <a:latin typeface="Arial" panose="020B0604020202020204" pitchFamily="34" charset="0"/>
              <a:cs typeface="Arial" panose="020B0604020202020204" pitchFamily="34" charset="0"/>
            </a:endParaRPr>
          </a:p>
          <a:p>
            <a:endParaRPr lang="en-US" sz="1200" b="1" dirty="0">
              <a:solidFill>
                <a:schemeClr val="bg2">
                  <a:lumMod val="50000"/>
                </a:schemeClr>
              </a:solidFill>
              <a:latin typeface="Arial" panose="020B0604020202020204" pitchFamily="34" charset="0"/>
              <a:cs typeface="Arial" panose="020B0604020202020204" pitchFamily="34" charset="0"/>
            </a:endParaRPr>
          </a:p>
          <a:p>
            <a:r>
              <a:rPr lang="en-US" sz="1200" b="1" dirty="0">
                <a:solidFill>
                  <a:schemeClr val="bg2">
                    <a:lumMod val="50000"/>
                  </a:schemeClr>
                </a:solidFill>
                <a:latin typeface="Arial" panose="020B0604020202020204" pitchFamily="34" charset="0"/>
                <a:cs typeface="Arial" panose="020B0604020202020204" pitchFamily="34" charset="0"/>
              </a:rPr>
              <a:t>And then, if we could add just one more thing to make this process even better than that, what would it be?</a:t>
            </a:r>
          </a:p>
          <a:p>
            <a:endParaRPr lang="en-US" sz="1200" b="1" dirty="0">
              <a:solidFill>
                <a:schemeClr val="bg2">
                  <a:lumMod val="50000"/>
                </a:schemeClr>
              </a:solidFill>
              <a:latin typeface="Arial" panose="020B0604020202020204" pitchFamily="34" charset="0"/>
              <a:cs typeface="Arial" panose="020B0604020202020204" pitchFamily="34" charset="0"/>
            </a:endParaRPr>
          </a:p>
          <a:p>
            <a:endParaRPr lang="en-US" sz="1200" b="1" dirty="0">
              <a:solidFill>
                <a:schemeClr val="bg2">
                  <a:lumMod val="50000"/>
                </a:schemeClr>
              </a:solidFill>
              <a:latin typeface="Arial" panose="020B0604020202020204" pitchFamily="34" charset="0"/>
              <a:cs typeface="Arial" panose="020B0604020202020204" pitchFamily="34" charset="0"/>
            </a:endParaRPr>
          </a:p>
          <a:p>
            <a:endParaRPr lang="en-US" sz="1200" b="1" dirty="0">
              <a:solidFill>
                <a:schemeClr val="bg2">
                  <a:lumMod val="50000"/>
                </a:schemeClr>
              </a:solidFill>
              <a:latin typeface="Arial" panose="020B0604020202020204" pitchFamily="34" charset="0"/>
              <a:cs typeface="Arial" panose="020B0604020202020204" pitchFamily="34" charset="0"/>
            </a:endParaRPr>
          </a:p>
          <a:p>
            <a:r>
              <a:rPr lang="en-US" sz="1200" b="1" dirty="0">
                <a:solidFill>
                  <a:schemeClr val="bg2">
                    <a:lumMod val="50000"/>
                  </a:schemeClr>
                </a:solidFill>
                <a:latin typeface="Arial" panose="020B0604020202020204" pitchFamily="34" charset="0"/>
                <a:cs typeface="Arial" panose="020B0604020202020204" pitchFamily="34" charset="0"/>
              </a:rPr>
              <a:t>Why is that important to you?</a:t>
            </a:r>
          </a:p>
        </p:txBody>
      </p:sp>
      <p:sp>
        <p:nvSpPr>
          <p:cNvPr id="12" name="Rectangle 11"/>
          <p:cNvSpPr/>
          <p:nvPr/>
        </p:nvSpPr>
        <p:spPr>
          <a:xfrm>
            <a:off x="3154017" y="726860"/>
            <a:ext cx="3539229" cy="954107"/>
          </a:xfrm>
          <a:prstGeom prst="rect">
            <a:avLst/>
          </a:prstGeom>
        </p:spPr>
        <p:txBody>
          <a:bodyPr wrap="square">
            <a:spAutoFit/>
          </a:bodyPr>
          <a:lstStyle/>
          <a:p>
            <a:r>
              <a:rPr lang="en-US" sz="2800" b="1" dirty="0">
                <a:solidFill>
                  <a:schemeClr val="tx1">
                    <a:lumMod val="50000"/>
                    <a:lumOff val="50000"/>
                  </a:schemeClr>
                </a:solidFill>
                <a:latin typeface="Arial Black" charset="0"/>
                <a:ea typeface="Arial Black" charset="0"/>
                <a:cs typeface="Arial Black" charset="0"/>
              </a:rPr>
              <a:t>YOUR NEEDS </a:t>
            </a:r>
            <a:r>
              <a:rPr lang="en-US" sz="2800" b="1" dirty="0">
                <a:solidFill>
                  <a:srgbClr val="C00000"/>
                </a:solidFill>
                <a:latin typeface="Arial Black" charset="0"/>
                <a:ea typeface="Arial Black" charset="0"/>
                <a:cs typeface="Arial Black" charset="0"/>
              </a:rPr>
              <a:t>COME</a:t>
            </a:r>
            <a:r>
              <a:rPr lang="en-US" sz="2800" b="1" dirty="0">
                <a:solidFill>
                  <a:schemeClr val="tx1">
                    <a:lumMod val="50000"/>
                    <a:lumOff val="50000"/>
                  </a:schemeClr>
                </a:solidFill>
                <a:latin typeface="Arial Black" charset="0"/>
                <a:ea typeface="Arial Black" charset="0"/>
                <a:cs typeface="Arial Black" charset="0"/>
              </a:rPr>
              <a:t> </a:t>
            </a:r>
            <a:r>
              <a:rPr lang="en-US" sz="2800" b="1" dirty="0">
                <a:solidFill>
                  <a:srgbClr val="C00000"/>
                </a:solidFill>
                <a:latin typeface="Arial Black" charset="0"/>
                <a:ea typeface="Arial Black" charset="0"/>
                <a:cs typeface="Arial Black" charset="0"/>
              </a:rPr>
              <a:t>FIRST</a:t>
            </a:r>
          </a:p>
        </p:txBody>
      </p:sp>
      <p:sp>
        <p:nvSpPr>
          <p:cNvPr id="3" name="Rectangle 2"/>
          <p:cNvSpPr/>
          <p:nvPr/>
        </p:nvSpPr>
        <p:spPr>
          <a:xfrm>
            <a:off x="0" y="9634157"/>
            <a:ext cx="2866900" cy="4242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2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alphaModFix amt="33000"/>
            <a:extLst>
              <a:ext uri="{28A0092B-C50C-407E-A947-70E740481C1C}">
                <a14:useLocalDpi xmlns:a14="http://schemas.microsoft.com/office/drawing/2010/main"/>
              </a:ext>
            </a:extLst>
          </a:blip>
          <a:srcRect/>
          <a:stretch/>
        </p:blipFill>
        <p:spPr>
          <a:xfrm>
            <a:off x="0" y="5029201"/>
            <a:ext cx="7772400" cy="5029200"/>
          </a:xfrm>
          <a:prstGeom prst="rect">
            <a:avLst/>
          </a:prstGeom>
        </p:spPr>
      </p:pic>
      <p:sp>
        <p:nvSpPr>
          <p:cNvPr id="6" name="TextBox 5"/>
          <p:cNvSpPr txBox="1"/>
          <p:nvPr/>
        </p:nvSpPr>
        <p:spPr>
          <a:xfrm>
            <a:off x="1798982" y="2108451"/>
            <a:ext cx="4174435" cy="1277273"/>
          </a:xfrm>
          <a:prstGeom prst="rect">
            <a:avLst/>
          </a:prstGeom>
          <a:solidFill>
            <a:schemeClr val="bg1">
              <a:alpha val="70000"/>
            </a:schemeClr>
          </a:solidFill>
        </p:spPr>
        <p:txBody>
          <a:bodyPr wrap="square" rtlCol="0">
            <a:spAutoFit/>
          </a:bodyPr>
          <a:lstStyle/>
          <a:p>
            <a:r>
              <a:rPr lang="en-US" sz="1100" dirty="0">
                <a:solidFill>
                  <a:schemeClr val="bg2">
                    <a:lumMod val="50000"/>
                  </a:schemeClr>
                </a:solidFill>
                <a:latin typeface="Arial" panose="020B0604020202020204" pitchFamily="34" charset="0"/>
                <a:cs typeface="Arial" panose="020B0604020202020204" pitchFamily="34" charset="0"/>
              </a:rPr>
              <a:t>My real estate business is built on the concept of putting your needs first. And, an important part of that means that when you have a question or need support, I’m there.</a:t>
            </a:r>
          </a:p>
          <a:p>
            <a:endParaRPr lang="en-US" sz="1100" dirty="0">
              <a:solidFill>
                <a:schemeClr val="bg2">
                  <a:lumMod val="50000"/>
                </a:schemeClr>
              </a:solidFill>
              <a:latin typeface="Arial" panose="020B0604020202020204" pitchFamily="34" charset="0"/>
              <a:cs typeface="Arial" panose="020B0604020202020204" pitchFamily="34" charset="0"/>
            </a:endParaRPr>
          </a:p>
          <a:p>
            <a:r>
              <a:rPr lang="en-US" sz="1100" dirty="0">
                <a:solidFill>
                  <a:schemeClr val="bg2">
                    <a:lumMod val="50000"/>
                  </a:schemeClr>
                </a:solidFill>
                <a:latin typeface="Arial" panose="020B0604020202020204" pitchFamily="34" charset="0"/>
                <a:cs typeface="Arial" panose="020B0604020202020204" pitchFamily="34" charset="0"/>
              </a:rPr>
              <a:t>When you choose to work with me, you can count on open and honest communication – in the frequency and medium (text, email, phone, etc.) you prefer.</a:t>
            </a:r>
          </a:p>
        </p:txBody>
      </p:sp>
      <p:sp>
        <p:nvSpPr>
          <p:cNvPr id="12" name="Rectangle 11"/>
          <p:cNvSpPr/>
          <p:nvPr/>
        </p:nvSpPr>
        <p:spPr>
          <a:xfrm>
            <a:off x="1223721" y="726860"/>
            <a:ext cx="5248760" cy="523220"/>
          </a:xfrm>
          <a:prstGeom prst="rect">
            <a:avLst/>
          </a:prstGeom>
        </p:spPr>
        <p:txBody>
          <a:bodyPr wrap="square">
            <a:spAutoFit/>
          </a:bodyPr>
          <a:lstStyle/>
          <a:p>
            <a:r>
              <a:rPr lang="en-US" sz="2800" b="1" dirty="0">
                <a:solidFill>
                  <a:srgbClr val="C00000"/>
                </a:solidFill>
                <a:latin typeface="Arial Black" charset="0"/>
                <a:ea typeface="Arial Black" charset="0"/>
                <a:cs typeface="Arial Black" charset="0"/>
              </a:rPr>
              <a:t>CLEAR COMMUNICATION</a:t>
            </a:r>
          </a:p>
        </p:txBody>
      </p:sp>
      <p:sp>
        <p:nvSpPr>
          <p:cNvPr id="7" name="TextBox 6"/>
          <p:cNvSpPr txBox="1"/>
          <p:nvPr/>
        </p:nvSpPr>
        <p:spPr>
          <a:xfrm>
            <a:off x="389282" y="4351817"/>
            <a:ext cx="3660203" cy="2400657"/>
          </a:xfrm>
          <a:prstGeom prst="rect">
            <a:avLst/>
          </a:prstGeom>
          <a:solidFill>
            <a:schemeClr val="bg1">
              <a:alpha val="70000"/>
            </a:schemeClr>
          </a:solidFill>
        </p:spPr>
        <p:txBody>
          <a:bodyPr wrap="square" rtlCol="0">
            <a:spAutoFit/>
          </a:bodyPr>
          <a:lstStyle/>
          <a:p>
            <a:r>
              <a:rPr lang="en-US" sz="1400" b="1" dirty="0">
                <a:solidFill>
                  <a:srgbClr val="C00000"/>
                </a:solidFill>
                <a:latin typeface="Arial" panose="020B0604020202020204" pitchFamily="34" charset="0"/>
                <a:cs typeface="Arial" panose="020B0604020202020204" pitchFamily="34" charset="0"/>
              </a:rPr>
              <a:t>Here’s how you can get in touch with me:</a:t>
            </a:r>
          </a:p>
          <a:p>
            <a:endParaRPr lang="en-US" sz="1400" b="1" dirty="0">
              <a:solidFill>
                <a:schemeClr val="bg2">
                  <a:lumMod val="50000"/>
                </a:schemeClr>
              </a:solidFill>
              <a:latin typeface="Arial" panose="020B0604020202020204" pitchFamily="34" charset="0"/>
              <a:cs typeface="Arial" panose="020B0604020202020204" pitchFamily="34" charset="0"/>
            </a:endParaRPr>
          </a:p>
          <a:p>
            <a:endParaRPr lang="en-US" sz="1400" b="1" dirty="0">
              <a:solidFill>
                <a:schemeClr val="bg2">
                  <a:lumMod val="50000"/>
                </a:schemeClr>
              </a:solidFill>
              <a:latin typeface="Arial" panose="020B0604020202020204" pitchFamily="34" charset="0"/>
              <a:cs typeface="Arial" panose="020B0604020202020204" pitchFamily="34" charset="0"/>
            </a:endParaRPr>
          </a:p>
          <a:p>
            <a:r>
              <a:rPr lang="en-US" sz="1200" b="1" dirty="0">
                <a:solidFill>
                  <a:schemeClr val="bg2">
                    <a:lumMod val="50000"/>
                  </a:schemeClr>
                </a:solidFill>
                <a:latin typeface="Arial" panose="020B0604020202020204" pitchFamily="34" charset="0"/>
                <a:cs typeface="Arial" panose="020B0604020202020204" pitchFamily="34" charset="0"/>
              </a:rPr>
              <a:t>9 Bert Crawford Road</a:t>
            </a:r>
            <a:br>
              <a:rPr lang="en-US" sz="1200" b="1" dirty="0">
                <a:solidFill>
                  <a:schemeClr val="bg2">
                    <a:lumMod val="50000"/>
                  </a:schemeClr>
                </a:solidFill>
                <a:latin typeface="Arial" panose="020B0604020202020204" pitchFamily="34" charset="0"/>
                <a:cs typeface="Arial" panose="020B0604020202020204" pitchFamily="34" charset="0"/>
              </a:rPr>
            </a:br>
            <a:r>
              <a:rPr lang="en-US" sz="1200" b="1" dirty="0">
                <a:solidFill>
                  <a:schemeClr val="bg2">
                    <a:lumMod val="50000"/>
                  </a:schemeClr>
                </a:solidFill>
                <a:latin typeface="Arial" panose="020B0604020202020204" pitchFamily="34" charset="0"/>
                <a:cs typeface="Arial" panose="020B0604020202020204" pitchFamily="34" charset="0"/>
              </a:rPr>
              <a:t>Middletown, N.Y. 10940 </a:t>
            </a:r>
          </a:p>
          <a:p>
            <a:endParaRPr lang="en-US" sz="1200" b="1" dirty="0">
              <a:solidFill>
                <a:schemeClr val="bg2">
                  <a:lumMod val="50000"/>
                </a:schemeClr>
              </a:solidFill>
              <a:latin typeface="Arial" panose="020B0604020202020204" pitchFamily="34" charset="0"/>
              <a:cs typeface="Arial" panose="020B0604020202020204" pitchFamily="34" charset="0"/>
            </a:endParaRPr>
          </a:p>
          <a:p>
            <a:r>
              <a:rPr lang="en-US" sz="1200" b="1" dirty="0">
                <a:solidFill>
                  <a:schemeClr val="bg2">
                    <a:lumMod val="50000"/>
                  </a:schemeClr>
                </a:solidFill>
                <a:latin typeface="Arial" panose="020B0604020202020204" pitchFamily="34" charset="0"/>
                <a:cs typeface="Arial" panose="020B0604020202020204" pitchFamily="34" charset="0"/>
              </a:rPr>
              <a:t>(845) 610-6065 (O)</a:t>
            </a:r>
          </a:p>
          <a:p>
            <a:r>
              <a:rPr lang="en-US" sz="1200" b="1" dirty="0">
                <a:solidFill>
                  <a:schemeClr val="bg2">
                    <a:lumMod val="50000"/>
                  </a:schemeClr>
                </a:solidFill>
                <a:latin typeface="Arial" panose="020B0604020202020204" pitchFamily="34" charset="0"/>
                <a:cs typeface="Arial" panose="020B0604020202020204" pitchFamily="34" charset="0"/>
              </a:rPr>
              <a:t>(914) 804-3867 (C)</a:t>
            </a:r>
          </a:p>
          <a:p>
            <a:endParaRPr lang="en-US" sz="1200" b="1" dirty="0">
              <a:solidFill>
                <a:schemeClr val="bg2">
                  <a:lumMod val="50000"/>
                </a:schemeClr>
              </a:solidFill>
              <a:latin typeface="Arial" panose="020B0604020202020204" pitchFamily="34" charset="0"/>
              <a:cs typeface="Arial" panose="020B0604020202020204" pitchFamily="34" charset="0"/>
            </a:endParaRPr>
          </a:p>
          <a:p>
            <a:r>
              <a:rPr lang="en-US" sz="1200" b="1" dirty="0">
                <a:solidFill>
                  <a:schemeClr val="bg2">
                    <a:lumMod val="50000"/>
                  </a:schemeClr>
                </a:solidFill>
                <a:latin typeface="Arial" panose="020B0604020202020204" pitchFamily="34" charset="0"/>
                <a:cs typeface="Arial" panose="020B0604020202020204" pitchFamily="34" charset="0"/>
              </a:rPr>
              <a:t>  </a:t>
            </a:r>
          </a:p>
          <a:p>
            <a:r>
              <a:rPr lang="en-US" sz="1200" b="1" dirty="0">
                <a:solidFill>
                  <a:schemeClr val="bg2">
                    <a:lumMod val="50000"/>
                  </a:schemeClr>
                </a:solidFill>
                <a:latin typeface="Arial" panose="020B0604020202020204" pitchFamily="34" charset="0"/>
                <a:cs typeface="Arial" panose="020B0604020202020204" pitchFamily="34" charset="0"/>
              </a:rPr>
              <a:t>Joerubeo@kw.com</a:t>
            </a:r>
          </a:p>
          <a:p>
            <a:r>
              <a:rPr lang="en-US" sz="1200" b="1" dirty="0">
                <a:solidFill>
                  <a:schemeClr val="bg2">
                    <a:lumMod val="50000"/>
                  </a:schemeClr>
                </a:solidFill>
                <a:latin typeface="Arial" panose="020B0604020202020204" pitchFamily="34" charset="0"/>
                <a:cs typeface="Arial" panose="020B0604020202020204" pitchFamily="34" charset="0"/>
              </a:rPr>
              <a:t>www.joerubeo.kw.com</a:t>
            </a:r>
          </a:p>
        </p:txBody>
      </p:sp>
    </p:spTree>
    <p:extLst>
      <p:ext uri="{BB962C8B-B14F-4D97-AF65-F5344CB8AC3E}">
        <p14:creationId xmlns:p14="http://schemas.microsoft.com/office/powerpoint/2010/main" val="143764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alphaModFix amt="25000"/>
            <a:extLst>
              <a:ext uri="{28A0092B-C50C-407E-A947-70E740481C1C}">
                <a14:useLocalDpi xmlns:a14="http://schemas.microsoft.com/office/drawing/2010/main"/>
              </a:ext>
            </a:extLst>
          </a:blip>
          <a:srcRect t="-736" b="-1"/>
          <a:stretch/>
        </p:blipFill>
        <p:spPr>
          <a:xfrm>
            <a:off x="0" y="3157472"/>
            <a:ext cx="3803373" cy="4072130"/>
          </a:xfrm>
          <a:prstGeom prst="rect">
            <a:avLst/>
          </a:prstGeom>
        </p:spPr>
      </p:pic>
      <p:sp>
        <p:nvSpPr>
          <p:cNvPr id="23" name="Rectangle 22"/>
          <p:cNvSpPr/>
          <p:nvPr/>
        </p:nvSpPr>
        <p:spPr>
          <a:xfrm>
            <a:off x="2031500" y="531367"/>
            <a:ext cx="5422848" cy="523220"/>
          </a:xfrm>
          <a:prstGeom prst="rect">
            <a:avLst/>
          </a:prstGeom>
        </p:spPr>
        <p:txBody>
          <a:bodyPr wrap="square">
            <a:spAutoFit/>
          </a:bodyPr>
          <a:lstStyle/>
          <a:p>
            <a:r>
              <a:rPr lang="en-US" sz="2800" b="1" dirty="0">
                <a:solidFill>
                  <a:srgbClr val="C00000"/>
                </a:solidFill>
                <a:latin typeface="Arial Black" charset="0"/>
                <a:ea typeface="Arial Black" charset="0"/>
                <a:cs typeface="Arial Black" charset="0"/>
              </a:rPr>
              <a:t>AN INDUSTRY LEADER</a:t>
            </a:r>
          </a:p>
        </p:txBody>
      </p:sp>
      <p:sp>
        <p:nvSpPr>
          <p:cNvPr id="24" name="TextBox 23"/>
          <p:cNvSpPr txBox="1"/>
          <p:nvPr/>
        </p:nvSpPr>
        <p:spPr>
          <a:xfrm>
            <a:off x="2031500" y="1252587"/>
            <a:ext cx="5061857" cy="1446550"/>
          </a:xfrm>
          <a:prstGeom prst="rect">
            <a:avLst/>
          </a:prstGeom>
          <a:solidFill>
            <a:schemeClr val="bg1">
              <a:alpha val="70000"/>
            </a:schemeClr>
          </a:solidFill>
        </p:spPr>
        <p:txBody>
          <a:bodyPr wrap="square" rtlCol="0">
            <a:spAutoFit/>
          </a:bodyPr>
          <a:lstStyle/>
          <a:p>
            <a:r>
              <a:rPr lang="en-US" sz="1100" dirty="0">
                <a:solidFill>
                  <a:schemeClr val="bg2">
                    <a:lumMod val="50000"/>
                  </a:schemeClr>
                </a:solidFill>
                <a:latin typeface="Arial" panose="020B0604020202020204" pitchFamily="34" charset="0"/>
                <a:cs typeface="Arial" panose="020B0604020202020204" pitchFamily="34" charset="0"/>
              </a:rPr>
              <a:t>When you work with me, you work with a trained agent with a proven track record that has the backing of the world’s largest real estate company, consisting of 180,000+ associates around the globe. That puts your listing within the largest real estate network with the furthest reach.</a:t>
            </a:r>
          </a:p>
          <a:p>
            <a:pPr algn="r"/>
            <a:endParaRPr lang="en-US" sz="1100" b="1" dirty="0">
              <a:solidFill>
                <a:schemeClr val="bg2">
                  <a:lumMod val="50000"/>
                </a:schemeClr>
              </a:solidFill>
              <a:latin typeface="Arial" panose="020B0604020202020204" pitchFamily="34" charset="0"/>
              <a:cs typeface="Arial" panose="020B0604020202020204" pitchFamily="34" charset="0"/>
            </a:endParaRPr>
          </a:p>
          <a:p>
            <a:r>
              <a:rPr lang="en-US" sz="1100" dirty="0">
                <a:solidFill>
                  <a:schemeClr val="bg2">
                    <a:lumMod val="50000"/>
                  </a:schemeClr>
                </a:solidFill>
                <a:latin typeface="Arial" panose="020B0604020202020204" pitchFamily="34" charset="0"/>
                <a:cs typeface="Arial" panose="020B0604020202020204" pitchFamily="34" charset="0"/>
              </a:rPr>
              <a:t>Keller Williams was built on a simple yet revolutionary principle: </a:t>
            </a:r>
            <a:r>
              <a:rPr lang="en-US" sz="1100" b="1" dirty="0">
                <a:solidFill>
                  <a:schemeClr val="bg2">
                    <a:lumMod val="50000"/>
                  </a:schemeClr>
                </a:solidFill>
                <a:latin typeface="Arial" panose="020B0604020202020204" pitchFamily="34" charset="0"/>
                <a:cs typeface="Arial" panose="020B0604020202020204" pitchFamily="34" charset="0"/>
              </a:rPr>
              <a:t>people</a:t>
            </a:r>
            <a:r>
              <a:rPr lang="en-US" sz="1100" dirty="0">
                <a:solidFill>
                  <a:schemeClr val="bg2">
                    <a:lumMod val="50000"/>
                  </a:schemeClr>
                </a:solidFill>
                <a:latin typeface="Arial" panose="020B0604020202020204" pitchFamily="34" charset="0"/>
                <a:cs typeface="Arial" panose="020B0604020202020204" pitchFamily="34" charset="0"/>
              </a:rPr>
              <a:t> are what matter most. To help cement this understanding, we’ve formalized a belief system that guides how we treat each other and how we do business. </a:t>
            </a:r>
          </a:p>
        </p:txBody>
      </p:sp>
      <p:sp>
        <p:nvSpPr>
          <p:cNvPr id="25" name="TextBox 24"/>
          <p:cNvSpPr txBox="1"/>
          <p:nvPr/>
        </p:nvSpPr>
        <p:spPr>
          <a:xfrm>
            <a:off x="3848100" y="3713100"/>
            <a:ext cx="5657850" cy="2960875"/>
          </a:xfrm>
          <a:prstGeom prst="rect">
            <a:avLst/>
          </a:prstGeom>
          <a:noFill/>
        </p:spPr>
        <p:txBody>
          <a:bodyPr wrap="square" rtlCol="0">
            <a:spAutoFit/>
          </a:bodyPr>
          <a:lstStyle/>
          <a:p>
            <a:pPr>
              <a:lnSpc>
                <a:spcPct val="150000"/>
              </a:lnSpc>
            </a:pPr>
            <a:r>
              <a:rPr lang="en-US" sz="1400" b="1" dirty="0">
                <a:solidFill>
                  <a:srgbClr val="C00000"/>
                </a:solidFill>
                <a:latin typeface="Arial" panose="020B0604020202020204" pitchFamily="34" charset="0"/>
                <a:cs typeface="Arial" panose="020B0604020202020204" pitchFamily="34" charset="0"/>
              </a:rPr>
              <a:t>Win-Win</a:t>
            </a:r>
            <a:r>
              <a:rPr lang="en-US" sz="1400" b="1" dirty="0">
                <a:solidFill>
                  <a:schemeClr val="bg2">
                    <a:lumMod val="50000"/>
                  </a:schemeClr>
                </a:solidFill>
                <a:latin typeface="Arial" panose="020B0604020202020204" pitchFamily="34" charset="0"/>
                <a:cs typeface="Arial" panose="020B0604020202020204" pitchFamily="34" charset="0"/>
              </a:rPr>
              <a:t> </a:t>
            </a:r>
            <a:r>
              <a:rPr lang="en-US" sz="1400" dirty="0">
                <a:solidFill>
                  <a:schemeClr val="bg2">
                    <a:lumMod val="50000"/>
                  </a:schemeClr>
                </a:solidFill>
                <a:latin typeface="Arial" panose="020B0604020202020204" pitchFamily="34" charset="0"/>
                <a:cs typeface="Arial" panose="020B0604020202020204" pitchFamily="34" charset="0"/>
              </a:rPr>
              <a:t>or no deal</a:t>
            </a:r>
          </a:p>
          <a:p>
            <a:pPr>
              <a:lnSpc>
                <a:spcPct val="150000"/>
              </a:lnSpc>
            </a:pPr>
            <a:r>
              <a:rPr lang="en-US" sz="1400" b="1" dirty="0">
                <a:solidFill>
                  <a:srgbClr val="C00000"/>
                </a:solidFill>
                <a:latin typeface="Arial" panose="020B0604020202020204" pitchFamily="34" charset="0"/>
                <a:cs typeface="Arial" panose="020B0604020202020204" pitchFamily="34" charset="0"/>
              </a:rPr>
              <a:t>Integrity </a:t>
            </a:r>
            <a:r>
              <a:rPr lang="en-US" sz="1400" dirty="0">
                <a:solidFill>
                  <a:schemeClr val="bg2">
                    <a:lumMod val="50000"/>
                  </a:schemeClr>
                </a:solidFill>
                <a:latin typeface="Arial" panose="020B0604020202020204" pitchFamily="34" charset="0"/>
                <a:cs typeface="Arial" panose="020B0604020202020204" pitchFamily="34" charset="0"/>
              </a:rPr>
              <a:t>do the right thing</a:t>
            </a:r>
          </a:p>
          <a:p>
            <a:pPr>
              <a:lnSpc>
                <a:spcPct val="150000"/>
              </a:lnSpc>
            </a:pPr>
            <a:r>
              <a:rPr lang="en-US" sz="1400" b="1" dirty="0">
                <a:solidFill>
                  <a:srgbClr val="C00000"/>
                </a:solidFill>
                <a:latin typeface="Arial" panose="020B0604020202020204" pitchFamily="34" charset="0"/>
                <a:cs typeface="Arial" panose="020B0604020202020204" pitchFamily="34" charset="0"/>
              </a:rPr>
              <a:t>Customers</a:t>
            </a:r>
            <a:r>
              <a:rPr lang="en-US" sz="1400" b="1" dirty="0">
                <a:solidFill>
                  <a:schemeClr val="bg2">
                    <a:lumMod val="50000"/>
                  </a:schemeClr>
                </a:solidFill>
                <a:latin typeface="Arial" panose="020B0604020202020204" pitchFamily="34" charset="0"/>
                <a:cs typeface="Arial" panose="020B0604020202020204" pitchFamily="34" charset="0"/>
              </a:rPr>
              <a:t> </a:t>
            </a:r>
            <a:r>
              <a:rPr lang="en-US" sz="1400" dirty="0">
                <a:solidFill>
                  <a:schemeClr val="bg2">
                    <a:lumMod val="50000"/>
                  </a:schemeClr>
                </a:solidFill>
                <a:latin typeface="Arial" panose="020B0604020202020204" pitchFamily="34" charset="0"/>
                <a:cs typeface="Arial" panose="020B0604020202020204" pitchFamily="34" charset="0"/>
              </a:rPr>
              <a:t>always come first</a:t>
            </a:r>
          </a:p>
          <a:p>
            <a:pPr>
              <a:lnSpc>
                <a:spcPct val="150000"/>
              </a:lnSpc>
            </a:pPr>
            <a:r>
              <a:rPr lang="en-US" sz="1400" b="1" dirty="0">
                <a:solidFill>
                  <a:srgbClr val="C00000"/>
                </a:solidFill>
                <a:latin typeface="Arial" panose="020B0604020202020204" pitchFamily="34" charset="0"/>
                <a:cs typeface="Arial" panose="020B0604020202020204" pitchFamily="34" charset="0"/>
              </a:rPr>
              <a:t>Commitment</a:t>
            </a:r>
            <a:r>
              <a:rPr lang="en-US" sz="1400" b="1" dirty="0">
                <a:solidFill>
                  <a:schemeClr val="bg2">
                    <a:lumMod val="50000"/>
                  </a:schemeClr>
                </a:solidFill>
                <a:latin typeface="Arial" panose="020B0604020202020204" pitchFamily="34" charset="0"/>
                <a:cs typeface="Arial" panose="020B0604020202020204" pitchFamily="34" charset="0"/>
              </a:rPr>
              <a:t> </a:t>
            </a:r>
            <a:r>
              <a:rPr lang="en-US" sz="1400" dirty="0">
                <a:solidFill>
                  <a:schemeClr val="bg2">
                    <a:lumMod val="50000"/>
                  </a:schemeClr>
                </a:solidFill>
                <a:latin typeface="Arial" panose="020B0604020202020204" pitchFamily="34" charset="0"/>
                <a:cs typeface="Arial" panose="020B0604020202020204" pitchFamily="34" charset="0"/>
              </a:rPr>
              <a:t>in all things</a:t>
            </a:r>
          </a:p>
          <a:p>
            <a:pPr>
              <a:lnSpc>
                <a:spcPct val="150000"/>
              </a:lnSpc>
            </a:pPr>
            <a:r>
              <a:rPr lang="en-US" sz="1400" b="1" dirty="0">
                <a:solidFill>
                  <a:srgbClr val="C00000"/>
                </a:solidFill>
                <a:latin typeface="Arial" panose="020B0604020202020204" pitchFamily="34" charset="0"/>
                <a:cs typeface="Arial" panose="020B0604020202020204" pitchFamily="34" charset="0"/>
              </a:rPr>
              <a:t>Communication</a:t>
            </a:r>
            <a:r>
              <a:rPr lang="en-US" sz="1400" b="1" dirty="0">
                <a:solidFill>
                  <a:schemeClr val="bg2">
                    <a:lumMod val="50000"/>
                  </a:schemeClr>
                </a:solidFill>
                <a:latin typeface="Arial" panose="020B0604020202020204" pitchFamily="34" charset="0"/>
                <a:cs typeface="Arial" panose="020B0604020202020204" pitchFamily="34" charset="0"/>
              </a:rPr>
              <a:t> </a:t>
            </a:r>
            <a:r>
              <a:rPr lang="en-US" sz="1400" dirty="0">
                <a:solidFill>
                  <a:schemeClr val="bg2">
                    <a:lumMod val="50000"/>
                  </a:schemeClr>
                </a:solidFill>
                <a:latin typeface="Arial" panose="020B0604020202020204" pitchFamily="34" charset="0"/>
                <a:cs typeface="Arial" panose="020B0604020202020204" pitchFamily="34" charset="0"/>
              </a:rPr>
              <a:t>seek first to understand</a:t>
            </a:r>
          </a:p>
          <a:p>
            <a:pPr>
              <a:lnSpc>
                <a:spcPct val="150000"/>
              </a:lnSpc>
            </a:pPr>
            <a:r>
              <a:rPr lang="en-US" sz="1400" b="1" dirty="0">
                <a:solidFill>
                  <a:srgbClr val="C00000"/>
                </a:solidFill>
                <a:latin typeface="Arial" panose="020B0604020202020204" pitchFamily="34" charset="0"/>
                <a:cs typeface="Arial" panose="020B0604020202020204" pitchFamily="34" charset="0"/>
              </a:rPr>
              <a:t>Creativity</a:t>
            </a:r>
            <a:r>
              <a:rPr lang="en-US" sz="1400" b="1" dirty="0">
                <a:solidFill>
                  <a:schemeClr val="bg2">
                    <a:lumMod val="50000"/>
                  </a:schemeClr>
                </a:solidFill>
                <a:latin typeface="Arial" panose="020B0604020202020204" pitchFamily="34" charset="0"/>
                <a:cs typeface="Arial" panose="020B0604020202020204" pitchFamily="34" charset="0"/>
              </a:rPr>
              <a:t> </a:t>
            </a:r>
            <a:r>
              <a:rPr lang="en-US" sz="1400" dirty="0">
                <a:solidFill>
                  <a:schemeClr val="bg2">
                    <a:lumMod val="50000"/>
                  </a:schemeClr>
                </a:solidFill>
                <a:latin typeface="Arial" panose="020B0604020202020204" pitchFamily="34" charset="0"/>
                <a:cs typeface="Arial" panose="020B0604020202020204" pitchFamily="34" charset="0"/>
              </a:rPr>
              <a:t>ideas before results</a:t>
            </a:r>
          </a:p>
          <a:p>
            <a:pPr>
              <a:lnSpc>
                <a:spcPct val="150000"/>
              </a:lnSpc>
            </a:pPr>
            <a:r>
              <a:rPr lang="en-US" sz="1400" b="1" dirty="0">
                <a:solidFill>
                  <a:srgbClr val="C00000"/>
                </a:solidFill>
                <a:latin typeface="Arial" panose="020B0604020202020204" pitchFamily="34" charset="0"/>
                <a:cs typeface="Arial" panose="020B0604020202020204" pitchFamily="34" charset="0"/>
              </a:rPr>
              <a:t>Teamwork</a:t>
            </a:r>
            <a:r>
              <a:rPr lang="en-US" sz="1400" b="1" dirty="0">
                <a:solidFill>
                  <a:schemeClr val="bg2">
                    <a:lumMod val="50000"/>
                  </a:schemeClr>
                </a:solidFill>
                <a:latin typeface="Arial" panose="020B0604020202020204" pitchFamily="34" charset="0"/>
                <a:cs typeface="Arial" panose="020B0604020202020204" pitchFamily="34" charset="0"/>
              </a:rPr>
              <a:t> </a:t>
            </a:r>
            <a:r>
              <a:rPr lang="en-US" sz="1400" dirty="0">
                <a:solidFill>
                  <a:schemeClr val="bg2">
                    <a:lumMod val="50000"/>
                  </a:schemeClr>
                </a:solidFill>
                <a:latin typeface="Arial" panose="020B0604020202020204" pitchFamily="34" charset="0"/>
                <a:cs typeface="Arial" panose="020B0604020202020204" pitchFamily="34" charset="0"/>
              </a:rPr>
              <a:t>together everyone achieves more</a:t>
            </a:r>
          </a:p>
          <a:p>
            <a:pPr>
              <a:lnSpc>
                <a:spcPct val="150000"/>
              </a:lnSpc>
            </a:pPr>
            <a:r>
              <a:rPr lang="en-US" sz="1400" b="1" dirty="0">
                <a:solidFill>
                  <a:srgbClr val="C00000"/>
                </a:solidFill>
                <a:latin typeface="Arial" panose="020B0604020202020204" pitchFamily="34" charset="0"/>
                <a:cs typeface="Arial" panose="020B0604020202020204" pitchFamily="34" charset="0"/>
              </a:rPr>
              <a:t>Trust</a:t>
            </a:r>
            <a:r>
              <a:rPr lang="en-US" sz="1400" b="1" dirty="0">
                <a:solidFill>
                  <a:schemeClr val="bg2">
                    <a:lumMod val="50000"/>
                  </a:schemeClr>
                </a:solidFill>
                <a:latin typeface="Arial" panose="020B0604020202020204" pitchFamily="34" charset="0"/>
                <a:cs typeface="Arial" panose="020B0604020202020204" pitchFamily="34" charset="0"/>
              </a:rPr>
              <a:t> </a:t>
            </a:r>
            <a:r>
              <a:rPr lang="en-US" sz="1400" dirty="0">
                <a:solidFill>
                  <a:schemeClr val="bg2">
                    <a:lumMod val="50000"/>
                  </a:schemeClr>
                </a:solidFill>
                <a:latin typeface="Arial" panose="020B0604020202020204" pitchFamily="34" charset="0"/>
                <a:cs typeface="Arial" panose="020B0604020202020204" pitchFamily="34" charset="0"/>
              </a:rPr>
              <a:t>starts with honesty</a:t>
            </a:r>
          </a:p>
          <a:p>
            <a:pPr>
              <a:lnSpc>
                <a:spcPct val="150000"/>
              </a:lnSpc>
            </a:pPr>
            <a:r>
              <a:rPr lang="en-US" sz="1400" b="1" dirty="0">
                <a:solidFill>
                  <a:srgbClr val="C00000"/>
                </a:solidFill>
                <a:latin typeface="Arial" panose="020B0604020202020204" pitchFamily="34" charset="0"/>
                <a:cs typeface="Arial" panose="020B0604020202020204" pitchFamily="34" charset="0"/>
              </a:rPr>
              <a:t>Success</a:t>
            </a:r>
            <a:r>
              <a:rPr lang="en-US" sz="1400" b="1" dirty="0">
                <a:solidFill>
                  <a:schemeClr val="bg2">
                    <a:lumMod val="50000"/>
                  </a:schemeClr>
                </a:solidFill>
                <a:latin typeface="Arial" panose="020B0604020202020204" pitchFamily="34" charset="0"/>
                <a:cs typeface="Arial" panose="020B0604020202020204" pitchFamily="34" charset="0"/>
              </a:rPr>
              <a:t> </a:t>
            </a:r>
            <a:r>
              <a:rPr lang="en-US" sz="1400" dirty="0">
                <a:solidFill>
                  <a:schemeClr val="bg2">
                    <a:lumMod val="50000"/>
                  </a:schemeClr>
                </a:solidFill>
                <a:latin typeface="Arial" panose="020B0604020202020204" pitchFamily="34" charset="0"/>
                <a:cs typeface="Arial" panose="020B0604020202020204" pitchFamily="34" charset="0"/>
              </a:rPr>
              <a:t>results through people</a:t>
            </a:r>
          </a:p>
        </p:txBody>
      </p:sp>
      <p:sp>
        <p:nvSpPr>
          <p:cNvPr id="29" name="Rectangle 28"/>
          <p:cNvSpPr/>
          <p:nvPr/>
        </p:nvSpPr>
        <p:spPr>
          <a:xfrm>
            <a:off x="2031500" y="8134451"/>
            <a:ext cx="4108043" cy="938719"/>
          </a:xfrm>
          <a:prstGeom prst="rect">
            <a:avLst/>
          </a:prstGeom>
        </p:spPr>
        <p:txBody>
          <a:bodyPr wrap="square">
            <a:spAutoFit/>
          </a:bodyPr>
          <a:lstStyle/>
          <a:p>
            <a:r>
              <a:rPr lang="en-US" sz="1100" b="1" dirty="0">
                <a:solidFill>
                  <a:schemeClr val="bg2">
                    <a:lumMod val="50000"/>
                  </a:schemeClr>
                </a:solidFill>
                <a:latin typeface="Arial" panose="020B0604020202020204" pitchFamily="34" charset="0"/>
                <a:cs typeface="Arial" panose="020B0604020202020204" pitchFamily="34" charset="0"/>
              </a:rPr>
              <a:t>In 2017, Keller Williams was once again named the #1 TOP TRAINING ORGANIZATION in the world across all industries by </a:t>
            </a:r>
            <a:r>
              <a:rPr lang="en-US" sz="1100" b="1" i="1" dirty="0">
                <a:solidFill>
                  <a:schemeClr val="bg2">
                    <a:lumMod val="50000"/>
                  </a:schemeClr>
                </a:solidFill>
                <a:latin typeface="Arial" panose="020B0604020202020204" pitchFamily="34" charset="0"/>
                <a:cs typeface="Arial" panose="020B0604020202020204" pitchFamily="34" charset="0"/>
              </a:rPr>
              <a:t>Training</a:t>
            </a:r>
            <a:r>
              <a:rPr lang="en-US" sz="1100" b="1" dirty="0">
                <a:solidFill>
                  <a:schemeClr val="bg2">
                    <a:lumMod val="50000"/>
                  </a:schemeClr>
                </a:solidFill>
                <a:latin typeface="Arial" panose="020B0604020202020204" pitchFamily="34" charset="0"/>
                <a:cs typeface="Arial" panose="020B0604020202020204" pitchFamily="34" charset="0"/>
              </a:rPr>
              <a:t> magazine. In 2018, KW was inducted into the Training Hall of Fame. When you work with me, you directly benefit from this world-class training. </a:t>
            </a:r>
          </a:p>
        </p:txBody>
      </p:sp>
    </p:spTree>
    <p:extLst>
      <p:ext uri="{BB962C8B-B14F-4D97-AF65-F5344CB8AC3E}">
        <p14:creationId xmlns:p14="http://schemas.microsoft.com/office/powerpoint/2010/main" val="197493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531367"/>
            <a:ext cx="7484717" cy="523220"/>
          </a:xfrm>
          <a:prstGeom prst="rect">
            <a:avLst/>
          </a:prstGeom>
        </p:spPr>
        <p:txBody>
          <a:bodyPr wrap="square">
            <a:spAutoFit/>
          </a:bodyPr>
          <a:lstStyle/>
          <a:p>
            <a:pPr algn="ctr"/>
            <a:r>
              <a:rPr lang="en-US" sz="2800" b="1" dirty="0">
                <a:solidFill>
                  <a:srgbClr val="C00000"/>
                </a:solidFill>
                <a:latin typeface="Arial Black" charset="0"/>
                <a:ea typeface="Arial Black" charset="0"/>
                <a:cs typeface="Arial Black" charset="0"/>
              </a:rPr>
              <a:t>A PORTFOLIO OF EXCELLENCE</a:t>
            </a:r>
          </a:p>
        </p:txBody>
      </p:sp>
      <p:sp>
        <p:nvSpPr>
          <p:cNvPr id="4" name="TextBox 3"/>
          <p:cNvSpPr txBox="1"/>
          <p:nvPr/>
        </p:nvSpPr>
        <p:spPr>
          <a:xfrm>
            <a:off x="-15854" y="2307953"/>
            <a:ext cx="3133490" cy="738664"/>
          </a:xfrm>
          <a:prstGeom prst="rect">
            <a:avLst/>
          </a:prstGeom>
          <a:solidFill>
            <a:schemeClr val="bg1">
              <a:alpha val="77000"/>
            </a:schemeClr>
          </a:solidFill>
        </p:spPr>
        <p:txBody>
          <a:bodyPr wrap="square" rtlCol="0">
            <a:spAutoFit/>
          </a:bodyPr>
          <a:lstStyle/>
          <a:p>
            <a:r>
              <a:rPr lang="en-US" sz="1000" b="1" dirty="0">
                <a:latin typeface="Arial" panose="020B0604020202020204" pitchFamily="34" charset="0"/>
                <a:cs typeface="Arial" panose="020B0604020202020204" pitchFamily="34" charset="0"/>
              </a:rPr>
              <a:t>3 Forrest Park Place, Port Jervis</a:t>
            </a:r>
          </a:p>
          <a:p>
            <a:r>
              <a:rPr lang="en-US" sz="1000" b="1" dirty="0">
                <a:latin typeface="Arial" panose="020B0604020202020204" pitchFamily="34" charset="0"/>
                <a:cs typeface="Arial" panose="020B0604020202020204" pitchFamily="34" charset="0"/>
              </a:rPr>
              <a:t>List: $185,000 /Sold: $170,000</a:t>
            </a:r>
          </a:p>
          <a:p>
            <a:r>
              <a:rPr lang="en-US" sz="1000" b="1" dirty="0">
                <a:latin typeface="Arial" panose="020B0604020202020204" pitchFamily="34" charset="0"/>
                <a:cs typeface="Arial" panose="020B0604020202020204" pitchFamily="34" charset="0"/>
              </a:rPr>
              <a:t>Represented buyer</a:t>
            </a:r>
          </a:p>
          <a:p>
            <a:endParaRPr lang="en-US" sz="1200" b="1" dirty="0">
              <a:latin typeface="Arial" panose="020B0604020202020204" pitchFamily="34" charset="0"/>
              <a:cs typeface="Arial" panose="020B0604020202020204" pitchFamily="34" charset="0"/>
            </a:endParaRPr>
          </a:p>
        </p:txBody>
      </p:sp>
      <p:sp>
        <p:nvSpPr>
          <p:cNvPr id="8" name="TextBox 7"/>
          <p:cNvSpPr txBox="1"/>
          <p:nvPr/>
        </p:nvSpPr>
        <p:spPr>
          <a:xfrm>
            <a:off x="2395230" y="2279843"/>
            <a:ext cx="2308623" cy="553998"/>
          </a:xfrm>
          <a:prstGeom prst="rect">
            <a:avLst/>
          </a:prstGeom>
          <a:solidFill>
            <a:schemeClr val="bg1">
              <a:alpha val="77000"/>
            </a:schemeClr>
          </a:solidFill>
        </p:spPr>
        <p:txBody>
          <a:bodyPr wrap="square" rtlCol="0">
            <a:spAutoFit/>
          </a:bodyPr>
          <a:lstStyle/>
          <a:p>
            <a:r>
              <a:rPr lang="en-US" sz="1000" b="1" dirty="0">
                <a:latin typeface="Arial" panose="020B0604020202020204" pitchFamily="34" charset="0"/>
                <a:cs typeface="Arial" panose="020B0604020202020204" pitchFamily="34" charset="0"/>
              </a:rPr>
              <a:t>15 Crescent Place, Yonkers </a:t>
            </a:r>
          </a:p>
          <a:p>
            <a:r>
              <a:rPr lang="en-US" sz="1000" b="1" dirty="0">
                <a:latin typeface="Arial" panose="020B0604020202020204" pitchFamily="34" charset="0"/>
                <a:cs typeface="Arial" panose="020B0604020202020204" pitchFamily="34" charset="0"/>
              </a:rPr>
              <a:t>List: $525000 / Sold $500,000</a:t>
            </a:r>
          </a:p>
          <a:p>
            <a:r>
              <a:rPr lang="en-US" sz="1000" b="1" dirty="0">
                <a:latin typeface="Arial" panose="020B0604020202020204" pitchFamily="34" charset="0"/>
                <a:cs typeface="Arial" panose="020B0604020202020204" pitchFamily="34" charset="0"/>
              </a:rPr>
              <a:t>Represented buyer &amp; seller</a:t>
            </a:r>
          </a:p>
        </p:txBody>
      </p:sp>
      <p:sp>
        <p:nvSpPr>
          <p:cNvPr id="10" name="TextBox 9"/>
          <p:cNvSpPr txBox="1"/>
          <p:nvPr/>
        </p:nvSpPr>
        <p:spPr>
          <a:xfrm>
            <a:off x="66485" y="4113768"/>
            <a:ext cx="2307930" cy="738664"/>
          </a:xfrm>
          <a:prstGeom prst="rect">
            <a:avLst/>
          </a:prstGeom>
          <a:solidFill>
            <a:schemeClr val="bg1">
              <a:alpha val="77000"/>
            </a:schemeClr>
          </a:solidFill>
        </p:spPr>
        <p:txBody>
          <a:bodyPr wrap="square" rtlCol="0">
            <a:spAutoFit/>
          </a:bodyPr>
          <a:lstStyle/>
          <a:p>
            <a:r>
              <a:rPr lang="en-US" sz="1000" b="1" dirty="0">
                <a:latin typeface="Arial" panose="020B0604020202020204" pitchFamily="34" charset="0"/>
                <a:cs typeface="Arial" panose="020B0604020202020204" pitchFamily="34" charset="0"/>
              </a:rPr>
              <a:t>316 Lake Vue Drive, Montgomery</a:t>
            </a:r>
          </a:p>
          <a:p>
            <a:r>
              <a:rPr lang="en-US" sz="1000" b="1" dirty="0">
                <a:latin typeface="Arial" panose="020B0604020202020204" pitchFamily="34" charset="0"/>
                <a:cs typeface="Arial" panose="020B0604020202020204" pitchFamily="34" charset="0"/>
              </a:rPr>
              <a:t>Price: $319,000 /Sold $320,000</a:t>
            </a:r>
          </a:p>
          <a:p>
            <a:r>
              <a:rPr lang="en-US" sz="1000" b="1" dirty="0">
                <a:latin typeface="Arial" panose="020B0604020202020204" pitchFamily="34" charset="0"/>
                <a:cs typeface="Arial" panose="020B0604020202020204" pitchFamily="34" charset="0"/>
              </a:rPr>
              <a:t>Represented Buyer &amp; Seller</a:t>
            </a:r>
          </a:p>
          <a:p>
            <a:endParaRPr lang="en-US" sz="1200" b="1" dirty="0">
              <a:latin typeface="Arial" panose="020B0604020202020204" pitchFamily="34" charset="0"/>
              <a:cs typeface="Arial" panose="020B0604020202020204" pitchFamily="34" charset="0"/>
            </a:endParaRPr>
          </a:p>
        </p:txBody>
      </p:sp>
      <p:sp>
        <p:nvSpPr>
          <p:cNvPr id="12" name="TextBox 11"/>
          <p:cNvSpPr txBox="1"/>
          <p:nvPr/>
        </p:nvSpPr>
        <p:spPr>
          <a:xfrm>
            <a:off x="4673384" y="2242897"/>
            <a:ext cx="2404933" cy="738664"/>
          </a:xfrm>
          <a:prstGeom prst="rect">
            <a:avLst/>
          </a:prstGeom>
          <a:solidFill>
            <a:schemeClr val="bg1">
              <a:alpha val="77000"/>
            </a:schemeClr>
          </a:solidFill>
        </p:spPr>
        <p:txBody>
          <a:bodyPr wrap="square" rtlCol="0">
            <a:spAutoFit/>
          </a:bodyPr>
          <a:lstStyle/>
          <a:p>
            <a:r>
              <a:rPr lang="en-US" sz="1000" b="1" dirty="0">
                <a:latin typeface="Arial" panose="020B0604020202020204" pitchFamily="34" charset="0"/>
                <a:cs typeface="Arial" panose="020B0604020202020204" pitchFamily="34" charset="0"/>
              </a:rPr>
              <a:t>93 Winfred Ave, Yonkers NY</a:t>
            </a:r>
          </a:p>
          <a:p>
            <a:r>
              <a:rPr lang="en-US" sz="1000" b="1" dirty="0">
                <a:latin typeface="Arial" panose="020B0604020202020204" pitchFamily="34" charset="0"/>
                <a:cs typeface="Arial" panose="020B0604020202020204" pitchFamily="34" charset="0"/>
              </a:rPr>
              <a:t>List: $690,000 /Sold $680,000</a:t>
            </a:r>
          </a:p>
          <a:p>
            <a:r>
              <a:rPr lang="en-US" sz="1000" b="1" dirty="0">
                <a:latin typeface="Arial" panose="020B0604020202020204" pitchFamily="34" charset="0"/>
                <a:cs typeface="Arial" panose="020B0604020202020204" pitchFamily="34" charset="0"/>
              </a:rPr>
              <a:t>Represented buyer &amp; seller</a:t>
            </a:r>
          </a:p>
          <a:p>
            <a:endParaRPr lang="en-US" sz="1200" b="1" dirty="0">
              <a:latin typeface="Arial" panose="020B0604020202020204" pitchFamily="34" charset="0"/>
              <a:cs typeface="Arial" panose="020B0604020202020204" pitchFamily="34" charset="0"/>
            </a:endParaRPr>
          </a:p>
        </p:txBody>
      </p:sp>
      <p:sp>
        <p:nvSpPr>
          <p:cNvPr id="17" name="TextBox 16"/>
          <p:cNvSpPr txBox="1"/>
          <p:nvPr/>
        </p:nvSpPr>
        <p:spPr>
          <a:xfrm>
            <a:off x="2395230" y="4102783"/>
            <a:ext cx="2353034" cy="553998"/>
          </a:xfrm>
          <a:prstGeom prst="rect">
            <a:avLst/>
          </a:prstGeom>
          <a:solidFill>
            <a:schemeClr val="bg1">
              <a:alpha val="0"/>
            </a:schemeClr>
          </a:solidFill>
        </p:spPr>
        <p:txBody>
          <a:bodyPr wrap="square" rtlCol="0">
            <a:spAutoFit/>
          </a:bodyPr>
          <a:lstStyle/>
          <a:p>
            <a:pPr algn="l"/>
            <a:r>
              <a:rPr lang="en-US" sz="1000" b="1" dirty="0">
                <a:solidFill>
                  <a:schemeClr val="bg2">
                    <a:lumMod val="50000"/>
                  </a:schemeClr>
                </a:solidFill>
                <a:latin typeface="Arial" panose="020B0604020202020204" pitchFamily="34" charset="0"/>
                <a:cs typeface="Arial" panose="020B0604020202020204" pitchFamily="34" charset="0"/>
              </a:rPr>
              <a:t>359 </a:t>
            </a:r>
            <a:r>
              <a:rPr lang="en-US" sz="1000" b="1" dirty="0" err="1">
                <a:solidFill>
                  <a:schemeClr val="bg2">
                    <a:lumMod val="50000"/>
                  </a:schemeClr>
                </a:solidFill>
                <a:latin typeface="Arial" panose="020B0604020202020204" pitchFamily="34" charset="0"/>
                <a:cs typeface="Arial" panose="020B0604020202020204" pitchFamily="34" charset="0"/>
              </a:rPr>
              <a:t>Roosa</a:t>
            </a:r>
            <a:r>
              <a:rPr lang="en-US" sz="1000" b="1" dirty="0">
                <a:solidFill>
                  <a:schemeClr val="bg2">
                    <a:lumMod val="50000"/>
                  </a:schemeClr>
                </a:solidFill>
                <a:latin typeface="Arial" panose="020B0604020202020204" pitchFamily="34" charset="0"/>
                <a:cs typeface="Arial" panose="020B0604020202020204" pitchFamily="34" charset="0"/>
              </a:rPr>
              <a:t> Gap, Bloomingburg</a:t>
            </a:r>
          </a:p>
          <a:p>
            <a:r>
              <a:rPr lang="en-US" sz="1000" b="1" dirty="0">
                <a:solidFill>
                  <a:schemeClr val="bg2">
                    <a:lumMod val="50000"/>
                  </a:schemeClr>
                </a:solidFill>
                <a:latin typeface="Arial" panose="020B0604020202020204" pitchFamily="34" charset="0"/>
                <a:cs typeface="Arial" panose="020B0604020202020204" pitchFamily="34" charset="0"/>
              </a:rPr>
              <a:t>List $235,000 /Sold $345,000</a:t>
            </a:r>
          </a:p>
          <a:p>
            <a:r>
              <a:rPr lang="en-US" sz="1000" b="1" dirty="0">
                <a:solidFill>
                  <a:schemeClr val="bg2">
                    <a:lumMod val="50000"/>
                  </a:schemeClr>
                </a:solidFill>
                <a:latin typeface="Arial" panose="020B0604020202020204" pitchFamily="34" charset="0"/>
                <a:cs typeface="Arial" panose="020B0604020202020204" pitchFamily="34" charset="0"/>
              </a:rPr>
              <a:t>Represented seller &amp; buyer</a:t>
            </a:r>
          </a:p>
        </p:txBody>
      </p:sp>
      <p:pic>
        <p:nvPicPr>
          <p:cNvPr id="6" name="Picture 5" descr="A picture containing grass, tree, outdoor, building&#10;&#10;Description automatically generated">
            <a:extLst>
              <a:ext uri="{FF2B5EF4-FFF2-40B4-BE49-F238E27FC236}">
                <a16:creationId xmlns:a16="http://schemas.microsoft.com/office/drawing/2014/main" id="{4CAA8D71-6C40-4B5E-BAD1-34F91DD7C2B8}"/>
              </a:ext>
            </a:extLst>
          </p:cNvPr>
          <p:cNvPicPr>
            <a:picLocks noChangeAspect="1"/>
          </p:cNvPicPr>
          <p:nvPr/>
        </p:nvPicPr>
        <p:blipFill>
          <a:blip r:embed="rId3"/>
          <a:stretch>
            <a:fillRect/>
          </a:stretch>
        </p:blipFill>
        <p:spPr>
          <a:xfrm>
            <a:off x="66485" y="1037906"/>
            <a:ext cx="2318684" cy="1204991"/>
          </a:xfrm>
          <a:prstGeom prst="rect">
            <a:avLst/>
          </a:prstGeom>
        </p:spPr>
      </p:pic>
      <p:pic>
        <p:nvPicPr>
          <p:cNvPr id="19" name="Picture 18" descr="A row of houses&#10;&#10;Description automatically generated with low confidence">
            <a:extLst>
              <a:ext uri="{FF2B5EF4-FFF2-40B4-BE49-F238E27FC236}">
                <a16:creationId xmlns:a16="http://schemas.microsoft.com/office/drawing/2014/main" id="{1C61D89F-D4F0-42A2-BBF7-908958B200E0}"/>
              </a:ext>
            </a:extLst>
          </p:cNvPr>
          <p:cNvPicPr>
            <a:picLocks noChangeAspect="1"/>
          </p:cNvPicPr>
          <p:nvPr/>
        </p:nvPicPr>
        <p:blipFill>
          <a:blip r:embed="rId4"/>
          <a:stretch>
            <a:fillRect/>
          </a:stretch>
        </p:blipFill>
        <p:spPr>
          <a:xfrm>
            <a:off x="2446404" y="1036945"/>
            <a:ext cx="2203973" cy="1204991"/>
          </a:xfrm>
          <a:prstGeom prst="rect">
            <a:avLst/>
          </a:prstGeom>
        </p:spPr>
      </p:pic>
      <p:pic>
        <p:nvPicPr>
          <p:cNvPr id="21" name="Picture 20" descr="A picture containing outdoor, grass, sky, tree&#10;&#10;Description automatically generated">
            <a:extLst>
              <a:ext uri="{FF2B5EF4-FFF2-40B4-BE49-F238E27FC236}">
                <a16:creationId xmlns:a16="http://schemas.microsoft.com/office/drawing/2014/main" id="{2D141C57-E7E3-4BCD-8934-AA02F071D600}"/>
              </a:ext>
            </a:extLst>
          </p:cNvPr>
          <p:cNvPicPr>
            <a:picLocks noChangeAspect="1"/>
          </p:cNvPicPr>
          <p:nvPr/>
        </p:nvPicPr>
        <p:blipFill>
          <a:blip r:embed="rId5"/>
          <a:stretch>
            <a:fillRect/>
          </a:stretch>
        </p:blipFill>
        <p:spPr>
          <a:xfrm>
            <a:off x="43687" y="2897682"/>
            <a:ext cx="2318685" cy="1197161"/>
          </a:xfrm>
          <a:prstGeom prst="rect">
            <a:avLst/>
          </a:prstGeom>
        </p:spPr>
      </p:pic>
      <p:pic>
        <p:nvPicPr>
          <p:cNvPr id="23" name="Picture 22" descr="A picture containing sky, outdoor, house, building&#10;&#10;Description automatically generated">
            <a:extLst>
              <a:ext uri="{FF2B5EF4-FFF2-40B4-BE49-F238E27FC236}">
                <a16:creationId xmlns:a16="http://schemas.microsoft.com/office/drawing/2014/main" id="{D49353D9-FE6E-46D9-80D3-C9D10BF2E6E6}"/>
              </a:ext>
            </a:extLst>
          </p:cNvPr>
          <p:cNvPicPr>
            <a:picLocks noChangeAspect="1"/>
          </p:cNvPicPr>
          <p:nvPr/>
        </p:nvPicPr>
        <p:blipFill>
          <a:blip r:embed="rId6"/>
          <a:stretch>
            <a:fillRect/>
          </a:stretch>
        </p:blipFill>
        <p:spPr>
          <a:xfrm>
            <a:off x="4703854" y="1036946"/>
            <a:ext cx="2066260" cy="1227230"/>
          </a:xfrm>
          <a:prstGeom prst="rect">
            <a:avLst/>
          </a:prstGeom>
        </p:spPr>
      </p:pic>
      <p:pic>
        <p:nvPicPr>
          <p:cNvPr id="5" name="Picture 4" descr="A picture containing grass, outdoor, tree, building&#10;&#10;Description automatically generated">
            <a:extLst>
              <a:ext uri="{FF2B5EF4-FFF2-40B4-BE49-F238E27FC236}">
                <a16:creationId xmlns:a16="http://schemas.microsoft.com/office/drawing/2014/main" id="{2D0339FF-300C-4412-9DD3-5CF589931108}"/>
              </a:ext>
            </a:extLst>
          </p:cNvPr>
          <p:cNvPicPr>
            <a:picLocks noChangeAspect="1"/>
          </p:cNvPicPr>
          <p:nvPr/>
        </p:nvPicPr>
        <p:blipFill>
          <a:blip r:embed="rId7"/>
          <a:stretch>
            <a:fillRect/>
          </a:stretch>
        </p:blipFill>
        <p:spPr>
          <a:xfrm>
            <a:off x="2421913" y="2877296"/>
            <a:ext cx="2203973" cy="1236012"/>
          </a:xfrm>
          <a:prstGeom prst="rect">
            <a:avLst/>
          </a:prstGeom>
        </p:spPr>
      </p:pic>
      <p:pic>
        <p:nvPicPr>
          <p:cNvPr id="7" name="Picture 6" descr="A picture containing grass, outdoor, sky, house&#10;&#10;Description automatically generated">
            <a:extLst>
              <a:ext uri="{FF2B5EF4-FFF2-40B4-BE49-F238E27FC236}">
                <a16:creationId xmlns:a16="http://schemas.microsoft.com/office/drawing/2014/main" id="{DE9C195C-9497-4301-954B-4506EF7B2977}"/>
              </a:ext>
            </a:extLst>
          </p:cNvPr>
          <p:cNvPicPr>
            <a:picLocks noChangeAspect="1"/>
          </p:cNvPicPr>
          <p:nvPr/>
        </p:nvPicPr>
        <p:blipFill>
          <a:blip r:embed="rId8"/>
          <a:stretch>
            <a:fillRect/>
          </a:stretch>
        </p:blipFill>
        <p:spPr>
          <a:xfrm>
            <a:off x="4748264" y="2848376"/>
            <a:ext cx="2002483" cy="1265392"/>
          </a:xfrm>
          <a:prstGeom prst="rect">
            <a:avLst/>
          </a:prstGeom>
        </p:spPr>
      </p:pic>
      <p:sp>
        <p:nvSpPr>
          <p:cNvPr id="9" name="TextBox 8">
            <a:extLst>
              <a:ext uri="{FF2B5EF4-FFF2-40B4-BE49-F238E27FC236}">
                <a16:creationId xmlns:a16="http://schemas.microsoft.com/office/drawing/2014/main" id="{48276B7D-E22A-40D7-B304-624E567CFC1A}"/>
              </a:ext>
            </a:extLst>
          </p:cNvPr>
          <p:cNvSpPr txBox="1"/>
          <p:nvPr/>
        </p:nvSpPr>
        <p:spPr>
          <a:xfrm>
            <a:off x="4650377" y="4146034"/>
            <a:ext cx="2100370" cy="553998"/>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13 Deerfield Court, Rock Hill </a:t>
            </a:r>
          </a:p>
          <a:p>
            <a:r>
              <a:rPr lang="en-US" sz="1000" b="1" dirty="0">
                <a:latin typeface="Arial" panose="020B0604020202020204" pitchFamily="34" charset="0"/>
                <a:cs typeface="Arial" panose="020B0604020202020204" pitchFamily="34" charset="0"/>
              </a:rPr>
              <a:t>Price 160,000 /Sold $155,000</a:t>
            </a:r>
          </a:p>
          <a:p>
            <a:r>
              <a:rPr lang="en-US" sz="1000" b="1" dirty="0">
                <a:latin typeface="Arial" panose="020B0604020202020204" pitchFamily="34" charset="0"/>
                <a:cs typeface="Arial" panose="020B0604020202020204" pitchFamily="34" charset="0"/>
              </a:rPr>
              <a:t>Represented buyer</a:t>
            </a:r>
          </a:p>
        </p:txBody>
      </p:sp>
      <p:pic>
        <p:nvPicPr>
          <p:cNvPr id="13" name="Picture 12" descr="A picture containing grass, outdoor, tree, building&#10;&#10;Description automatically generated">
            <a:extLst>
              <a:ext uri="{FF2B5EF4-FFF2-40B4-BE49-F238E27FC236}">
                <a16:creationId xmlns:a16="http://schemas.microsoft.com/office/drawing/2014/main" id="{71A7E742-77DF-4D06-9E6A-EDFEB5EFBAA7}"/>
              </a:ext>
            </a:extLst>
          </p:cNvPr>
          <p:cNvPicPr>
            <a:picLocks noChangeAspect="1"/>
          </p:cNvPicPr>
          <p:nvPr/>
        </p:nvPicPr>
        <p:blipFill>
          <a:blip r:embed="rId9"/>
          <a:stretch>
            <a:fillRect/>
          </a:stretch>
        </p:blipFill>
        <p:spPr>
          <a:xfrm>
            <a:off x="130783" y="4781657"/>
            <a:ext cx="2254039" cy="1095626"/>
          </a:xfrm>
          <a:prstGeom prst="rect">
            <a:avLst/>
          </a:prstGeom>
        </p:spPr>
      </p:pic>
      <p:sp>
        <p:nvSpPr>
          <p:cNvPr id="14" name="TextBox 13">
            <a:extLst>
              <a:ext uri="{FF2B5EF4-FFF2-40B4-BE49-F238E27FC236}">
                <a16:creationId xmlns:a16="http://schemas.microsoft.com/office/drawing/2014/main" id="{35016B30-78B8-406E-B5CE-1A25B8BD4178}"/>
              </a:ext>
            </a:extLst>
          </p:cNvPr>
          <p:cNvSpPr txBox="1"/>
          <p:nvPr/>
        </p:nvSpPr>
        <p:spPr>
          <a:xfrm>
            <a:off x="141191" y="5919583"/>
            <a:ext cx="2280722" cy="723275"/>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815 State Route 52 Walden </a:t>
            </a:r>
          </a:p>
          <a:p>
            <a:r>
              <a:rPr lang="en-US" sz="1000" dirty="0">
                <a:latin typeface="Arial" panose="020B0604020202020204" pitchFamily="34" charset="0"/>
                <a:cs typeface="Arial" panose="020B0604020202020204" pitchFamily="34" charset="0"/>
              </a:rPr>
              <a:t>List 235,000 / Sold 226k</a:t>
            </a:r>
          </a:p>
          <a:p>
            <a:r>
              <a:rPr lang="en-US" sz="1000" dirty="0">
                <a:latin typeface="Arial" panose="020B0604020202020204" pitchFamily="34" charset="0"/>
                <a:cs typeface="Arial" panose="020B0604020202020204" pitchFamily="34" charset="0"/>
              </a:rPr>
              <a:t>Represented buyer</a:t>
            </a:r>
          </a:p>
          <a:p>
            <a:endParaRPr lang="en-US" sz="1100" dirty="0"/>
          </a:p>
        </p:txBody>
      </p:sp>
      <p:pic>
        <p:nvPicPr>
          <p:cNvPr id="16" name="Picture 15" descr="A picture containing grass, tree, outdoor, house&#10;&#10;Description automatically generated">
            <a:extLst>
              <a:ext uri="{FF2B5EF4-FFF2-40B4-BE49-F238E27FC236}">
                <a16:creationId xmlns:a16="http://schemas.microsoft.com/office/drawing/2014/main" id="{E9E90BE6-A8F5-4688-9626-0D430A934729}"/>
              </a:ext>
            </a:extLst>
          </p:cNvPr>
          <p:cNvPicPr>
            <a:picLocks noChangeAspect="1"/>
          </p:cNvPicPr>
          <p:nvPr/>
        </p:nvPicPr>
        <p:blipFill>
          <a:blip r:embed="rId10"/>
          <a:stretch>
            <a:fillRect/>
          </a:stretch>
        </p:blipFill>
        <p:spPr>
          <a:xfrm>
            <a:off x="2486722" y="4781657"/>
            <a:ext cx="2173877" cy="1095626"/>
          </a:xfrm>
          <a:prstGeom prst="rect">
            <a:avLst/>
          </a:prstGeom>
        </p:spPr>
      </p:pic>
      <p:sp>
        <p:nvSpPr>
          <p:cNvPr id="18" name="TextBox 17">
            <a:extLst>
              <a:ext uri="{FF2B5EF4-FFF2-40B4-BE49-F238E27FC236}">
                <a16:creationId xmlns:a16="http://schemas.microsoft.com/office/drawing/2014/main" id="{708EEE2A-9C76-49BB-80F3-81F6C295582F}"/>
              </a:ext>
            </a:extLst>
          </p:cNvPr>
          <p:cNvSpPr txBox="1"/>
          <p:nvPr/>
        </p:nvSpPr>
        <p:spPr>
          <a:xfrm>
            <a:off x="2385169" y="5958907"/>
            <a:ext cx="2288215" cy="553998"/>
          </a:xfrm>
          <a:prstGeom prst="rect">
            <a:avLst/>
          </a:prstGeom>
          <a:noFill/>
        </p:spPr>
        <p:txBody>
          <a:bodyPr wrap="square" rtlCol="0">
            <a:spAutoFit/>
          </a:bodyPr>
          <a:lstStyle/>
          <a:p>
            <a:r>
              <a:rPr lang="en-US" sz="1000" b="1" dirty="0"/>
              <a:t>29 Rumsey Rd Greenwood Lake</a:t>
            </a:r>
          </a:p>
          <a:p>
            <a:r>
              <a:rPr lang="en-US" sz="1000" b="1" dirty="0"/>
              <a:t>List: $275,000/ Sold: $245,000</a:t>
            </a:r>
          </a:p>
          <a:p>
            <a:r>
              <a:rPr lang="en-US" sz="1000" b="1" dirty="0"/>
              <a:t>Represented  buyer</a:t>
            </a:r>
          </a:p>
        </p:txBody>
      </p:sp>
      <p:pic>
        <p:nvPicPr>
          <p:cNvPr id="22" name="Picture 21" descr="A picture containing grass, tree, outdoor, house&#10;&#10;Description automatically generated">
            <a:extLst>
              <a:ext uri="{FF2B5EF4-FFF2-40B4-BE49-F238E27FC236}">
                <a16:creationId xmlns:a16="http://schemas.microsoft.com/office/drawing/2014/main" id="{616973C0-41A4-4462-82C2-F131A14C2D8D}"/>
              </a:ext>
            </a:extLst>
          </p:cNvPr>
          <p:cNvPicPr>
            <a:picLocks noChangeAspect="1"/>
          </p:cNvPicPr>
          <p:nvPr/>
        </p:nvPicPr>
        <p:blipFill>
          <a:blip r:embed="rId11"/>
          <a:stretch>
            <a:fillRect/>
          </a:stretch>
        </p:blipFill>
        <p:spPr>
          <a:xfrm>
            <a:off x="4778986" y="4781657"/>
            <a:ext cx="2007613" cy="1095626"/>
          </a:xfrm>
          <a:prstGeom prst="rect">
            <a:avLst/>
          </a:prstGeom>
        </p:spPr>
      </p:pic>
      <p:sp>
        <p:nvSpPr>
          <p:cNvPr id="24" name="TextBox 23">
            <a:extLst>
              <a:ext uri="{FF2B5EF4-FFF2-40B4-BE49-F238E27FC236}">
                <a16:creationId xmlns:a16="http://schemas.microsoft.com/office/drawing/2014/main" id="{1B37A5BA-5D8A-40E9-9C6B-FAF3D95D32A0}"/>
              </a:ext>
            </a:extLst>
          </p:cNvPr>
          <p:cNvSpPr txBox="1"/>
          <p:nvPr/>
        </p:nvSpPr>
        <p:spPr>
          <a:xfrm>
            <a:off x="4728900" y="5919583"/>
            <a:ext cx="2188462"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42 County Rt 48 Pine Bush</a:t>
            </a:r>
          </a:p>
          <a:p>
            <a:r>
              <a:rPr lang="en-US" sz="1000" dirty="0">
                <a:latin typeface="Arial" panose="020B0604020202020204" pitchFamily="34" charset="0"/>
                <a:cs typeface="Arial" panose="020B0604020202020204" pitchFamily="34" charset="0"/>
              </a:rPr>
              <a:t>List: $219,900/Sold $219.900</a:t>
            </a:r>
          </a:p>
          <a:p>
            <a:r>
              <a:rPr lang="en-US" sz="1000" dirty="0">
                <a:latin typeface="Arial" panose="020B0604020202020204" pitchFamily="34" charset="0"/>
                <a:cs typeface="Arial" panose="020B0604020202020204" pitchFamily="34" charset="0"/>
              </a:rPr>
              <a:t>Represented buyer</a:t>
            </a:r>
          </a:p>
        </p:txBody>
      </p:sp>
      <p:pic>
        <p:nvPicPr>
          <p:cNvPr id="26" name="Picture 25" descr="A picture containing outdoor, building, house&#10;&#10;Description automatically generated">
            <a:extLst>
              <a:ext uri="{FF2B5EF4-FFF2-40B4-BE49-F238E27FC236}">
                <a16:creationId xmlns:a16="http://schemas.microsoft.com/office/drawing/2014/main" id="{902B0222-9C33-4D00-8DDC-F5EBB073B3A4}"/>
              </a:ext>
            </a:extLst>
          </p:cNvPr>
          <p:cNvPicPr>
            <a:picLocks noChangeAspect="1"/>
          </p:cNvPicPr>
          <p:nvPr/>
        </p:nvPicPr>
        <p:blipFill>
          <a:blip r:embed="rId12"/>
          <a:stretch>
            <a:fillRect/>
          </a:stretch>
        </p:blipFill>
        <p:spPr>
          <a:xfrm>
            <a:off x="158420" y="6542799"/>
            <a:ext cx="2198763" cy="1054795"/>
          </a:xfrm>
          <a:prstGeom prst="rect">
            <a:avLst/>
          </a:prstGeom>
        </p:spPr>
      </p:pic>
      <p:sp>
        <p:nvSpPr>
          <p:cNvPr id="28" name="TextBox 27">
            <a:extLst>
              <a:ext uri="{FF2B5EF4-FFF2-40B4-BE49-F238E27FC236}">
                <a16:creationId xmlns:a16="http://schemas.microsoft.com/office/drawing/2014/main" id="{07FA971C-9C8F-4BA3-8F59-A674B8A371C1}"/>
              </a:ext>
            </a:extLst>
          </p:cNvPr>
          <p:cNvSpPr txBox="1"/>
          <p:nvPr/>
        </p:nvSpPr>
        <p:spPr>
          <a:xfrm>
            <a:off x="186406" y="7627368"/>
            <a:ext cx="2335504"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57 Ski Run Rd Bloomingburg </a:t>
            </a:r>
          </a:p>
          <a:p>
            <a:r>
              <a:rPr lang="en-US" sz="1000" dirty="0">
                <a:latin typeface="Arial" panose="020B0604020202020204" pitchFamily="34" charset="0"/>
                <a:cs typeface="Arial" panose="020B0604020202020204" pitchFamily="34" charset="0"/>
              </a:rPr>
              <a:t>List$ $259,000/Sold $275,000</a:t>
            </a:r>
          </a:p>
          <a:p>
            <a:r>
              <a:rPr lang="en-US" sz="1000" dirty="0">
                <a:latin typeface="Arial" panose="020B0604020202020204" pitchFamily="34" charset="0"/>
                <a:cs typeface="Arial" panose="020B0604020202020204" pitchFamily="34" charset="0"/>
              </a:rPr>
              <a:t>Represented buyer</a:t>
            </a:r>
          </a:p>
        </p:txBody>
      </p:sp>
      <p:pic>
        <p:nvPicPr>
          <p:cNvPr id="30" name="Picture 29" descr="A picture containing grass, outdoor, sky, field&#10;&#10;Description automatically generated">
            <a:extLst>
              <a:ext uri="{FF2B5EF4-FFF2-40B4-BE49-F238E27FC236}">
                <a16:creationId xmlns:a16="http://schemas.microsoft.com/office/drawing/2014/main" id="{BF627170-412F-402A-B32E-1D794CDBD4F7}"/>
              </a:ext>
            </a:extLst>
          </p:cNvPr>
          <p:cNvPicPr>
            <a:picLocks noChangeAspect="1"/>
          </p:cNvPicPr>
          <p:nvPr/>
        </p:nvPicPr>
        <p:blipFill>
          <a:blip r:embed="rId13"/>
          <a:stretch>
            <a:fillRect/>
          </a:stretch>
        </p:blipFill>
        <p:spPr>
          <a:xfrm>
            <a:off x="2486722" y="6542799"/>
            <a:ext cx="2163655" cy="1048033"/>
          </a:xfrm>
          <a:prstGeom prst="rect">
            <a:avLst/>
          </a:prstGeom>
        </p:spPr>
      </p:pic>
      <p:sp>
        <p:nvSpPr>
          <p:cNvPr id="31" name="TextBox 30">
            <a:extLst>
              <a:ext uri="{FF2B5EF4-FFF2-40B4-BE49-F238E27FC236}">
                <a16:creationId xmlns:a16="http://schemas.microsoft.com/office/drawing/2014/main" id="{92BA427B-0B95-4C3B-88FF-D78278CC7380}"/>
              </a:ext>
            </a:extLst>
          </p:cNvPr>
          <p:cNvSpPr txBox="1"/>
          <p:nvPr/>
        </p:nvSpPr>
        <p:spPr>
          <a:xfrm>
            <a:off x="2521910" y="7627368"/>
            <a:ext cx="2151474" cy="553998"/>
          </a:xfrm>
          <a:prstGeom prst="rect">
            <a:avLst/>
          </a:prstGeom>
          <a:noFill/>
        </p:spPr>
        <p:txBody>
          <a:bodyPr wrap="square" rtlCol="0">
            <a:spAutoFit/>
          </a:bodyPr>
          <a:lstStyle/>
          <a:p>
            <a:r>
              <a:rPr lang="en-US" sz="1000" dirty="0"/>
              <a:t>477 Drexel Drive Pine Bush</a:t>
            </a:r>
          </a:p>
          <a:p>
            <a:r>
              <a:rPr lang="en-US" sz="1000" dirty="0"/>
              <a:t>List: $375,000 / Sold: $375,000</a:t>
            </a:r>
          </a:p>
          <a:p>
            <a:r>
              <a:rPr lang="en-US" sz="1000" dirty="0"/>
              <a:t>Represented buyer</a:t>
            </a:r>
          </a:p>
        </p:txBody>
      </p:sp>
      <p:pic>
        <p:nvPicPr>
          <p:cNvPr id="33" name="Picture 32" descr="A picture containing grass, sky, outdoor, field&#10;&#10;Description automatically generated">
            <a:extLst>
              <a:ext uri="{FF2B5EF4-FFF2-40B4-BE49-F238E27FC236}">
                <a16:creationId xmlns:a16="http://schemas.microsoft.com/office/drawing/2014/main" id="{494A7404-94F8-4C63-BD90-8618C58A4295}"/>
              </a:ext>
            </a:extLst>
          </p:cNvPr>
          <p:cNvPicPr>
            <a:picLocks noChangeAspect="1"/>
          </p:cNvPicPr>
          <p:nvPr/>
        </p:nvPicPr>
        <p:blipFill>
          <a:blip r:embed="rId14"/>
          <a:stretch>
            <a:fillRect/>
          </a:stretch>
        </p:blipFill>
        <p:spPr>
          <a:xfrm>
            <a:off x="4788262" y="6542799"/>
            <a:ext cx="1974640" cy="1059800"/>
          </a:xfrm>
          <a:prstGeom prst="rect">
            <a:avLst/>
          </a:prstGeom>
        </p:spPr>
      </p:pic>
      <p:sp>
        <p:nvSpPr>
          <p:cNvPr id="34" name="TextBox 33">
            <a:extLst>
              <a:ext uri="{FF2B5EF4-FFF2-40B4-BE49-F238E27FC236}">
                <a16:creationId xmlns:a16="http://schemas.microsoft.com/office/drawing/2014/main" id="{5303FFA5-9E67-4A67-97C7-09B6613E2771}"/>
              </a:ext>
            </a:extLst>
          </p:cNvPr>
          <p:cNvSpPr txBox="1"/>
          <p:nvPr/>
        </p:nvSpPr>
        <p:spPr>
          <a:xfrm>
            <a:off x="4748264" y="7627368"/>
            <a:ext cx="2039868"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416 </a:t>
            </a:r>
            <a:r>
              <a:rPr lang="en-US" sz="1000" dirty="0" err="1">
                <a:latin typeface="Arial" panose="020B0604020202020204" pitchFamily="34" charset="0"/>
                <a:cs typeface="Arial" panose="020B0604020202020204" pitchFamily="34" charset="0"/>
              </a:rPr>
              <a:t>Roosa</a:t>
            </a:r>
            <a:r>
              <a:rPr lang="en-US" sz="1000" dirty="0">
                <a:latin typeface="Arial" panose="020B0604020202020204" pitchFamily="34" charset="0"/>
                <a:cs typeface="Arial" panose="020B0604020202020204" pitchFamily="34" charset="0"/>
              </a:rPr>
              <a:t> Gap Bloomingburg</a:t>
            </a:r>
          </a:p>
          <a:p>
            <a:r>
              <a:rPr lang="en-US" sz="1000" dirty="0">
                <a:latin typeface="Arial" panose="020B0604020202020204" pitchFamily="34" charset="0"/>
                <a:cs typeface="Arial" panose="020B0604020202020204" pitchFamily="34" charset="0"/>
              </a:rPr>
              <a:t>list 739,000 / Sold $725</a:t>
            </a:r>
          </a:p>
          <a:p>
            <a:r>
              <a:rPr lang="en-US" sz="1000" dirty="0">
                <a:latin typeface="Arial" panose="020B0604020202020204" pitchFamily="34" charset="0"/>
                <a:cs typeface="Arial" panose="020B0604020202020204" pitchFamily="34" charset="0"/>
              </a:rPr>
              <a:t>Represented Seller &amp; Buyer</a:t>
            </a:r>
          </a:p>
        </p:txBody>
      </p:sp>
      <p:sp>
        <p:nvSpPr>
          <p:cNvPr id="35" name="TextBox 34">
            <a:extLst>
              <a:ext uri="{FF2B5EF4-FFF2-40B4-BE49-F238E27FC236}">
                <a16:creationId xmlns:a16="http://schemas.microsoft.com/office/drawing/2014/main" id="{149DD234-5957-41DB-B8CB-19F51CB8518B}"/>
              </a:ext>
            </a:extLst>
          </p:cNvPr>
          <p:cNvSpPr txBox="1"/>
          <p:nvPr/>
        </p:nvSpPr>
        <p:spPr>
          <a:xfrm>
            <a:off x="258618" y="8750249"/>
            <a:ext cx="3491346" cy="369332"/>
          </a:xfrm>
          <a:prstGeom prst="rect">
            <a:avLst/>
          </a:prstGeom>
          <a:noFill/>
        </p:spPr>
        <p:txBody>
          <a:bodyPr wrap="square" rtlCol="0">
            <a:spAutoFit/>
          </a:bodyPr>
          <a:lstStyle/>
          <a:p>
            <a:r>
              <a:rPr lang="en-US" dirty="0"/>
              <a:t>more can be found on my website </a:t>
            </a:r>
          </a:p>
        </p:txBody>
      </p:sp>
    </p:spTree>
    <p:extLst>
      <p:ext uri="{BB962C8B-B14F-4D97-AF65-F5344CB8AC3E}">
        <p14:creationId xmlns:p14="http://schemas.microsoft.com/office/powerpoint/2010/main" val="45955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4874" y="2099991"/>
            <a:ext cx="6570616" cy="7772400"/>
          </a:xfrm>
          <a:prstGeom prst="rect">
            <a:avLst/>
          </a:prstGeom>
          <a:solidFill>
            <a:schemeClr val="bg1">
              <a:alpha val="0"/>
            </a:schemeClr>
          </a:solidFill>
        </p:spPr>
        <p:txBody>
          <a:bodyPr wrap="square" numCol="2" spcCol="548640" rtlCol="0">
            <a:spAutoFit/>
          </a:bodyPr>
          <a:lstStyle/>
          <a:p>
            <a:pPr marL="285750" indent="-285750" algn="ctr">
              <a:spcAft>
                <a:spcPts val="1200"/>
              </a:spcAft>
              <a:buClr>
                <a:srgbClr val="C00000"/>
              </a:buClr>
              <a:buFont typeface="Wingdings" charset="2"/>
              <a:buChar char="q"/>
            </a:pPr>
            <a:r>
              <a:rPr lang="en-US" sz="1400" b="1" dirty="0">
                <a:solidFill>
                  <a:srgbClr val="C00000"/>
                </a:solidFill>
                <a:latin typeface="Arial" panose="020B0604020202020204" pitchFamily="34" charset="0"/>
                <a:cs typeface="Arial" panose="020B0604020202020204" pitchFamily="34" charset="0"/>
              </a:rPr>
              <a:t>Initial meeting, walk-through and needs analysis</a:t>
            </a:r>
          </a:p>
          <a:p>
            <a:pPr marL="285750" indent="-285750" algn="ctr">
              <a:spcAft>
                <a:spcPts val="1200"/>
              </a:spcAft>
              <a:buClr>
                <a:srgbClr val="C00000"/>
              </a:buClr>
              <a:buFont typeface="Wingdings" charset="2"/>
              <a:buChar char="q"/>
            </a:pPr>
            <a:endParaRPr lang="en-US" sz="1400" b="1" dirty="0">
              <a:solidFill>
                <a:schemeClr val="bg2">
                  <a:lumMod val="50000"/>
                </a:schemeClr>
              </a:solidFill>
              <a:latin typeface="Arial" panose="020B0604020202020204" pitchFamily="34" charset="0"/>
              <a:cs typeface="Arial" panose="020B0604020202020204" pitchFamily="34" charset="0"/>
            </a:endParaRPr>
          </a:p>
          <a:p>
            <a:pPr marL="285750" indent="-285750" algn="ctr">
              <a:spcAft>
                <a:spcPts val="1200"/>
              </a:spcAft>
              <a:buClr>
                <a:srgbClr val="C00000"/>
              </a:buClr>
              <a:buFont typeface="Wingdings" charset="2"/>
              <a:buChar char="q"/>
            </a:pPr>
            <a:r>
              <a:rPr lang="en-US" sz="1400" b="1" dirty="0">
                <a:solidFill>
                  <a:schemeClr val="bg2">
                    <a:lumMod val="50000"/>
                  </a:schemeClr>
                </a:solidFill>
                <a:latin typeface="Arial" panose="020B0604020202020204" pitchFamily="34" charset="0"/>
                <a:cs typeface="Arial" panose="020B0604020202020204" pitchFamily="34" charset="0"/>
              </a:rPr>
              <a:t>Sign listing agreement</a:t>
            </a:r>
          </a:p>
          <a:p>
            <a:pPr marL="285750" indent="-285750" algn="ctr">
              <a:spcAft>
                <a:spcPts val="1200"/>
              </a:spcAft>
              <a:buClr>
                <a:srgbClr val="C00000"/>
              </a:buClr>
              <a:buFont typeface="Wingdings" charset="2"/>
              <a:buChar char="q"/>
            </a:pPr>
            <a:endParaRPr lang="en-US" sz="1400" b="1" dirty="0">
              <a:solidFill>
                <a:schemeClr val="bg2">
                  <a:lumMod val="50000"/>
                </a:schemeClr>
              </a:solidFill>
              <a:latin typeface="Arial" panose="020B0604020202020204" pitchFamily="34" charset="0"/>
              <a:cs typeface="Arial" panose="020B0604020202020204" pitchFamily="34" charset="0"/>
            </a:endParaRPr>
          </a:p>
          <a:p>
            <a:pPr marL="285750" indent="-285750" algn="ctr">
              <a:spcAft>
                <a:spcPts val="1200"/>
              </a:spcAft>
              <a:buClr>
                <a:srgbClr val="C00000"/>
              </a:buClr>
              <a:buFont typeface="Wingdings" charset="2"/>
              <a:buChar char="q"/>
            </a:pPr>
            <a:r>
              <a:rPr lang="en-US" sz="1400" b="1" dirty="0">
                <a:solidFill>
                  <a:schemeClr val="bg2">
                    <a:lumMod val="50000"/>
                  </a:schemeClr>
                </a:solidFill>
                <a:latin typeface="Arial" panose="020B0604020202020204" pitchFamily="34" charset="0"/>
                <a:cs typeface="Arial" panose="020B0604020202020204" pitchFamily="34" charset="0"/>
              </a:rPr>
              <a:t>Prepare your property for sale: staging, photography, etc.</a:t>
            </a:r>
          </a:p>
          <a:p>
            <a:pPr marL="285750" indent="-285750" algn="ctr">
              <a:spcAft>
                <a:spcPts val="1200"/>
              </a:spcAft>
              <a:buClr>
                <a:srgbClr val="C00000"/>
              </a:buClr>
              <a:buFont typeface="Wingdings" charset="2"/>
              <a:buChar char="q"/>
            </a:pPr>
            <a:endParaRPr lang="en-US" sz="1400" b="1" dirty="0">
              <a:solidFill>
                <a:schemeClr val="bg2">
                  <a:lumMod val="50000"/>
                </a:schemeClr>
              </a:solidFill>
              <a:latin typeface="Arial" panose="020B0604020202020204" pitchFamily="34" charset="0"/>
              <a:cs typeface="Arial" panose="020B0604020202020204" pitchFamily="34" charset="0"/>
            </a:endParaRPr>
          </a:p>
          <a:p>
            <a:pPr marL="285750" indent="-285750" algn="ctr">
              <a:spcAft>
                <a:spcPts val="1200"/>
              </a:spcAft>
              <a:buClr>
                <a:srgbClr val="C00000"/>
              </a:buClr>
              <a:buFont typeface="Wingdings" charset="2"/>
              <a:buChar char="q"/>
            </a:pPr>
            <a:r>
              <a:rPr lang="en-US" sz="1400" b="1" dirty="0">
                <a:solidFill>
                  <a:schemeClr val="bg2">
                    <a:lumMod val="50000"/>
                  </a:schemeClr>
                </a:solidFill>
                <a:latin typeface="Arial" panose="020B0604020202020204" pitchFamily="34" charset="0"/>
                <a:cs typeface="Arial" panose="020B0604020202020204" pitchFamily="34" charset="0"/>
              </a:rPr>
              <a:t>Launch “coming soon” marketing campaign</a:t>
            </a:r>
          </a:p>
          <a:p>
            <a:pPr marL="285750" indent="-285750" algn="ctr">
              <a:spcAft>
                <a:spcPts val="1200"/>
              </a:spcAft>
              <a:buClr>
                <a:srgbClr val="C00000"/>
              </a:buClr>
              <a:buFont typeface="Wingdings" charset="2"/>
              <a:buChar char="q"/>
            </a:pPr>
            <a:endParaRPr lang="en-US" sz="1400" b="1" dirty="0">
              <a:solidFill>
                <a:schemeClr val="bg2">
                  <a:lumMod val="50000"/>
                </a:schemeClr>
              </a:solidFill>
              <a:latin typeface="Arial" panose="020B0604020202020204" pitchFamily="34" charset="0"/>
              <a:cs typeface="Arial" panose="020B0604020202020204" pitchFamily="34" charset="0"/>
            </a:endParaRPr>
          </a:p>
          <a:p>
            <a:pPr marL="285750" indent="-285750" algn="ctr">
              <a:spcAft>
                <a:spcPts val="1200"/>
              </a:spcAft>
              <a:buClr>
                <a:srgbClr val="C00000"/>
              </a:buClr>
              <a:buFont typeface="Wingdings" charset="2"/>
              <a:buChar char="q"/>
            </a:pPr>
            <a:r>
              <a:rPr lang="en-US" sz="1400" b="1" dirty="0">
                <a:solidFill>
                  <a:schemeClr val="bg2">
                    <a:lumMod val="50000"/>
                  </a:schemeClr>
                </a:solidFill>
                <a:latin typeface="Arial" panose="020B0604020202020204" pitchFamily="34" charset="0"/>
                <a:cs typeface="Arial" panose="020B0604020202020204" pitchFamily="34" charset="0"/>
              </a:rPr>
              <a:t>Establish a competitive price</a:t>
            </a:r>
          </a:p>
          <a:p>
            <a:pPr marL="285750" indent="-285750" algn="ctr">
              <a:spcAft>
                <a:spcPts val="1200"/>
              </a:spcAft>
              <a:buClr>
                <a:srgbClr val="C00000"/>
              </a:buClr>
              <a:buFont typeface="Wingdings" charset="2"/>
              <a:buChar char="q"/>
            </a:pPr>
            <a:endParaRPr lang="en-US" sz="1400" b="1" dirty="0">
              <a:solidFill>
                <a:schemeClr val="bg2">
                  <a:lumMod val="50000"/>
                </a:schemeClr>
              </a:solidFill>
              <a:latin typeface="Arial" panose="020B0604020202020204" pitchFamily="34" charset="0"/>
              <a:cs typeface="Arial" panose="020B0604020202020204" pitchFamily="34" charset="0"/>
            </a:endParaRPr>
          </a:p>
          <a:p>
            <a:pPr marL="285750" indent="-285750" algn="ctr">
              <a:spcAft>
                <a:spcPts val="1200"/>
              </a:spcAft>
              <a:buClr>
                <a:srgbClr val="C00000"/>
              </a:buClr>
              <a:buFont typeface="Wingdings" charset="2"/>
              <a:buChar char="q"/>
            </a:pPr>
            <a:r>
              <a:rPr lang="en-US" sz="1400" b="1" dirty="0">
                <a:solidFill>
                  <a:schemeClr val="bg2">
                    <a:lumMod val="50000"/>
                  </a:schemeClr>
                </a:solidFill>
                <a:latin typeface="Arial" panose="020B0604020202020204" pitchFamily="34" charset="0"/>
                <a:cs typeface="Arial" panose="020B0604020202020204" pitchFamily="34" charset="0"/>
              </a:rPr>
              <a:t>Officially list your property</a:t>
            </a:r>
          </a:p>
          <a:p>
            <a:pPr marL="285750" indent="-285750" algn="ctr">
              <a:spcAft>
                <a:spcPts val="1200"/>
              </a:spcAft>
              <a:buClr>
                <a:srgbClr val="C00000"/>
              </a:buClr>
              <a:buFont typeface="Wingdings" charset="2"/>
              <a:buChar char="q"/>
            </a:pPr>
            <a:endParaRPr lang="en-US" sz="1400" b="1" dirty="0">
              <a:solidFill>
                <a:schemeClr val="bg2">
                  <a:lumMod val="50000"/>
                </a:schemeClr>
              </a:solidFill>
              <a:latin typeface="Arial" panose="020B0604020202020204" pitchFamily="34" charset="0"/>
              <a:cs typeface="Arial" panose="020B0604020202020204" pitchFamily="34" charset="0"/>
            </a:endParaRPr>
          </a:p>
          <a:p>
            <a:pPr marL="285750" indent="-285750" algn="ctr">
              <a:spcAft>
                <a:spcPts val="1200"/>
              </a:spcAft>
              <a:buClr>
                <a:srgbClr val="C00000"/>
              </a:buClr>
              <a:buFont typeface="Wingdings" charset="2"/>
              <a:buChar char="q"/>
            </a:pPr>
            <a:r>
              <a:rPr lang="en-US" sz="1400" b="1" dirty="0">
                <a:solidFill>
                  <a:schemeClr val="bg2">
                    <a:lumMod val="50000"/>
                  </a:schemeClr>
                </a:solidFill>
                <a:latin typeface="Arial" panose="020B0604020202020204" pitchFamily="34" charset="0"/>
                <a:cs typeface="Arial" panose="020B0604020202020204" pitchFamily="34" charset="0"/>
              </a:rPr>
              <a:t>Launch “just listed” marketing campaign</a:t>
            </a:r>
          </a:p>
          <a:p>
            <a:pPr marL="285750" indent="-285750" algn="ctr">
              <a:spcAft>
                <a:spcPts val="1200"/>
              </a:spcAft>
              <a:buClr>
                <a:srgbClr val="C00000"/>
              </a:buClr>
              <a:buFont typeface="Wingdings" charset="2"/>
              <a:buChar char="q"/>
            </a:pPr>
            <a:endParaRPr lang="en-US" sz="1400" b="1" dirty="0">
              <a:solidFill>
                <a:schemeClr val="bg2">
                  <a:lumMod val="50000"/>
                </a:schemeClr>
              </a:solidFill>
              <a:latin typeface="Arial" panose="020B0604020202020204" pitchFamily="34" charset="0"/>
              <a:cs typeface="Arial" panose="020B0604020202020204" pitchFamily="34" charset="0"/>
            </a:endParaRPr>
          </a:p>
          <a:p>
            <a:pPr marL="285750" indent="-285750" algn="ctr">
              <a:spcAft>
                <a:spcPts val="1200"/>
              </a:spcAft>
              <a:buClr>
                <a:srgbClr val="C00000"/>
              </a:buClr>
              <a:buFont typeface="Wingdings" charset="2"/>
              <a:buChar char="q"/>
            </a:pPr>
            <a:r>
              <a:rPr lang="en-US" sz="1400" b="1" dirty="0">
                <a:solidFill>
                  <a:schemeClr val="bg2">
                    <a:lumMod val="50000"/>
                  </a:schemeClr>
                </a:solidFill>
                <a:latin typeface="Arial" panose="020B0604020202020204" pitchFamily="34" charset="0"/>
                <a:cs typeface="Arial" panose="020B0604020202020204" pitchFamily="34" charset="0"/>
              </a:rPr>
              <a:t>Start showing your house and hold open house</a:t>
            </a:r>
          </a:p>
          <a:p>
            <a:pPr marL="285750" indent="-285750" algn="ctr">
              <a:spcAft>
                <a:spcPts val="1200"/>
              </a:spcAft>
              <a:buClr>
                <a:srgbClr val="C00000"/>
              </a:buClr>
              <a:buFont typeface="Wingdings" charset="2"/>
              <a:buChar char="q"/>
            </a:pPr>
            <a:endParaRPr lang="en-US" sz="1400" b="1" dirty="0">
              <a:solidFill>
                <a:schemeClr val="bg2">
                  <a:lumMod val="50000"/>
                </a:schemeClr>
              </a:solidFill>
              <a:latin typeface="Arial" panose="020B0604020202020204" pitchFamily="34" charset="0"/>
              <a:cs typeface="Arial" panose="020B0604020202020204" pitchFamily="34" charset="0"/>
            </a:endParaRPr>
          </a:p>
          <a:p>
            <a:pPr marL="285750" indent="-285750" algn="ctr">
              <a:spcAft>
                <a:spcPts val="1200"/>
              </a:spcAft>
              <a:buClr>
                <a:srgbClr val="C00000"/>
              </a:buClr>
              <a:buFont typeface="Wingdings" charset="2"/>
              <a:buChar char="q"/>
            </a:pPr>
            <a:r>
              <a:rPr lang="en-US" sz="1400" b="1" dirty="0">
                <a:solidFill>
                  <a:schemeClr val="bg2">
                    <a:lumMod val="50000"/>
                  </a:schemeClr>
                </a:solidFill>
                <a:latin typeface="Arial" panose="020B0604020202020204" pitchFamily="34" charset="0"/>
                <a:cs typeface="Arial" panose="020B0604020202020204" pitchFamily="34" charset="0"/>
              </a:rPr>
              <a:t>Receive and present offers</a:t>
            </a:r>
          </a:p>
          <a:p>
            <a:pPr marL="285750" indent="-285750" algn="ctr">
              <a:spcAft>
                <a:spcPts val="1200"/>
              </a:spcAft>
              <a:buClr>
                <a:srgbClr val="C00000"/>
              </a:buClr>
              <a:buFont typeface="Wingdings" charset="2"/>
              <a:buChar char="q"/>
            </a:pPr>
            <a:endParaRPr lang="en-US" sz="1400" b="1" dirty="0">
              <a:solidFill>
                <a:schemeClr val="bg2">
                  <a:lumMod val="50000"/>
                </a:schemeClr>
              </a:solidFill>
              <a:latin typeface="Arial" panose="020B0604020202020204" pitchFamily="34" charset="0"/>
              <a:cs typeface="Arial" panose="020B0604020202020204" pitchFamily="34" charset="0"/>
            </a:endParaRPr>
          </a:p>
          <a:p>
            <a:pPr marL="285750" indent="-285750" algn="ctr">
              <a:spcAft>
                <a:spcPts val="1200"/>
              </a:spcAft>
              <a:buClr>
                <a:srgbClr val="C00000"/>
              </a:buClr>
              <a:buFont typeface="Wingdings" charset="2"/>
              <a:buChar char="q"/>
            </a:pPr>
            <a:r>
              <a:rPr lang="en-US" sz="1400" b="1" dirty="0">
                <a:solidFill>
                  <a:schemeClr val="bg2">
                    <a:lumMod val="50000"/>
                  </a:schemeClr>
                </a:solidFill>
                <a:latin typeface="Arial" panose="020B0604020202020204" pitchFamily="34" charset="0"/>
                <a:cs typeface="Arial" panose="020B0604020202020204" pitchFamily="34" charset="0"/>
              </a:rPr>
              <a:t>Begin attorney review</a:t>
            </a:r>
          </a:p>
          <a:p>
            <a:pPr marL="285750" indent="-285750" algn="ctr">
              <a:spcAft>
                <a:spcPts val="1200"/>
              </a:spcAft>
              <a:buClr>
                <a:srgbClr val="C00000"/>
              </a:buClr>
              <a:buFont typeface="Wingdings" charset="2"/>
              <a:buChar char="q"/>
            </a:pPr>
            <a:endParaRPr lang="en-US" sz="1400" b="1" dirty="0">
              <a:solidFill>
                <a:schemeClr val="bg2">
                  <a:lumMod val="50000"/>
                </a:schemeClr>
              </a:solidFill>
              <a:latin typeface="Arial" panose="020B0604020202020204" pitchFamily="34" charset="0"/>
              <a:cs typeface="Arial" panose="020B0604020202020204" pitchFamily="34" charset="0"/>
            </a:endParaRPr>
          </a:p>
          <a:p>
            <a:pPr marL="285750" indent="-285750" algn="ctr">
              <a:spcAft>
                <a:spcPts val="1200"/>
              </a:spcAft>
              <a:buClr>
                <a:srgbClr val="C00000"/>
              </a:buClr>
              <a:buFont typeface="Wingdings" charset="2"/>
              <a:buChar char="q"/>
            </a:pPr>
            <a:r>
              <a:rPr lang="en-US" sz="1400" b="1" dirty="0">
                <a:solidFill>
                  <a:schemeClr val="bg2">
                    <a:lumMod val="50000"/>
                  </a:schemeClr>
                </a:solidFill>
                <a:latin typeface="Arial" panose="020B0604020202020204" pitchFamily="34" charset="0"/>
                <a:cs typeface="Arial" panose="020B0604020202020204" pitchFamily="34" charset="0"/>
              </a:rPr>
              <a:t>Negotiate contract</a:t>
            </a:r>
          </a:p>
          <a:p>
            <a:pPr marL="285750" indent="-285750" algn="ctr">
              <a:spcAft>
                <a:spcPts val="1200"/>
              </a:spcAft>
              <a:buClr>
                <a:srgbClr val="C00000"/>
              </a:buClr>
              <a:buFont typeface="Wingdings" charset="2"/>
              <a:buChar char="q"/>
            </a:pPr>
            <a:endParaRPr lang="en-US" sz="1400" b="1" dirty="0">
              <a:solidFill>
                <a:schemeClr val="bg2">
                  <a:lumMod val="50000"/>
                </a:schemeClr>
              </a:solidFill>
              <a:latin typeface="Arial" panose="020B0604020202020204" pitchFamily="34" charset="0"/>
              <a:cs typeface="Arial" panose="020B0604020202020204" pitchFamily="34" charset="0"/>
            </a:endParaRPr>
          </a:p>
          <a:p>
            <a:pPr marL="285750" indent="-285750" algn="ctr">
              <a:spcAft>
                <a:spcPts val="1200"/>
              </a:spcAft>
              <a:buClr>
                <a:srgbClr val="C00000"/>
              </a:buClr>
              <a:buFont typeface="Wingdings" charset="2"/>
              <a:buChar char="q"/>
            </a:pPr>
            <a:r>
              <a:rPr lang="en-US" sz="1400" b="1" dirty="0">
                <a:solidFill>
                  <a:schemeClr val="bg2">
                    <a:lumMod val="50000"/>
                  </a:schemeClr>
                </a:solidFill>
                <a:latin typeface="Arial" panose="020B0604020202020204" pitchFamily="34" charset="0"/>
                <a:cs typeface="Arial" panose="020B0604020202020204" pitchFamily="34" charset="0"/>
              </a:rPr>
              <a:t>Go under contract</a:t>
            </a:r>
          </a:p>
          <a:p>
            <a:pPr marL="285750" indent="-285750" algn="ctr">
              <a:spcAft>
                <a:spcPts val="1200"/>
              </a:spcAft>
              <a:buClr>
                <a:srgbClr val="C00000"/>
              </a:buClr>
              <a:buFont typeface="Wingdings" charset="2"/>
              <a:buChar char="q"/>
            </a:pPr>
            <a:endParaRPr lang="en-US" sz="1400" b="1" dirty="0">
              <a:solidFill>
                <a:schemeClr val="bg2">
                  <a:lumMod val="50000"/>
                </a:schemeClr>
              </a:solidFill>
              <a:latin typeface="Arial" panose="020B0604020202020204" pitchFamily="34" charset="0"/>
              <a:cs typeface="Arial" panose="020B0604020202020204" pitchFamily="34" charset="0"/>
            </a:endParaRPr>
          </a:p>
          <a:p>
            <a:pPr marL="285750" indent="-285750" algn="ctr">
              <a:spcAft>
                <a:spcPts val="1200"/>
              </a:spcAft>
              <a:buClr>
                <a:srgbClr val="C00000"/>
              </a:buClr>
              <a:buFont typeface="Wingdings" charset="2"/>
              <a:buChar char="q"/>
            </a:pPr>
            <a:r>
              <a:rPr lang="en-US" sz="1400" b="1" dirty="0">
                <a:solidFill>
                  <a:schemeClr val="bg2">
                    <a:lumMod val="50000"/>
                  </a:schemeClr>
                </a:solidFill>
                <a:latin typeface="Arial" panose="020B0604020202020204" pitchFamily="34" charset="0"/>
                <a:cs typeface="Arial" panose="020B0604020202020204" pitchFamily="34" charset="0"/>
              </a:rPr>
              <a:t>Facilitate inspection process</a:t>
            </a:r>
          </a:p>
          <a:p>
            <a:pPr marL="285750" indent="-285750" algn="ctr">
              <a:spcAft>
                <a:spcPts val="1200"/>
              </a:spcAft>
              <a:buClr>
                <a:srgbClr val="C00000"/>
              </a:buClr>
              <a:buFont typeface="Wingdings" charset="2"/>
              <a:buChar char="q"/>
            </a:pPr>
            <a:endParaRPr lang="en-US" sz="1400" b="1" dirty="0">
              <a:solidFill>
                <a:schemeClr val="bg2">
                  <a:lumMod val="50000"/>
                </a:schemeClr>
              </a:solidFill>
              <a:latin typeface="Arial" panose="020B0604020202020204" pitchFamily="34" charset="0"/>
              <a:cs typeface="Arial" panose="020B0604020202020204" pitchFamily="34" charset="0"/>
            </a:endParaRPr>
          </a:p>
          <a:p>
            <a:pPr marL="285750" indent="-285750" algn="ctr">
              <a:spcAft>
                <a:spcPts val="1200"/>
              </a:spcAft>
              <a:buClr>
                <a:srgbClr val="C00000"/>
              </a:buClr>
              <a:buFont typeface="Wingdings" charset="2"/>
              <a:buChar char="q"/>
            </a:pPr>
            <a:r>
              <a:rPr lang="en-US" sz="1400" b="1" dirty="0">
                <a:solidFill>
                  <a:schemeClr val="bg2">
                    <a:lumMod val="50000"/>
                  </a:schemeClr>
                </a:solidFill>
                <a:latin typeface="Arial" panose="020B0604020202020204" pitchFamily="34" charset="0"/>
                <a:cs typeface="Arial" panose="020B0604020202020204" pitchFamily="34" charset="0"/>
              </a:rPr>
              <a:t>Negotiate any issues</a:t>
            </a:r>
          </a:p>
          <a:p>
            <a:pPr marL="285750" indent="-285750" algn="ctr">
              <a:spcAft>
                <a:spcPts val="1200"/>
              </a:spcAft>
              <a:buClr>
                <a:srgbClr val="C00000"/>
              </a:buClr>
              <a:buFont typeface="Wingdings" charset="2"/>
              <a:buChar char="q"/>
            </a:pPr>
            <a:endParaRPr lang="en-US" sz="1400" b="1" dirty="0">
              <a:solidFill>
                <a:schemeClr val="bg2">
                  <a:lumMod val="50000"/>
                </a:schemeClr>
              </a:solidFill>
              <a:latin typeface="Arial" panose="020B0604020202020204" pitchFamily="34" charset="0"/>
              <a:cs typeface="Arial" panose="020B0604020202020204" pitchFamily="34" charset="0"/>
            </a:endParaRPr>
          </a:p>
          <a:p>
            <a:pPr marL="285750" indent="-285750" algn="ctr">
              <a:spcAft>
                <a:spcPts val="1200"/>
              </a:spcAft>
              <a:buClr>
                <a:srgbClr val="C00000"/>
              </a:buClr>
              <a:buFont typeface="Wingdings" charset="2"/>
              <a:buChar char="q"/>
            </a:pPr>
            <a:r>
              <a:rPr lang="en-US" sz="1400" b="1" dirty="0">
                <a:solidFill>
                  <a:schemeClr val="bg2">
                    <a:lumMod val="50000"/>
                  </a:schemeClr>
                </a:solidFill>
                <a:latin typeface="Arial" panose="020B0604020202020204" pitchFamily="34" charset="0"/>
                <a:cs typeface="Arial" panose="020B0604020202020204" pitchFamily="34" charset="0"/>
              </a:rPr>
              <a:t>Oversee appraisal</a:t>
            </a:r>
          </a:p>
          <a:p>
            <a:pPr marL="285750" indent="-285750" algn="ctr">
              <a:spcAft>
                <a:spcPts val="1200"/>
              </a:spcAft>
              <a:buClr>
                <a:srgbClr val="C00000"/>
              </a:buClr>
              <a:buFont typeface="Wingdings" charset="2"/>
              <a:buChar char="q"/>
            </a:pPr>
            <a:endParaRPr lang="en-US" sz="1400" b="1" dirty="0">
              <a:solidFill>
                <a:schemeClr val="bg2">
                  <a:lumMod val="50000"/>
                </a:schemeClr>
              </a:solidFill>
              <a:latin typeface="Arial" panose="020B0604020202020204" pitchFamily="34" charset="0"/>
              <a:cs typeface="Arial" panose="020B0604020202020204" pitchFamily="34" charset="0"/>
            </a:endParaRPr>
          </a:p>
          <a:p>
            <a:pPr marL="285750" indent="-285750" algn="ctr">
              <a:spcAft>
                <a:spcPts val="1200"/>
              </a:spcAft>
              <a:buClr>
                <a:srgbClr val="C00000"/>
              </a:buClr>
              <a:buFont typeface="Wingdings" charset="2"/>
              <a:buChar char="q"/>
            </a:pPr>
            <a:r>
              <a:rPr lang="en-US" sz="1400" b="1" dirty="0">
                <a:solidFill>
                  <a:schemeClr val="bg2">
                    <a:lumMod val="50000"/>
                  </a:schemeClr>
                </a:solidFill>
                <a:latin typeface="Arial" panose="020B0604020202020204" pitchFamily="34" charset="0"/>
                <a:cs typeface="Arial" panose="020B0604020202020204" pitchFamily="34" charset="0"/>
              </a:rPr>
              <a:t>Coordinate and prepare for further inspections</a:t>
            </a:r>
          </a:p>
          <a:p>
            <a:pPr marL="285750" indent="-285750" algn="ctr">
              <a:spcAft>
                <a:spcPts val="1200"/>
              </a:spcAft>
              <a:buClr>
                <a:srgbClr val="C00000"/>
              </a:buClr>
              <a:buFont typeface="Wingdings" charset="2"/>
              <a:buChar char="q"/>
            </a:pPr>
            <a:endParaRPr lang="en-US" sz="1400" b="1" dirty="0">
              <a:solidFill>
                <a:schemeClr val="bg2">
                  <a:lumMod val="50000"/>
                </a:schemeClr>
              </a:solidFill>
              <a:latin typeface="Arial" panose="020B0604020202020204" pitchFamily="34" charset="0"/>
              <a:cs typeface="Arial" panose="020B0604020202020204" pitchFamily="34" charset="0"/>
            </a:endParaRPr>
          </a:p>
          <a:p>
            <a:pPr marL="285750" indent="-285750" algn="ctr">
              <a:spcAft>
                <a:spcPts val="1200"/>
              </a:spcAft>
              <a:buClr>
                <a:srgbClr val="C00000"/>
              </a:buClr>
              <a:buFont typeface="Wingdings" charset="2"/>
              <a:buChar char="q"/>
            </a:pPr>
            <a:r>
              <a:rPr lang="en-US" sz="1400" b="1" dirty="0">
                <a:solidFill>
                  <a:schemeClr val="bg2">
                    <a:lumMod val="50000"/>
                  </a:schemeClr>
                </a:solidFill>
                <a:latin typeface="Arial" panose="020B0604020202020204" pitchFamily="34" charset="0"/>
                <a:cs typeface="Arial" panose="020B0604020202020204" pitchFamily="34" charset="0"/>
              </a:rPr>
              <a:t>Final walk-through</a:t>
            </a:r>
          </a:p>
          <a:p>
            <a:pPr marL="285750" indent="-285750" algn="ctr">
              <a:spcAft>
                <a:spcPts val="1200"/>
              </a:spcAft>
              <a:buClr>
                <a:srgbClr val="C00000"/>
              </a:buClr>
              <a:buFont typeface="Wingdings" charset="2"/>
              <a:buChar char="q"/>
            </a:pPr>
            <a:endParaRPr lang="en-US" sz="1400" b="1" dirty="0">
              <a:solidFill>
                <a:schemeClr val="bg2">
                  <a:lumMod val="50000"/>
                </a:schemeClr>
              </a:solidFill>
              <a:latin typeface="Arial" panose="020B0604020202020204" pitchFamily="34" charset="0"/>
              <a:cs typeface="Arial" panose="020B0604020202020204" pitchFamily="34" charset="0"/>
            </a:endParaRPr>
          </a:p>
          <a:p>
            <a:pPr marL="285750" indent="-285750" algn="ctr">
              <a:spcAft>
                <a:spcPts val="1200"/>
              </a:spcAft>
              <a:buClr>
                <a:srgbClr val="C00000"/>
              </a:buClr>
              <a:buFont typeface="Wingdings" charset="2"/>
              <a:buChar char="q"/>
            </a:pPr>
            <a:r>
              <a:rPr lang="en-US" sz="1400" b="1" dirty="0">
                <a:solidFill>
                  <a:srgbClr val="C00000"/>
                </a:solidFill>
                <a:latin typeface="Arial" panose="020B0604020202020204" pitchFamily="34" charset="0"/>
                <a:cs typeface="Arial" panose="020B0604020202020204" pitchFamily="34" charset="0"/>
              </a:rPr>
              <a:t>Close!</a:t>
            </a:r>
          </a:p>
          <a:p>
            <a:pPr algn="ctr">
              <a:spcAft>
                <a:spcPts val="1200"/>
              </a:spcAft>
            </a:pPr>
            <a:endParaRPr lang="en-US" sz="1400" b="1" dirty="0">
              <a:solidFill>
                <a:schemeClr val="bg2">
                  <a:lumMod val="50000"/>
                </a:schemeClr>
              </a:solidFill>
              <a:latin typeface="Arial" panose="020B0604020202020204" pitchFamily="34" charset="0"/>
              <a:cs typeface="Arial" panose="020B0604020202020204" pitchFamily="34" charset="0"/>
            </a:endParaRPr>
          </a:p>
          <a:p>
            <a:pPr algn="ctr">
              <a:spcAft>
                <a:spcPts val="1200"/>
              </a:spcAft>
            </a:pPr>
            <a:endParaRPr lang="en-US" sz="1400" b="1" dirty="0">
              <a:solidFill>
                <a:schemeClr val="bg2">
                  <a:lumMod val="50000"/>
                </a:schemeClr>
              </a:solidFill>
              <a:latin typeface="Arial" panose="020B0604020202020204" pitchFamily="34" charset="0"/>
              <a:cs typeface="Arial" panose="020B0604020202020204" pitchFamily="34" charset="0"/>
            </a:endParaRPr>
          </a:p>
        </p:txBody>
      </p:sp>
      <p:sp>
        <p:nvSpPr>
          <p:cNvPr id="3" name="Rectangle 2"/>
          <p:cNvSpPr/>
          <p:nvPr/>
        </p:nvSpPr>
        <p:spPr>
          <a:xfrm>
            <a:off x="617882" y="531367"/>
            <a:ext cx="6460435" cy="523220"/>
          </a:xfrm>
          <a:prstGeom prst="rect">
            <a:avLst/>
          </a:prstGeom>
        </p:spPr>
        <p:txBody>
          <a:bodyPr wrap="square">
            <a:spAutoFit/>
          </a:bodyPr>
          <a:lstStyle/>
          <a:p>
            <a:pPr algn="ctr"/>
            <a:r>
              <a:rPr lang="en-US" sz="2800" b="1" dirty="0">
                <a:solidFill>
                  <a:srgbClr val="C00000"/>
                </a:solidFill>
                <a:latin typeface="Arial Black" charset="0"/>
                <a:ea typeface="Arial Black" charset="0"/>
                <a:cs typeface="Arial Black" charset="0"/>
              </a:rPr>
              <a:t>THE PROCESS</a:t>
            </a:r>
          </a:p>
        </p:txBody>
      </p:sp>
      <p:sp>
        <p:nvSpPr>
          <p:cNvPr id="4" name="TextBox 3"/>
          <p:cNvSpPr txBox="1"/>
          <p:nvPr/>
        </p:nvSpPr>
        <p:spPr>
          <a:xfrm>
            <a:off x="1372688" y="1195828"/>
            <a:ext cx="4950823" cy="523220"/>
          </a:xfrm>
          <a:prstGeom prst="rect">
            <a:avLst/>
          </a:prstGeom>
          <a:solidFill>
            <a:schemeClr val="bg1">
              <a:alpha val="70000"/>
            </a:schemeClr>
          </a:solidFill>
        </p:spPr>
        <p:txBody>
          <a:bodyPr wrap="square" rtlCol="0">
            <a:spAutoFit/>
          </a:bodyPr>
          <a:lstStyle/>
          <a:p>
            <a:pPr algn="ctr"/>
            <a:r>
              <a:rPr lang="en-US" sz="1400" dirty="0">
                <a:solidFill>
                  <a:schemeClr val="bg2">
                    <a:lumMod val="50000"/>
                  </a:schemeClr>
                </a:solidFill>
                <a:latin typeface="Arial" panose="020B0604020202020204" pitchFamily="34" charset="0"/>
                <a:cs typeface="Arial" panose="020B0604020202020204" pitchFamily="34" charset="0"/>
              </a:rPr>
              <a:t>The real estate transaction is complex – and navigating you through every step of the sale is my expertise.</a:t>
            </a:r>
            <a:endParaRPr lang="en-US" sz="1400" b="1" dirty="0">
              <a:solidFill>
                <a:schemeClr val="bg2">
                  <a:lumMod val="50000"/>
                </a:schemeClr>
              </a:solidFill>
              <a:latin typeface="Arial" panose="020B0604020202020204" pitchFamily="34" charset="0"/>
              <a:cs typeface="Arial" panose="020B0604020202020204" pitchFamily="34" charset="0"/>
            </a:endParaRPr>
          </a:p>
        </p:txBody>
      </p:sp>
      <p:sp>
        <p:nvSpPr>
          <p:cNvPr id="6" name="Triangle 5"/>
          <p:cNvSpPr/>
          <p:nvPr/>
        </p:nvSpPr>
        <p:spPr>
          <a:xfrm rot="10800000">
            <a:off x="1863019" y="2718651"/>
            <a:ext cx="583097" cy="251791"/>
          </a:xfrm>
          <a:prstGeom prst="triangle">
            <a:avLst/>
          </a:prstGeom>
          <a:solidFill>
            <a:srgbClr val="1CBBB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p:cNvSpPr/>
          <p:nvPr/>
        </p:nvSpPr>
        <p:spPr>
          <a:xfrm rot="10800000">
            <a:off x="1863019" y="3460772"/>
            <a:ext cx="583097" cy="251791"/>
          </a:xfrm>
          <a:prstGeom prst="triangle">
            <a:avLst/>
          </a:prstGeom>
          <a:solidFill>
            <a:srgbClr val="1CBBB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8"/>
          <p:cNvSpPr/>
          <p:nvPr/>
        </p:nvSpPr>
        <p:spPr>
          <a:xfrm rot="10800000">
            <a:off x="1863018" y="4355117"/>
            <a:ext cx="583097" cy="251791"/>
          </a:xfrm>
          <a:prstGeom prst="triangle">
            <a:avLst/>
          </a:prstGeom>
          <a:solidFill>
            <a:srgbClr val="1CBBB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iangle 9"/>
          <p:cNvSpPr/>
          <p:nvPr/>
        </p:nvSpPr>
        <p:spPr>
          <a:xfrm rot="10800000">
            <a:off x="1863018" y="5335778"/>
            <a:ext cx="583097" cy="251791"/>
          </a:xfrm>
          <a:prstGeom prst="triangle">
            <a:avLst/>
          </a:prstGeom>
          <a:solidFill>
            <a:srgbClr val="1CBBB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p:cNvSpPr/>
          <p:nvPr/>
        </p:nvSpPr>
        <p:spPr>
          <a:xfrm rot="10800000">
            <a:off x="1863018" y="6861963"/>
            <a:ext cx="583097" cy="251791"/>
          </a:xfrm>
          <a:prstGeom prst="triangle">
            <a:avLst/>
          </a:prstGeom>
          <a:solidFill>
            <a:srgbClr val="1CBBB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p:cNvSpPr/>
          <p:nvPr/>
        </p:nvSpPr>
        <p:spPr>
          <a:xfrm rot="10800000">
            <a:off x="1863018" y="6075787"/>
            <a:ext cx="583097" cy="251791"/>
          </a:xfrm>
          <a:prstGeom prst="triangle">
            <a:avLst/>
          </a:prstGeom>
          <a:solidFill>
            <a:srgbClr val="1CBBB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angle 12"/>
          <p:cNvSpPr/>
          <p:nvPr/>
        </p:nvSpPr>
        <p:spPr>
          <a:xfrm rot="10800000">
            <a:off x="1863018" y="7745561"/>
            <a:ext cx="583097" cy="251791"/>
          </a:xfrm>
          <a:prstGeom prst="triangle">
            <a:avLst/>
          </a:prstGeom>
          <a:solidFill>
            <a:srgbClr val="1CBBB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p:cNvSpPr/>
          <p:nvPr/>
        </p:nvSpPr>
        <p:spPr>
          <a:xfrm rot="10800000">
            <a:off x="1863018" y="8686465"/>
            <a:ext cx="583097" cy="251791"/>
          </a:xfrm>
          <a:prstGeom prst="triangle">
            <a:avLst/>
          </a:prstGeom>
          <a:solidFill>
            <a:srgbClr val="1CBBB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p:cNvSpPr/>
          <p:nvPr/>
        </p:nvSpPr>
        <p:spPr>
          <a:xfrm rot="10800000">
            <a:off x="1863018" y="9375578"/>
            <a:ext cx="583097" cy="251791"/>
          </a:xfrm>
          <a:prstGeom prst="triangle">
            <a:avLst/>
          </a:prstGeom>
          <a:solidFill>
            <a:srgbClr val="1CBBB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p:cNvSpPr/>
          <p:nvPr/>
        </p:nvSpPr>
        <p:spPr>
          <a:xfrm rot="10800000">
            <a:off x="5348340" y="2466860"/>
            <a:ext cx="583097" cy="251791"/>
          </a:xfrm>
          <a:prstGeom prst="triangle">
            <a:avLst/>
          </a:prstGeom>
          <a:solidFill>
            <a:srgbClr val="1CBBB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p:cNvSpPr/>
          <p:nvPr/>
        </p:nvSpPr>
        <p:spPr>
          <a:xfrm rot="10800000">
            <a:off x="5348340" y="3179180"/>
            <a:ext cx="583097" cy="251791"/>
          </a:xfrm>
          <a:prstGeom prst="triangle">
            <a:avLst/>
          </a:prstGeom>
          <a:solidFill>
            <a:srgbClr val="1CBBB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p:cNvSpPr/>
          <p:nvPr/>
        </p:nvSpPr>
        <p:spPr>
          <a:xfrm rot="10800000">
            <a:off x="5348340" y="3950065"/>
            <a:ext cx="583097" cy="251791"/>
          </a:xfrm>
          <a:prstGeom prst="triangle">
            <a:avLst/>
          </a:prstGeom>
          <a:solidFill>
            <a:srgbClr val="1CBBB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p:cNvSpPr/>
          <p:nvPr/>
        </p:nvSpPr>
        <p:spPr>
          <a:xfrm rot="10800000">
            <a:off x="5348340" y="4707694"/>
            <a:ext cx="583097" cy="251791"/>
          </a:xfrm>
          <a:prstGeom prst="triangle">
            <a:avLst/>
          </a:prstGeom>
          <a:solidFill>
            <a:srgbClr val="1CBBB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p:cNvSpPr/>
          <p:nvPr/>
        </p:nvSpPr>
        <p:spPr>
          <a:xfrm rot="10800000">
            <a:off x="5348340" y="5431872"/>
            <a:ext cx="583097" cy="251791"/>
          </a:xfrm>
          <a:prstGeom prst="triangle">
            <a:avLst/>
          </a:prstGeom>
          <a:solidFill>
            <a:srgbClr val="1CBBB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p:cNvSpPr/>
          <p:nvPr/>
        </p:nvSpPr>
        <p:spPr>
          <a:xfrm rot="10800000">
            <a:off x="5348340" y="6171881"/>
            <a:ext cx="583097" cy="251791"/>
          </a:xfrm>
          <a:prstGeom prst="triangle">
            <a:avLst/>
          </a:prstGeom>
          <a:solidFill>
            <a:srgbClr val="1CBBB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p:cNvSpPr/>
          <p:nvPr/>
        </p:nvSpPr>
        <p:spPr>
          <a:xfrm rot="10800000">
            <a:off x="5348340" y="7128527"/>
            <a:ext cx="583097" cy="251791"/>
          </a:xfrm>
          <a:prstGeom prst="triangle">
            <a:avLst/>
          </a:prstGeom>
          <a:solidFill>
            <a:srgbClr val="1CBBB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p:cNvSpPr/>
          <p:nvPr/>
        </p:nvSpPr>
        <p:spPr>
          <a:xfrm rot="10800000">
            <a:off x="5348340" y="7870129"/>
            <a:ext cx="583097" cy="251791"/>
          </a:xfrm>
          <a:prstGeom prst="triangle">
            <a:avLst/>
          </a:prstGeom>
          <a:solidFill>
            <a:srgbClr val="1CBBB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9600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alphaModFix amt="29000"/>
            <a:extLst>
              <a:ext uri="{28A0092B-C50C-407E-A947-70E740481C1C}">
                <a14:useLocalDpi xmlns:a14="http://schemas.microsoft.com/office/drawing/2010/main"/>
              </a:ext>
            </a:extLst>
          </a:blip>
          <a:srcRect t="-95" b="-95"/>
          <a:stretch/>
        </p:blipFill>
        <p:spPr>
          <a:xfrm>
            <a:off x="0" y="-1"/>
            <a:ext cx="7844082" cy="10151165"/>
          </a:xfrm>
          <a:prstGeom prst="rect">
            <a:avLst/>
          </a:prstGeom>
        </p:spPr>
      </p:pic>
      <p:sp>
        <p:nvSpPr>
          <p:cNvPr id="2" name="Rectangle 1"/>
          <p:cNvSpPr/>
          <p:nvPr/>
        </p:nvSpPr>
        <p:spPr>
          <a:xfrm>
            <a:off x="1223720" y="3602462"/>
            <a:ext cx="5248760" cy="837793"/>
          </a:xfrm>
          <a:prstGeom prst="rect">
            <a:avLst/>
          </a:prstGeom>
        </p:spPr>
        <p:txBody>
          <a:bodyPr wrap="square">
            <a:spAutoFit/>
          </a:bodyPr>
          <a:lstStyle/>
          <a:p>
            <a:pPr algn="ctr">
              <a:lnSpc>
                <a:spcPts val="2860"/>
              </a:lnSpc>
            </a:pPr>
            <a:r>
              <a:rPr lang="en-US" sz="2800" b="1" dirty="0">
                <a:solidFill>
                  <a:srgbClr val="C00000"/>
                </a:solidFill>
                <a:latin typeface="Arial Black" charset="0"/>
                <a:ea typeface="Arial Black" charset="0"/>
                <a:cs typeface="Arial Black" charset="0"/>
              </a:rPr>
              <a:t>YOUR CUSTOM MARKETING PLAN</a:t>
            </a:r>
          </a:p>
        </p:txBody>
      </p:sp>
      <p:sp>
        <p:nvSpPr>
          <p:cNvPr id="5" name="TextBox 4"/>
          <p:cNvSpPr txBox="1"/>
          <p:nvPr/>
        </p:nvSpPr>
        <p:spPr>
          <a:xfrm>
            <a:off x="1973746" y="4580356"/>
            <a:ext cx="3563177" cy="738664"/>
          </a:xfrm>
          <a:prstGeom prst="rect">
            <a:avLst/>
          </a:prstGeom>
          <a:noFill/>
        </p:spPr>
        <p:txBody>
          <a:bodyPr wrap="square" rtlCol="0">
            <a:spAutoFit/>
          </a:bodyPr>
          <a:lstStyle/>
          <a:p>
            <a:pPr algn="ctr"/>
            <a:r>
              <a:rPr lang="en-US" sz="1400" b="1" dirty="0">
                <a:solidFill>
                  <a:schemeClr val="bg2">
                    <a:lumMod val="50000"/>
                  </a:schemeClr>
                </a:solidFill>
                <a:latin typeface="Arial" panose="020B0604020202020204" pitchFamily="34" charset="0"/>
                <a:cs typeface="Arial" panose="020B0604020202020204" pitchFamily="34" charset="0"/>
              </a:rPr>
              <a:t>Your home is unique – and so is the world-class marketing plan employed to sell it for top dollar.</a:t>
            </a:r>
          </a:p>
        </p:txBody>
      </p:sp>
    </p:spTree>
    <p:extLst>
      <p:ext uri="{BB962C8B-B14F-4D97-AF65-F5344CB8AC3E}">
        <p14:creationId xmlns:p14="http://schemas.microsoft.com/office/powerpoint/2010/main" val="43206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4839" y="812410"/>
            <a:ext cx="4814326" cy="523220"/>
          </a:xfrm>
          <a:prstGeom prst="rect">
            <a:avLst/>
          </a:prstGeom>
        </p:spPr>
        <p:txBody>
          <a:bodyPr wrap="square">
            <a:spAutoFit/>
          </a:bodyPr>
          <a:lstStyle/>
          <a:p>
            <a:r>
              <a:rPr lang="en-US" sz="2800" b="1" dirty="0">
                <a:solidFill>
                  <a:srgbClr val="C00000"/>
                </a:solidFill>
                <a:latin typeface="Arial Black" charset="0"/>
                <a:ea typeface="Arial Black" charset="0"/>
                <a:cs typeface="Arial Black" charset="0"/>
              </a:rPr>
              <a:t>FINDING YOUR BUYER</a:t>
            </a:r>
          </a:p>
        </p:txBody>
      </p:sp>
      <p:pic>
        <p:nvPicPr>
          <p:cNvPr id="3" name="Picture 2">
            <a:extLst>
              <a:ext uri="{FF2B5EF4-FFF2-40B4-BE49-F238E27FC236}">
                <a16:creationId xmlns:a16="http://schemas.microsoft.com/office/drawing/2014/main" id="{F0F37BC9-A4B8-DF48-B974-C0DC8143DED6}"/>
              </a:ext>
            </a:extLst>
          </p:cNvPr>
          <p:cNvPicPr>
            <a:picLocks noChangeAspect="1"/>
          </p:cNvPicPr>
          <p:nvPr/>
        </p:nvPicPr>
        <p:blipFill rotWithShape="1">
          <a:blip r:embed="rId3" cstate="print">
            <a:alphaModFix amt="20000"/>
            <a:extLst>
              <a:ext uri="{28A0092B-C50C-407E-A947-70E740481C1C}">
                <a14:useLocalDpi xmlns:a14="http://schemas.microsoft.com/office/drawing/2010/main"/>
              </a:ext>
            </a:extLst>
          </a:blip>
          <a:srcRect/>
          <a:stretch/>
        </p:blipFill>
        <p:spPr>
          <a:xfrm>
            <a:off x="0" y="3258456"/>
            <a:ext cx="7772400" cy="5783943"/>
          </a:xfrm>
          <a:prstGeom prst="rect">
            <a:avLst/>
          </a:prstGeom>
        </p:spPr>
      </p:pic>
      <p:graphicFrame>
        <p:nvGraphicFramePr>
          <p:cNvPr id="14" name="Chart 13"/>
          <p:cNvGraphicFramePr/>
          <p:nvPr>
            <p:extLst>
              <p:ext uri="{D42A27DB-BD31-4B8C-83A1-F6EECF244321}">
                <p14:modId xmlns:p14="http://schemas.microsoft.com/office/powerpoint/2010/main" val="2431551444"/>
              </p:ext>
            </p:extLst>
          </p:nvPr>
        </p:nvGraphicFramePr>
        <p:xfrm>
          <a:off x="315312" y="3940628"/>
          <a:ext cx="7249943" cy="4833295"/>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p:nvPr/>
        </p:nvSpPr>
        <p:spPr>
          <a:xfrm>
            <a:off x="524839" y="1649885"/>
            <a:ext cx="3415444" cy="938719"/>
          </a:xfrm>
          <a:prstGeom prst="rect">
            <a:avLst/>
          </a:prstGeom>
          <a:noFill/>
        </p:spPr>
        <p:txBody>
          <a:bodyPr wrap="square">
            <a:spAutoFit/>
          </a:bodyPr>
          <a:lstStyle/>
          <a:p>
            <a:r>
              <a:rPr lang="en-US" sz="1100" dirty="0">
                <a:solidFill>
                  <a:schemeClr val="bg2">
                    <a:lumMod val="50000"/>
                  </a:schemeClr>
                </a:solidFill>
                <a:latin typeface="Arial" panose="020B0604020202020204" pitchFamily="34" charset="0"/>
                <a:cs typeface="Arial" panose="020B0604020202020204" pitchFamily="34" charset="0"/>
              </a:rPr>
              <a:t>The savviest marketing plan is one that targets the channels buyers are already using to find homes. From optimized internet exposure to networking with local agents, I’ll work diligently to find your buyer as fast and efficiently as possible. </a:t>
            </a:r>
          </a:p>
        </p:txBody>
      </p:sp>
    </p:spTree>
    <p:extLst>
      <p:ext uri="{BB962C8B-B14F-4D97-AF65-F5344CB8AC3E}">
        <p14:creationId xmlns:p14="http://schemas.microsoft.com/office/powerpoint/2010/main" val="3145668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23720" y="315923"/>
            <a:ext cx="5248760" cy="837793"/>
          </a:xfrm>
          <a:prstGeom prst="rect">
            <a:avLst/>
          </a:prstGeom>
        </p:spPr>
        <p:txBody>
          <a:bodyPr wrap="square">
            <a:spAutoFit/>
          </a:bodyPr>
          <a:lstStyle/>
          <a:p>
            <a:pPr algn="ctr">
              <a:lnSpc>
                <a:spcPts val="2860"/>
              </a:lnSpc>
            </a:pPr>
            <a:r>
              <a:rPr lang="en-US" sz="2800" b="1" dirty="0">
                <a:solidFill>
                  <a:srgbClr val="C00000"/>
                </a:solidFill>
                <a:latin typeface="Arial Black" charset="0"/>
                <a:ea typeface="Arial Black" charset="0"/>
                <a:cs typeface="Arial Black" charset="0"/>
              </a:rPr>
              <a:t>YOUR CUSTOM MARKETING PLAN</a:t>
            </a:r>
          </a:p>
        </p:txBody>
      </p:sp>
      <p:sp>
        <p:nvSpPr>
          <p:cNvPr id="10" name="TextBox 9"/>
          <p:cNvSpPr txBox="1"/>
          <p:nvPr/>
        </p:nvSpPr>
        <p:spPr>
          <a:xfrm>
            <a:off x="256759" y="2379089"/>
            <a:ext cx="7182678" cy="6583680"/>
          </a:xfrm>
          <a:prstGeom prst="rect">
            <a:avLst/>
          </a:prstGeom>
          <a:solidFill>
            <a:schemeClr val="bg1">
              <a:alpha val="0"/>
            </a:schemeClr>
          </a:solidFill>
        </p:spPr>
        <p:txBody>
          <a:bodyPr wrap="square" numCol="2" spcCol="731520" rtlCol="0">
            <a:spAutoFit/>
          </a:bodyPr>
          <a:lstStyle/>
          <a:p>
            <a:r>
              <a:rPr lang="en-US" sz="1600" b="1" dirty="0">
                <a:solidFill>
                  <a:schemeClr val="bg2">
                    <a:lumMod val="25000"/>
                  </a:schemeClr>
                </a:solidFill>
                <a:latin typeface="Arial" panose="020B0604020202020204" pitchFamily="34" charset="0"/>
                <a:cs typeface="Arial" panose="020B0604020202020204" pitchFamily="34" charset="0"/>
              </a:rPr>
              <a:t>Well-researched Pricing</a:t>
            </a:r>
          </a:p>
          <a:p>
            <a:r>
              <a:rPr lang="en-US" sz="1100" dirty="0">
                <a:solidFill>
                  <a:schemeClr val="bg2">
                    <a:lumMod val="50000"/>
                  </a:schemeClr>
                </a:solidFill>
                <a:latin typeface="Arial" panose="020B0604020202020204" pitchFamily="34" charset="0"/>
                <a:cs typeface="Arial" panose="020B0604020202020204" pitchFamily="34" charset="0"/>
              </a:rPr>
              <a:t>Capturing the right price in any given market is one of the most critical elements in a successful real estate transaction. Correctly pricing your property means diligently studying the market to know what interested buyers are willing to pay and to price competitively within that range. This is what will position your house to stand out against other listings.</a:t>
            </a:r>
          </a:p>
          <a:p>
            <a:endParaRPr lang="en-US" sz="2000" b="1" dirty="0">
              <a:solidFill>
                <a:srgbClr val="009999"/>
              </a:solidFill>
              <a:latin typeface="Arial" panose="020B0604020202020204" pitchFamily="34" charset="0"/>
              <a:cs typeface="Arial" panose="020B0604020202020204" pitchFamily="34" charset="0"/>
            </a:endParaRPr>
          </a:p>
          <a:p>
            <a:r>
              <a:rPr lang="en-US" sz="1600" b="1" dirty="0">
                <a:solidFill>
                  <a:schemeClr val="bg2">
                    <a:lumMod val="25000"/>
                  </a:schemeClr>
                </a:solidFill>
                <a:latin typeface="Arial" panose="020B0604020202020204" pitchFamily="34" charset="0"/>
                <a:cs typeface="Arial" panose="020B0604020202020204" pitchFamily="34" charset="0"/>
              </a:rPr>
              <a:t>Captivating Staging</a:t>
            </a:r>
          </a:p>
          <a:p>
            <a:r>
              <a:rPr lang="en-US" sz="1100" dirty="0">
                <a:solidFill>
                  <a:schemeClr val="bg2">
                    <a:lumMod val="50000"/>
                  </a:schemeClr>
                </a:solidFill>
                <a:latin typeface="Arial" panose="020B0604020202020204" pitchFamily="34" charset="0"/>
                <a:cs typeface="Arial" panose="020B0604020202020204" pitchFamily="34" charset="0"/>
              </a:rPr>
              <a:t>Staging is what creates a “wow factor” when a buyer walks through the door of your property. It’s what creates an emotional response and can often be an influence on whether or not an offer is made. From maximizing curb appeal to creating a clean and open interior, I will guide you on how to capture maximum buyer interest by highlighting the unique features of your house.</a:t>
            </a:r>
          </a:p>
          <a:p>
            <a:endParaRPr lang="en-US" sz="2000" b="1" dirty="0">
              <a:solidFill>
                <a:srgbClr val="009999"/>
              </a:solidFill>
              <a:latin typeface="Arial" panose="020B0604020202020204" pitchFamily="34" charset="0"/>
              <a:cs typeface="Arial" panose="020B0604020202020204" pitchFamily="34" charset="0"/>
            </a:endParaRPr>
          </a:p>
          <a:p>
            <a:r>
              <a:rPr lang="en-US" sz="1600" b="1" dirty="0">
                <a:solidFill>
                  <a:schemeClr val="bg2">
                    <a:lumMod val="25000"/>
                  </a:schemeClr>
                </a:solidFill>
                <a:latin typeface="Arial" panose="020B0604020202020204" pitchFamily="34" charset="0"/>
                <a:cs typeface="Arial" panose="020B0604020202020204" pitchFamily="34" charset="0"/>
              </a:rPr>
              <a:t>Eye-catching Yard Signs</a:t>
            </a:r>
          </a:p>
          <a:p>
            <a:r>
              <a:rPr lang="en-US" sz="1100" dirty="0">
                <a:solidFill>
                  <a:schemeClr val="bg2">
                    <a:lumMod val="50000"/>
                  </a:schemeClr>
                </a:solidFill>
                <a:latin typeface="Arial" panose="020B0604020202020204" pitchFamily="34" charset="0"/>
                <a:cs typeface="Arial" panose="020B0604020202020204" pitchFamily="34" charset="0"/>
              </a:rPr>
              <a:t>Coming soon. For sale. Just sold. You have certainly seen these signs throughout your neighborhood – and their purpose is clear: to create excitement and interest around a listing. While much emphasis is placed on online advertisement these days, many buyers still look for their next home the old-fashioned way – by simply driving around their desired neighborhood. Professionally designed signage and property fliers will market your home 24/7 and capture attention from highly qualified buyers looking specifically in your area.</a:t>
            </a:r>
            <a:endParaRPr lang="en-US" sz="1100" b="1" dirty="0">
              <a:solidFill>
                <a:schemeClr val="bg2">
                  <a:lumMod val="50000"/>
                </a:schemeClr>
              </a:solidFill>
              <a:latin typeface="Arial" panose="020B0604020202020204" pitchFamily="34" charset="0"/>
              <a:cs typeface="Arial" panose="020B0604020202020204" pitchFamily="34" charset="0"/>
            </a:endParaRPr>
          </a:p>
          <a:p>
            <a:endParaRPr lang="en-US" b="1" dirty="0">
              <a:solidFill>
                <a:schemeClr val="bg2">
                  <a:lumMod val="25000"/>
                </a:schemeClr>
              </a:solidFill>
              <a:latin typeface="Arial" panose="020B0604020202020204" pitchFamily="34" charset="0"/>
              <a:cs typeface="Arial" panose="020B0604020202020204" pitchFamily="34" charset="0"/>
            </a:endParaRPr>
          </a:p>
          <a:p>
            <a:r>
              <a:rPr lang="en-US" sz="1600" b="1" dirty="0">
                <a:solidFill>
                  <a:schemeClr val="bg2">
                    <a:lumMod val="25000"/>
                  </a:schemeClr>
                </a:solidFill>
                <a:latin typeface="Arial" panose="020B0604020202020204" pitchFamily="34" charset="0"/>
                <a:cs typeface="Arial" panose="020B0604020202020204" pitchFamily="34" charset="0"/>
              </a:rPr>
              <a:t>Open House Strategy</a:t>
            </a:r>
          </a:p>
          <a:p>
            <a:r>
              <a:rPr lang="en-US" sz="1100" dirty="0">
                <a:solidFill>
                  <a:schemeClr val="bg2">
                    <a:lumMod val="50000"/>
                  </a:schemeClr>
                </a:solidFill>
                <a:latin typeface="Arial" panose="020B0604020202020204" pitchFamily="34" charset="0"/>
                <a:cs typeface="Arial" panose="020B0604020202020204" pitchFamily="34" charset="0"/>
              </a:rPr>
              <a:t>Whether or not an open house is where your buyer comes from, they serve a strategic purpose – aggregating interested buyers in a specific geographic area. By showcasing your property with an open house, or simply leveraging the leads generated at another nearby open house, we will create and target a highly-qualified, localized group of buyers.</a:t>
            </a:r>
            <a:endParaRPr lang="en-US" sz="1100" b="1" dirty="0">
              <a:solidFill>
                <a:schemeClr val="bg2">
                  <a:lumMod val="50000"/>
                </a:schemeClr>
              </a:solidFill>
              <a:latin typeface="Arial" panose="020B0604020202020204" pitchFamily="34" charset="0"/>
              <a:cs typeface="Arial" panose="020B0604020202020204" pitchFamily="34" charset="0"/>
            </a:endParaRPr>
          </a:p>
          <a:p>
            <a:endParaRPr lang="en-US" sz="2000" b="1" dirty="0">
              <a:solidFill>
                <a:srgbClr val="009999"/>
              </a:solidFill>
              <a:latin typeface="Arial" panose="020B0604020202020204" pitchFamily="34" charset="0"/>
              <a:cs typeface="Arial" panose="020B0604020202020204" pitchFamily="34" charset="0"/>
            </a:endParaRPr>
          </a:p>
          <a:p>
            <a:r>
              <a:rPr lang="en-US" sz="1600" b="1" dirty="0">
                <a:solidFill>
                  <a:schemeClr val="bg2">
                    <a:lumMod val="25000"/>
                  </a:schemeClr>
                </a:solidFill>
                <a:latin typeface="Arial" panose="020B0604020202020204" pitchFamily="34" charset="0"/>
                <a:cs typeface="Arial" panose="020B0604020202020204" pitchFamily="34" charset="0"/>
              </a:rPr>
              <a:t>Targeted Networking</a:t>
            </a:r>
          </a:p>
          <a:p>
            <a:r>
              <a:rPr lang="en-US" sz="1100" dirty="0">
                <a:solidFill>
                  <a:schemeClr val="bg2">
                    <a:lumMod val="50000"/>
                  </a:schemeClr>
                </a:solidFill>
                <a:latin typeface="Arial" panose="020B0604020202020204" pitchFamily="34" charset="0"/>
                <a:cs typeface="Arial" panose="020B0604020202020204" pitchFamily="34" charset="0"/>
              </a:rPr>
              <a:t>In real estate it’s not only what you know, it’s who you know. As an active member in the real estate community and our community at large, I will market your listing to top agents and buyer specialists in the area, generating excitement and ensuring maximum exposure.</a:t>
            </a:r>
          </a:p>
          <a:p>
            <a:endParaRPr lang="en-US" b="1" dirty="0">
              <a:solidFill>
                <a:schemeClr val="bg2">
                  <a:lumMod val="50000"/>
                </a:schemeClr>
              </a:solidFill>
              <a:latin typeface="Arial" panose="020B0604020202020204" pitchFamily="34" charset="0"/>
              <a:cs typeface="Arial" panose="020B0604020202020204" pitchFamily="34" charset="0"/>
            </a:endParaRPr>
          </a:p>
          <a:p>
            <a:r>
              <a:rPr lang="en-US" sz="1600" b="1" dirty="0">
                <a:solidFill>
                  <a:schemeClr val="bg2">
                    <a:lumMod val="25000"/>
                  </a:schemeClr>
                </a:solidFill>
                <a:latin typeface="Arial" panose="020B0604020202020204" pitchFamily="34" charset="0"/>
                <a:cs typeface="Arial" panose="020B0604020202020204" pitchFamily="34" charset="0"/>
              </a:rPr>
              <a:t>Your Listing, Amplified</a:t>
            </a:r>
          </a:p>
          <a:p>
            <a:r>
              <a:rPr lang="en-US" sz="1100" dirty="0">
                <a:solidFill>
                  <a:schemeClr val="bg2">
                    <a:lumMod val="50000"/>
                  </a:schemeClr>
                </a:solidFill>
                <a:latin typeface="Arial" panose="020B0604020202020204" pitchFamily="34" charset="0"/>
                <a:cs typeface="Arial" panose="020B0604020202020204" pitchFamily="34" charset="0"/>
              </a:rPr>
              <a:t>When you list with me, we'll have access to the Keller Williams Listing System, or KWLS. This proprietary, exclusive system ensures your property is marketed online 24/7 through hundreds of the most popular search sites.</a:t>
            </a:r>
          </a:p>
          <a:p>
            <a:endParaRPr lang="en-US" sz="12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6270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35903</TotalTime>
  <Words>3296</Words>
  <Application>Microsoft Office PowerPoint</Application>
  <PresentationFormat>Custom</PresentationFormat>
  <Paragraphs>334</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Black</vt:lpstr>
      <vt:lpstr>Calibri</vt:lpstr>
      <vt:lpstr>Calibri Light</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joe rubeo</cp:lastModifiedBy>
  <cp:revision>92</cp:revision>
  <cp:lastPrinted>2022-02-24T20:03:42Z</cp:lastPrinted>
  <dcterms:created xsi:type="dcterms:W3CDTF">2017-10-03T19:32:14Z</dcterms:created>
  <dcterms:modified xsi:type="dcterms:W3CDTF">2022-02-24T20:15:11Z</dcterms:modified>
</cp:coreProperties>
</file>