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2" r:id="rId2"/>
    <p:sldMasterId id="2147483774" r:id="rId3"/>
    <p:sldMasterId id="2147483786" r:id="rId4"/>
    <p:sldMasterId id="2147483798" r:id="rId5"/>
    <p:sldMasterId id="2147483810" r:id="rId6"/>
    <p:sldMasterId id="2147483822" r:id="rId7"/>
  </p:sldMasterIdLst>
  <p:notesMasterIdLst>
    <p:notesMasterId r:id="rId25"/>
  </p:notesMasterIdLst>
  <p:sldIdLst>
    <p:sldId id="256" r:id="rId8"/>
    <p:sldId id="261" r:id="rId9"/>
    <p:sldId id="265" r:id="rId10"/>
    <p:sldId id="275" r:id="rId11"/>
    <p:sldId id="276" r:id="rId12"/>
    <p:sldId id="277" r:id="rId13"/>
    <p:sldId id="278" r:id="rId14"/>
    <p:sldId id="266" r:id="rId15"/>
    <p:sldId id="286" r:id="rId16"/>
    <p:sldId id="279" r:id="rId17"/>
    <p:sldId id="280" r:id="rId18"/>
    <p:sldId id="281" r:id="rId19"/>
    <p:sldId id="282" r:id="rId20"/>
    <p:sldId id="283" r:id="rId21"/>
    <p:sldId id="284" r:id="rId22"/>
    <p:sldId id="272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2349"/>
    <a:srgbClr val="F5821F"/>
    <a:srgbClr val="F9A81A"/>
    <a:srgbClr val="19469D"/>
    <a:srgbClr val="CCCCCC"/>
    <a:srgbClr val="B40101"/>
    <a:srgbClr val="6E7277"/>
    <a:srgbClr val="142F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5" autoAdjust="0"/>
    <p:restoredTop sz="82936" autoAdjust="0"/>
  </p:normalViewPr>
  <p:slideViewPr>
    <p:cSldViewPr snapToGrid="0" snapToObjects="1">
      <p:cViewPr varScale="1">
        <p:scale>
          <a:sx n="83" d="100"/>
          <a:sy n="83" d="100"/>
        </p:scale>
        <p:origin x="47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3323-F626-7E44-B485-C64C9F05AA0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FACF-7498-A948-96C6-BF8748AE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525"/>
            <a:ext cx="5362624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March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4880" y="205979"/>
            <a:ext cx="1046440" cy="4993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8812669" cy="8002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March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583889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5" y="3533068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61742" y="0"/>
            <a:ext cx="6582258" cy="5143500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277" y="368043"/>
            <a:ext cx="5362624" cy="6771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274320" tIns="91440" rIns="274320" bIns="9144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970" y="1357733"/>
            <a:ext cx="5933611" cy="356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0" i="1" kern="1200">
          <a:solidFill>
            <a:srgbClr val="999999"/>
          </a:solidFill>
          <a:latin typeface="Helvetica Neue Thin"/>
          <a:ea typeface="+mj-ea"/>
          <a:cs typeface="Helvetica Neue Thin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chemeClr val="bg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1800" b="0" i="0" kern="1200">
          <a:solidFill>
            <a:schemeClr val="bg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683F-0198-6A43-8A33-A3EB10409C2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357F-85D9-FF48-BF2B-31F566417D4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975272" y="0"/>
            <a:ext cx="3168728" cy="5152978"/>
          </a:xfrm>
          <a:prstGeom prst="rect">
            <a:avLst/>
          </a:prstGeom>
          <a:solidFill>
            <a:srgbClr val="0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2264" y="371893"/>
            <a:ext cx="1265141" cy="712097"/>
          </a:xfrm>
          <a:solidFill>
            <a:srgbClr val="002349"/>
          </a:solidFill>
        </p:spPr>
        <p:txBody>
          <a:bodyPr anchor="ctr" anchorCtr="0">
            <a:normAutofit/>
          </a:bodyPr>
          <a:lstStyle/>
          <a:p>
            <a:r>
              <a:rPr lang="en-US" sz="2800" i="0" spc="300" dirty="0">
                <a:solidFill>
                  <a:srgbClr val="FFFFFF"/>
                </a:solidFill>
              </a:rPr>
              <a:t>THE</a:t>
            </a:r>
            <a:endParaRPr lang="en-US" sz="2800" b="1" i="0" spc="300" dirty="0">
              <a:solidFill>
                <a:srgbClr val="ED2B46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623162" y="1352385"/>
            <a:ext cx="3218047" cy="349593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247" y="1715440"/>
            <a:ext cx="3152914" cy="7865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23162" y="1761773"/>
            <a:ext cx="326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999999"/>
                </a:solidFill>
                <a:latin typeface="Helvetica Neue Thin"/>
                <a:cs typeface="Georgia"/>
              </a:rPr>
              <a:t>David Garofalo</a:t>
            </a:r>
            <a:endParaRPr lang="en-US" sz="2400" spc="300" dirty="0">
              <a:solidFill>
                <a:srgbClr val="999999"/>
              </a:solidFill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162" y="2139088"/>
            <a:ext cx="2761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999999"/>
                </a:solidFill>
                <a:latin typeface="+mj-lt"/>
                <a:cs typeface="Georgia"/>
              </a:rPr>
              <a:t>Broker/Owner/Realtor </a:t>
            </a:r>
            <a:r>
              <a:rPr lang="en-US" sz="1200" b="1" i="1" dirty="0">
                <a:solidFill>
                  <a:srgbClr val="999999"/>
                </a:solidFill>
                <a:latin typeface="+mj-lt"/>
                <a:cs typeface="Georgia"/>
              </a:rPr>
              <a:t>| </a:t>
            </a:r>
            <a:r>
              <a:rPr lang="en-US" sz="1200" b="1" i="1" dirty="0" smtClean="0">
                <a:solidFill>
                  <a:srgbClr val="999999"/>
                </a:solidFill>
                <a:latin typeface="+mj-lt"/>
                <a:cs typeface="Georgia"/>
              </a:rPr>
              <a:t>Salisbury, NC</a:t>
            </a:r>
            <a:endParaRPr lang="en-US" sz="1200" b="1" i="1" dirty="0">
              <a:solidFill>
                <a:srgbClr val="9999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81" y="2945019"/>
            <a:ext cx="978986" cy="1209007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2" y="4150518"/>
            <a:ext cx="2725215" cy="6067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559636" y="3103468"/>
            <a:ext cx="10374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cs typeface="Helvetica Neue Light"/>
              </a:rPr>
              <a:t>980-643-0405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08697" y="3431335"/>
            <a:ext cx="1409360" cy="625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 smtClean="0">
                <a:solidFill>
                  <a:schemeClr val="bg1"/>
                </a:solidFill>
                <a:latin typeface="+mj-lt"/>
                <a:cs typeface="Helvetica Neue"/>
              </a:rPr>
              <a:t>Carolina4Sale (dba)</a:t>
            </a:r>
            <a:endParaRPr lang="en-US" sz="1050" b="1" dirty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110000"/>
              </a:lnSpc>
            </a:pPr>
            <a:r>
              <a:rPr lang="en-US" sz="1050" dirty="0" smtClean="0">
                <a:solidFill>
                  <a:schemeClr val="bg1"/>
                </a:solidFill>
                <a:cs typeface="Helvetica Neue Light"/>
              </a:rPr>
              <a:t>717 Ryan St. (HO)</a:t>
            </a:r>
          </a:p>
          <a:p>
            <a:pPr>
              <a:lnSpc>
                <a:spcPct val="110000"/>
              </a:lnSpc>
            </a:pPr>
            <a:r>
              <a:rPr lang="en-US" sz="1050" dirty="0" smtClean="0">
                <a:solidFill>
                  <a:schemeClr val="bg1"/>
                </a:solidFill>
                <a:cs typeface="Helvetica Neue Light"/>
              </a:rPr>
              <a:t>Salisbury, NC 28144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pic>
        <p:nvPicPr>
          <p:cNvPr id="22" name="Picture 21" descr="icon-mobil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66" y="3146447"/>
            <a:ext cx="187097" cy="1870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53819" y="2576489"/>
            <a:ext cx="1664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cs typeface="Helvetica Neue Light"/>
              </a:rPr>
              <a:t>david@Carolina4Sale.com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0982" y="2842643"/>
            <a:ext cx="1257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cs typeface="Helvetica Neue Light"/>
              </a:rPr>
              <a:t>Carolina4Sale.com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722" y="2602957"/>
            <a:ext cx="187097" cy="187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60" y="2888713"/>
            <a:ext cx="187097" cy="187097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322264" y="1215004"/>
            <a:ext cx="3388979" cy="712097"/>
          </a:xfrm>
          <a:prstGeom prst="rect">
            <a:avLst/>
          </a:prstGeom>
          <a:solidFill>
            <a:srgbClr val="002349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b="1" i="0" spc="300" dirty="0">
                <a:solidFill>
                  <a:srgbClr val="999999"/>
                </a:solidFill>
                <a:latin typeface="Helvetica Neue"/>
                <a:cs typeface="Helvetica Neue"/>
              </a:rPr>
              <a:t>BEST CHOICE</a:t>
            </a:r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322264" y="2108344"/>
            <a:ext cx="2556960" cy="712097"/>
          </a:xfrm>
          <a:prstGeom prst="rect">
            <a:avLst/>
          </a:prstGeom>
          <a:solidFill>
            <a:srgbClr val="002349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i="0" spc="300" dirty="0">
                <a:solidFill>
                  <a:srgbClr val="FFFFFF"/>
                </a:solidFill>
              </a:rPr>
              <a:t>FOR YOUR</a:t>
            </a:r>
            <a:endParaRPr lang="en-US" sz="2800" b="1" i="0" spc="300" dirty="0">
              <a:solidFill>
                <a:srgbClr val="ED2B46"/>
              </a:solidFill>
              <a:latin typeface="Helvetica Neue"/>
              <a:cs typeface="Helvetica Neue"/>
            </a:endParaRPr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322264" y="3028098"/>
            <a:ext cx="3060551" cy="712097"/>
          </a:xfrm>
          <a:prstGeom prst="rect">
            <a:avLst/>
          </a:prstGeom>
          <a:solidFill>
            <a:srgbClr val="002349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b="1" i="0" spc="300" dirty="0">
                <a:solidFill>
                  <a:srgbClr val="999999"/>
                </a:solidFill>
                <a:latin typeface="Helvetica Neue"/>
                <a:cs typeface="Helvetica Neue"/>
              </a:rPr>
              <a:t>HOME SALE</a:t>
            </a:r>
          </a:p>
        </p:txBody>
      </p:sp>
    </p:spTree>
    <p:extLst>
      <p:ext uri="{BB962C8B-B14F-4D97-AF65-F5344CB8AC3E}">
        <p14:creationId xmlns:p14="http://schemas.microsoft.com/office/powerpoint/2010/main" val="3271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402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382" y="1108032"/>
            <a:ext cx="5867920" cy="92856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cs typeface="Helvetica Neue"/>
              </a:rPr>
              <a:t>Every property will sell and has the potential to sell quickly, and the price is the No. 1 factor controlling this outcome.</a:t>
            </a:r>
          </a:p>
        </p:txBody>
      </p:sp>
      <p:pic>
        <p:nvPicPr>
          <p:cNvPr id="4" name="Picture 3" descr="pricederivativ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466" y="2038864"/>
            <a:ext cx="4918669" cy="2833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648594" cy="61555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>
                <a:latin typeface="Helvetica Neue"/>
                <a:cs typeface="Helvetica Neue"/>
              </a:rPr>
              <a:t>PRICE DERIVATIVE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6240360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COMPETITIVE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MARKET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039" y="1298587"/>
            <a:ext cx="4762215" cy="338337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err="1">
                <a:cs typeface="Helvetica Neue"/>
              </a:rPr>
              <a:t>Comparables</a:t>
            </a:r>
            <a:r>
              <a:rPr lang="en-US" dirty="0">
                <a:cs typeface="Helvetica Neue"/>
              </a:rPr>
              <a:t> include sales from all real estate agents and companies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Helvetica Neue"/>
              </a:rPr>
              <a:t>I check public records in addition to MLS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Helvetica Neue"/>
              </a:rPr>
              <a:t>The best measure of value is sold listings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Helvetica Neue"/>
              </a:rPr>
              <a:t>Active listings demonstrate supply and competition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Helvetica Neue"/>
              </a:rPr>
              <a:t>Withdrawn/expired listings usually demonstrate an overpriced listing.</a:t>
            </a:r>
          </a:p>
        </p:txBody>
      </p:sp>
      <p:sp>
        <p:nvSpPr>
          <p:cNvPr id="5" name="Oval 4"/>
          <p:cNvSpPr/>
          <p:nvPr/>
        </p:nvSpPr>
        <p:spPr>
          <a:xfrm>
            <a:off x="3098177" y="1396807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429" y="1499031"/>
            <a:ext cx="441417" cy="44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2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568309" cy="5143500"/>
          </a:xfrm>
          <a:prstGeom prst="rect">
            <a:avLst/>
          </a:prstGeom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3106611" y="1338380"/>
            <a:ext cx="5568461" cy="349530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015" y="1589578"/>
            <a:ext cx="501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Much of my marketing starts today, when we agree on a price for your home. The best marketing in the world will never sell an overpriced home.</a:t>
            </a:r>
          </a:p>
        </p:txBody>
      </p:sp>
      <p:pic>
        <p:nvPicPr>
          <p:cNvPr id="13" name="Picture 12" descr="price-marketi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153" y="3047510"/>
            <a:ext cx="5110778" cy="1465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6039721" cy="615553"/>
          </a:xfrm>
        </p:spPr>
        <p:txBody>
          <a:bodyPr/>
          <a:lstStyle/>
          <a:p>
            <a:r>
              <a:rPr lang="en-US" sz="2800" b="1" dirty="0">
                <a:latin typeface="Helvetica Neue"/>
                <a:cs typeface="Helvetica Neue"/>
              </a:rPr>
              <a:t>MARKETING YOUR PROPERTY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77" y="1279049"/>
            <a:ext cx="5511177" cy="338337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cs typeface="Helvetica Neue"/>
              </a:rPr>
              <a:t>When it comes to online marketing, </a:t>
            </a:r>
            <a:r>
              <a:rPr lang="en-US" dirty="0">
                <a:cs typeface="Helvetica Neue"/>
              </a:rPr>
              <a:t>many agents will try to convince you they have the “secret sauce.”</a:t>
            </a:r>
          </a:p>
          <a:p>
            <a:pPr>
              <a:spcAft>
                <a:spcPts val="1800"/>
              </a:spcAft>
            </a:pPr>
            <a:r>
              <a:rPr lang="en-US" b="1" dirty="0">
                <a:cs typeface="Helvetica Neue"/>
              </a:rPr>
              <a:t>The fact is, </a:t>
            </a:r>
            <a:r>
              <a:rPr lang="en-US" dirty="0">
                <a:cs typeface="Helvetica Neue"/>
              </a:rPr>
              <a:t>every agent’s listing is syndicated out by the MLS to hundreds, if not thousands, of web sites.</a:t>
            </a:r>
          </a:p>
          <a:p>
            <a:pPr>
              <a:spcAft>
                <a:spcPts val="1800"/>
              </a:spcAft>
            </a:pPr>
            <a:r>
              <a:rPr lang="en-US" b="1" dirty="0">
                <a:cs typeface="Helvetica Neue"/>
              </a:rPr>
              <a:t>The truth: </a:t>
            </a:r>
            <a:r>
              <a:rPr lang="en-US" dirty="0">
                <a:cs typeface="Helvetica Neue"/>
              </a:rPr>
              <a:t>If a buyer is house shopping online and your home matches their criteria, it would be almost impossible for them not to find your home.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3562873" cy="615553"/>
          </a:xfrm>
        </p:spPr>
        <p:txBody>
          <a:bodyPr/>
          <a:lstStyle/>
          <a:p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FACT </a:t>
            </a:r>
            <a:r>
              <a:rPr lang="en-US" sz="2800" dirty="0">
                <a:solidFill>
                  <a:srgbClr val="002349"/>
                </a:solidFill>
              </a:rPr>
              <a:t>VS. FICTION</a:t>
            </a:r>
            <a:endParaRPr lang="en-US" sz="2800" b="1" dirty="0">
              <a:solidFill>
                <a:srgbClr val="002349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3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48" y="0"/>
            <a:ext cx="2633048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1098290"/>
            <a:ext cx="5158153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Helvetica Neue"/>
              </a:rPr>
              <a:t>Multiple branded websites including:</a:t>
            </a:r>
            <a:endParaRPr lang="en-US" b="1" dirty="0">
              <a:solidFill>
                <a:schemeClr val="bg1"/>
              </a:solidFill>
              <a:cs typeface="Helvetica Neue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Helvetica Neue"/>
              </a:rPr>
              <a:t>MLS site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Helvetica Neue"/>
              </a:rPr>
              <a:t>Corporate site</a:t>
            </a: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Helvetica Neue"/>
              </a:rPr>
              <a:t>Agent sites</a:t>
            </a: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Helvetica Neue"/>
              </a:rPr>
              <a:t>Other marketing methods that we employ:</a:t>
            </a:r>
            <a:endParaRPr lang="en-US" b="1" dirty="0">
              <a:solidFill>
                <a:schemeClr val="bg1"/>
              </a:solidFill>
              <a:cs typeface="Helvetica Neue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Helvetica Neue"/>
              </a:rPr>
              <a:t>Virtual </a:t>
            </a:r>
            <a:r>
              <a:rPr lang="en-US" dirty="0" smtClean="0">
                <a:solidFill>
                  <a:schemeClr val="bg1"/>
                </a:solidFill>
                <a:cs typeface="Helvetica Neue"/>
              </a:rPr>
              <a:t>and Picture Tours</a:t>
            </a: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Helvetica Neue"/>
              </a:rPr>
              <a:t>Yard </a:t>
            </a:r>
            <a:r>
              <a:rPr lang="en-US" dirty="0" smtClean="0">
                <a:solidFill>
                  <a:schemeClr val="bg1"/>
                </a:solidFill>
                <a:cs typeface="Helvetica Neue"/>
              </a:rPr>
              <a:t>Signs</a:t>
            </a: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Helvetica Neue"/>
              </a:rPr>
              <a:t>Flyers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Helvetica Neue"/>
              </a:rPr>
              <a:t>Social Media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Helvetica Neue"/>
              </a:rPr>
              <a:t>Craigslist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Helvetica Neue"/>
              </a:rPr>
              <a:t>Landing Pages</a:t>
            </a: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cs typeface="Helvetica Neue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cs typeface="Helvetica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24194" y="1232964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21" y="1289842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6" y="398824"/>
            <a:ext cx="4929128" cy="615553"/>
          </a:xfrm>
        </p:spPr>
        <p:txBody>
          <a:bodyPr/>
          <a:lstStyle/>
          <a:p>
            <a:r>
              <a:rPr lang="en-US" sz="2800" b="1" dirty="0">
                <a:latin typeface="Helvetica Neue"/>
                <a:cs typeface="Helvetica Neue"/>
              </a:rPr>
              <a:t>MARKETING CHANNELS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597804" cy="51434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077" y="1249742"/>
            <a:ext cx="5003177" cy="28533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Helvetica Neue"/>
                <a:cs typeface="Helvetica Neue"/>
              </a:rPr>
              <a:t>Getting started is easy. Once we have agreed on a price and I have answered all of your questions, we have a little paperwork to complete. </a:t>
            </a: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We can do pen and paper or better yet, go paperless with online documents. Then </a:t>
            </a:r>
            <a:r>
              <a:rPr lang="en-US" sz="2000" dirty="0">
                <a:solidFill>
                  <a:srgbClr val="FFFFFF"/>
                </a:solidFill>
                <a:latin typeface="Helvetica Neue"/>
                <a:cs typeface="Helvetica Neue"/>
              </a:rPr>
              <a:t>I can have your home on the market in as little as 48 hours.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24194" y="1399037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21" y="1455915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3985128" cy="615553"/>
          </a:xfrm>
        </p:spPr>
        <p:txBody>
          <a:bodyPr/>
          <a:lstStyle/>
          <a:p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GETTING STARTED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72888" cy="51435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685557" y="435904"/>
            <a:ext cx="5028594" cy="280936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218" y="767668"/>
            <a:ext cx="4558239" cy="23768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cs typeface="Helvetica Neue"/>
              </a:rPr>
              <a:t>Selling your home is a big deal and I take the task very seriously. The fact that you have considered me to help you accomplish this means the world to me!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2633024" cy="3017402"/>
          </a:xfrm>
          <a:solidFill>
            <a:schemeClr val="bg1">
              <a:alpha val="8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Thank you!</a:t>
            </a:r>
            <a:endParaRPr lang="en-US" sz="28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06" y="1073060"/>
            <a:ext cx="1090537" cy="1346767"/>
          </a:xfrm>
          <a:prstGeom prst="ellipse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1894" y="2879286"/>
            <a:ext cx="2756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>
                <a:latin typeface="+mj-lt"/>
                <a:cs typeface="Georgia"/>
              </a:rPr>
              <a:t>Broker/Owner/Realtor | Salisbury, NC</a:t>
            </a:r>
            <a:endParaRPr lang="en-US" sz="1200" b="1" i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75" y="2595713"/>
            <a:ext cx="241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300" dirty="0" smtClean="0">
                <a:latin typeface="Helvetica Neue Thin"/>
                <a:cs typeface="Helvetica Neue Thin"/>
              </a:rPr>
              <a:t>David Garofalo</a:t>
            </a:r>
            <a:endParaRPr lang="en-US" spc="300" dirty="0">
              <a:latin typeface="Georgia"/>
              <a:cs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882625" cy="652322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CONTACT INFORMATION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50909" y="1177331"/>
            <a:ext cx="6024042" cy="3392300"/>
            <a:chOff x="2950909" y="1177331"/>
            <a:chExt cx="6024042" cy="3392300"/>
          </a:xfrm>
        </p:grpSpPr>
        <p:sp>
          <p:nvSpPr>
            <p:cNvPr id="14" name="Title 5"/>
            <p:cNvSpPr txBox="1">
              <a:spLocks/>
            </p:cNvSpPr>
            <p:nvPr/>
          </p:nvSpPr>
          <p:spPr>
            <a:xfrm>
              <a:off x="3060329" y="1774609"/>
              <a:ext cx="5375303" cy="279502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0909" y="1177331"/>
              <a:ext cx="6024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David Garofalo </a:t>
              </a: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(Broker/Owner/Broker-in-Charge)	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83444" y="2067901"/>
            <a:ext cx="2454397" cy="567508"/>
            <a:chOff x="3395860" y="2067901"/>
            <a:chExt cx="2454397" cy="567508"/>
          </a:xfrm>
        </p:grpSpPr>
        <p:sp>
          <p:nvSpPr>
            <p:cNvPr id="8" name="Rectangle 7"/>
            <p:cNvSpPr/>
            <p:nvPr/>
          </p:nvSpPr>
          <p:spPr>
            <a:xfrm>
              <a:off x="4029053" y="2136757"/>
              <a:ext cx="18212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Helvetica Neue Light"/>
                </a:rPr>
                <a:t>980-643-0405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9" name="Picture 8" descr="icon-mobil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067901"/>
              <a:ext cx="567508" cy="56750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83444" y="2858528"/>
            <a:ext cx="3633438" cy="567508"/>
            <a:chOff x="3395860" y="2858528"/>
            <a:chExt cx="3633438" cy="567508"/>
          </a:xfrm>
        </p:grpSpPr>
        <p:sp>
          <p:nvSpPr>
            <p:cNvPr id="15" name="Rectangle 14"/>
            <p:cNvSpPr/>
            <p:nvPr/>
          </p:nvSpPr>
          <p:spPr>
            <a:xfrm>
              <a:off x="4029053" y="2927384"/>
              <a:ext cx="30002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Helvetica Neue Light"/>
                </a:rPr>
                <a:t>david@Carolina4Sale.com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858528"/>
              <a:ext cx="567508" cy="5675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483444" y="3701846"/>
            <a:ext cx="2861880" cy="567508"/>
            <a:chOff x="3395860" y="3701846"/>
            <a:chExt cx="2861880" cy="567508"/>
          </a:xfrm>
        </p:grpSpPr>
        <p:sp>
          <p:nvSpPr>
            <p:cNvPr id="17" name="Rectangle 16"/>
            <p:cNvSpPr/>
            <p:nvPr/>
          </p:nvSpPr>
          <p:spPr>
            <a:xfrm>
              <a:off x="4029053" y="3770702"/>
              <a:ext cx="22286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Helvetica Neue Light"/>
                </a:rPr>
                <a:t>Carolina4Sale.com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3701846"/>
              <a:ext cx="567508" cy="567508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8" y="398824"/>
            <a:ext cx="4037259" cy="615553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ABOUT </a:t>
            </a:r>
            <a:r>
              <a:rPr lang="en-US" sz="2800" b="1" dirty="0">
                <a:latin typeface="Helvetica Neue"/>
                <a:cs typeface="Helvetica Neue"/>
              </a:rPr>
              <a:t>MY </a:t>
            </a:r>
            <a:r>
              <a:rPr lang="en-US" sz="2800" b="1" dirty="0" smtClean="0">
                <a:latin typeface="Helvetica Neue"/>
                <a:cs typeface="Helvetica Neue"/>
              </a:rPr>
              <a:t>CAREER</a:t>
            </a:r>
            <a:endParaRPr lang="en-US" sz="2800" b="1" dirty="0">
              <a:latin typeface="Helvetica Neue"/>
              <a:cs typeface="Helvetica Neue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28569" y="2053788"/>
            <a:ext cx="1423210" cy="9729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Acquired my Real </a:t>
            </a:r>
            <a:r>
              <a:rPr lang="en-US" sz="1400" dirty="0"/>
              <a:t>E</a:t>
            </a:r>
            <a:r>
              <a:rPr lang="en-US" sz="1400" dirty="0" smtClean="0">
                <a:latin typeface="+mn-lt"/>
              </a:rPr>
              <a:t>state sales  license.</a:t>
            </a:r>
            <a:endParaRPr lang="en-US" sz="1400" dirty="0"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51779" y="188760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2742373" y="1295141"/>
            <a:ext cx="1614774" cy="405129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99999"/>
                </a:solidFill>
              </a:rPr>
              <a:t>2007</a:t>
            </a:r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265914" y="1295141"/>
            <a:ext cx="1614774" cy="405129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789455" y="1295141"/>
            <a:ext cx="1614774" cy="405129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99999"/>
                </a:solidFill>
              </a:rPr>
              <a:t>2009</a:t>
            </a:r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7312995" y="1295141"/>
            <a:ext cx="1614774" cy="405129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304489" y="2053788"/>
            <a:ext cx="1423210" cy="1023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 smtClean="0"/>
              <a:t>Acquired my </a:t>
            </a:r>
            <a:r>
              <a:rPr lang="en-US" sz="1400" dirty="0"/>
              <a:t>R</a:t>
            </a:r>
            <a:r>
              <a:rPr lang="en-US" sz="1400" dirty="0" smtClean="0"/>
              <a:t>eal Estate </a:t>
            </a:r>
            <a:r>
              <a:rPr lang="en-US" sz="1400" dirty="0"/>
              <a:t>B</a:t>
            </a:r>
            <a:r>
              <a:rPr lang="en-US" sz="1400" dirty="0" smtClean="0"/>
              <a:t>rokers license.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58461" y="188760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5797449" y="2049866"/>
            <a:ext cx="1423210" cy="1031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 smtClean="0"/>
              <a:t>Broker/Partner at Key Real Estate of WNY.</a:t>
            </a:r>
            <a:endParaRPr lang="en-US" sz="14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265143" y="2053788"/>
            <a:ext cx="1505719" cy="97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 smtClean="0"/>
              <a:t>Broker/Owner/ Broker-In-Charge at Carolina4Sale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259647" y="1887606"/>
            <a:ext cx="0" cy="109491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0514" y="3540537"/>
            <a:ext cx="57803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</a:rPr>
              <a:t>My prior and parallel experience is home improvement, repair and maintenance, and remodeling.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2889197" y="3452854"/>
            <a:ext cx="5655448" cy="9654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7353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27" grpId="0" animBg="1"/>
      <p:bldP spid="28" grpId="0" animBg="1"/>
      <p:bldP spid="30" grpId="0" animBg="1"/>
      <p:bldP spid="31" grpId="0"/>
      <p:bldP spid="33" grpId="0"/>
      <p:bldP spid="3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5722957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TELL ME ABOUT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YOUR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507" y="1294171"/>
            <a:ext cx="4904534" cy="3435992"/>
          </a:xfrm>
        </p:spPr>
        <p:txBody>
          <a:bodyPr>
            <a:noAutofit/>
          </a:bodyPr>
          <a:lstStyle/>
          <a:p>
            <a:pPr>
              <a:buSzPts val="2000"/>
            </a:pPr>
            <a:r>
              <a:rPr lang="en-US" sz="2000" dirty="0">
                <a:solidFill>
                  <a:srgbClr val="FFFFFF"/>
                </a:solidFill>
              </a:rPr>
              <a:t>What drew you to this home when you bought it?</a:t>
            </a:r>
          </a:p>
          <a:p>
            <a:pPr>
              <a:buSzPts val="2000"/>
            </a:pPr>
            <a:r>
              <a:rPr lang="en-US" sz="2000" dirty="0">
                <a:solidFill>
                  <a:srgbClr val="FFFFFF"/>
                </a:solidFill>
              </a:rPr>
              <a:t>What is your favorite feature of this house?</a:t>
            </a:r>
          </a:p>
          <a:p>
            <a:pPr>
              <a:buSzPts val="2000"/>
            </a:pPr>
            <a:r>
              <a:rPr lang="en-US" sz="2000" dirty="0">
                <a:solidFill>
                  <a:srgbClr val="FFFFFF"/>
                </a:solidFill>
              </a:rPr>
              <a:t>What do you like about your neighborhood?</a:t>
            </a:r>
          </a:p>
          <a:p>
            <a:pPr>
              <a:buSzPts val="2000"/>
            </a:pPr>
            <a:r>
              <a:rPr lang="en-US" sz="2000" dirty="0">
                <a:solidFill>
                  <a:srgbClr val="FFFFFF"/>
                </a:solidFill>
              </a:rPr>
              <a:t>What are some nearby attractions and amenities?</a:t>
            </a:r>
          </a:p>
          <a:p>
            <a:pPr>
              <a:buSzPts val="2000"/>
            </a:pPr>
            <a:r>
              <a:rPr lang="en-US" sz="2000" dirty="0">
                <a:solidFill>
                  <a:srgbClr val="FFFFFF"/>
                </a:solidFill>
              </a:rPr>
              <a:t>What don’t you like about it?</a:t>
            </a: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98177" y="1357731"/>
            <a:ext cx="700764" cy="700764"/>
            <a:chOff x="3098177" y="1357731"/>
            <a:chExt cx="700764" cy="700764"/>
          </a:xfrm>
        </p:grpSpPr>
        <p:sp>
          <p:nvSpPr>
            <p:cNvPr id="5" name="Oval 4"/>
            <p:cNvSpPr/>
            <p:nvPr/>
          </p:nvSpPr>
          <p:spPr>
            <a:xfrm>
              <a:off x="3098177" y="1357731"/>
              <a:ext cx="700764" cy="700764"/>
            </a:xfrm>
            <a:prstGeom prst="ellipse">
              <a:avLst/>
            </a:prstGeom>
            <a:noFill/>
            <a:ln w="19050" cmpd="sng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6004" y="1425558"/>
              <a:ext cx="565110" cy="56511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716114" cy="615553"/>
          </a:xfrm>
        </p:spPr>
        <p:txBody>
          <a:bodyPr/>
          <a:lstStyle/>
          <a:p>
            <a:r>
              <a:rPr lang="en-US" sz="2800" dirty="0"/>
              <a:t>IMPORTANT </a:t>
            </a:r>
            <a:r>
              <a:rPr lang="en-US" sz="2800" b="1" dirty="0">
                <a:latin typeface="Helvetica Neue"/>
                <a:cs typeface="Helvetica Neue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507" y="1217529"/>
            <a:ext cx="4904534" cy="2111102"/>
          </a:xfrm>
        </p:spPr>
        <p:txBody>
          <a:bodyPr>
            <a:noAutofit/>
          </a:bodyPr>
          <a:lstStyle/>
          <a:p>
            <a:pPr>
              <a:buSzPts val="2000"/>
            </a:pPr>
            <a:r>
              <a:rPr lang="en-US" sz="1600" b="1" dirty="0">
                <a:solidFill>
                  <a:srgbClr val="FFFFFF"/>
                </a:solidFill>
              </a:rPr>
              <a:t>Why</a:t>
            </a:r>
            <a:r>
              <a:rPr lang="en-US" sz="1600" dirty="0">
                <a:solidFill>
                  <a:srgbClr val="FFFFFF"/>
                </a:solidFill>
              </a:rPr>
              <a:t> are you moving?</a:t>
            </a:r>
          </a:p>
          <a:p>
            <a:pPr>
              <a:buSzPts val="2000"/>
            </a:pPr>
            <a:r>
              <a:rPr lang="en-US" sz="1600" b="1" dirty="0">
                <a:solidFill>
                  <a:srgbClr val="FFFFFF"/>
                </a:solidFill>
              </a:rPr>
              <a:t>How</a:t>
            </a:r>
            <a:r>
              <a:rPr lang="en-US" sz="1600" dirty="0">
                <a:solidFill>
                  <a:srgbClr val="FFFFFF"/>
                </a:solidFill>
              </a:rPr>
              <a:t> soon do you need to move?</a:t>
            </a:r>
          </a:p>
          <a:p>
            <a:pPr>
              <a:buSzPts val="2000"/>
            </a:pPr>
            <a:r>
              <a:rPr lang="en-US" sz="1600" b="1" dirty="0">
                <a:solidFill>
                  <a:srgbClr val="FFFFFF"/>
                </a:solidFill>
              </a:rPr>
              <a:t>What</a:t>
            </a:r>
            <a:r>
              <a:rPr lang="en-US" sz="1600" dirty="0">
                <a:solidFill>
                  <a:srgbClr val="FFFFFF"/>
                </a:solidFill>
              </a:rPr>
              <a:t> are you looking for from your agent?</a:t>
            </a:r>
          </a:p>
          <a:p>
            <a:pPr>
              <a:buSzPts val="2000"/>
            </a:pPr>
            <a:r>
              <a:rPr lang="en-US" sz="1600" b="1" dirty="0">
                <a:solidFill>
                  <a:srgbClr val="FFFFFF"/>
                </a:solidFill>
              </a:rPr>
              <a:t>Do</a:t>
            </a:r>
            <a:r>
              <a:rPr lang="en-US" sz="1600" dirty="0">
                <a:solidFill>
                  <a:srgbClr val="FFFFFF"/>
                </a:solidFill>
              </a:rPr>
              <a:t> you anticipate any major challenges with selling your </a:t>
            </a:r>
            <a:r>
              <a:rPr lang="en-US" sz="1600" dirty="0" smtClean="0">
                <a:solidFill>
                  <a:srgbClr val="FFFFFF"/>
                </a:solidFill>
              </a:rPr>
              <a:t>property?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buSzPts val="2000"/>
            </a:pPr>
            <a:r>
              <a:rPr lang="en-US" sz="1600" b="1" dirty="0">
                <a:solidFill>
                  <a:srgbClr val="FFFFFF"/>
                </a:solidFill>
              </a:rPr>
              <a:t>What</a:t>
            </a:r>
            <a:r>
              <a:rPr lang="en-US" sz="1600" dirty="0">
                <a:solidFill>
                  <a:srgbClr val="FFFFFF"/>
                </a:solidFill>
              </a:rPr>
              <a:t> will you do if your </a:t>
            </a:r>
            <a:r>
              <a:rPr lang="en-US" sz="1600" dirty="0" smtClean="0">
                <a:solidFill>
                  <a:srgbClr val="FFFFFF"/>
                </a:solidFill>
              </a:rPr>
              <a:t>house </a:t>
            </a:r>
            <a:r>
              <a:rPr lang="en-US" sz="1600" dirty="0">
                <a:solidFill>
                  <a:srgbClr val="FFFFFF"/>
                </a:solidFill>
              </a:rPr>
              <a:t>doesn’t sell?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503239" y="3452854"/>
            <a:ext cx="4970241" cy="1195218"/>
            <a:chOff x="3503239" y="3452854"/>
            <a:chExt cx="4970241" cy="1195218"/>
          </a:xfrm>
        </p:grpSpPr>
        <p:sp>
          <p:nvSpPr>
            <p:cNvPr id="10" name="Title 5"/>
            <p:cNvSpPr txBox="1">
              <a:spLocks/>
            </p:cNvSpPr>
            <p:nvPr/>
          </p:nvSpPr>
          <p:spPr>
            <a:xfrm>
              <a:off x="3503239" y="3452854"/>
              <a:ext cx="4970241" cy="119521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114" y="3543799"/>
              <a:ext cx="4545286" cy="97052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Helvetica Neue"/>
                </a:rPr>
                <a:t>This information will help me determine the best course of action as we go through the process of selling your </a:t>
              </a:r>
              <a:r>
                <a:rPr lang="en-US" sz="1600" dirty="0" smtClean="0">
                  <a:solidFill>
                    <a:schemeClr val="bg1"/>
                  </a:solidFill>
                  <a:cs typeface="Helvetica Neue"/>
                </a:rPr>
                <a:t>property.</a:t>
              </a:r>
              <a:endParaRPr lang="en-US" sz="1600" dirty="0">
                <a:solidFill>
                  <a:schemeClr val="bg1"/>
                </a:solidFill>
                <a:cs typeface="Helvetica Neue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98177" y="1237400"/>
            <a:ext cx="700764" cy="744452"/>
            <a:chOff x="3098177" y="1237400"/>
            <a:chExt cx="700764" cy="744452"/>
          </a:xfrm>
        </p:grpSpPr>
        <p:sp>
          <p:nvSpPr>
            <p:cNvPr id="5" name="Oval 4"/>
            <p:cNvSpPr/>
            <p:nvPr/>
          </p:nvSpPr>
          <p:spPr>
            <a:xfrm>
              <a:off x="3098177" y="1281088"/>
              <a:ext cx="700764" cy="700764"/>
            </a:xfrm>
            <a:prstGeom prst="ellipse">
              <a:avLst/>
            </a:prstGeom>
            <a:noFill/>
            <a:ln w="19050" cmpd="sng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26608" y="1237400"/>
              <a:ext cx="44390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</a:rPr>
                <a:t>?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691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671" y="0"/>
            <a:ext cx="2656454" cy="51435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8819" y="1239425"/>
            <a:ext cx="4926435" cy="2198700"/>
          </a:xfrm>
        </p:spPr>
        <p:txBody>
          <a:bodyPr>
            <a:noAutofit/>
          </a:bodyPr>
          <a:lstStyle/>
          <a:p>
            <a:pPr>
              <a:buSzPts val="2400"/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I believe </a:t>
            </a:r>
            <a:r>
              <a:rPr lang="en-US" sz="1800" dirty="0">
                <a:solidFill>
                  <a:srgbClr val="FFFFFF"/>
                </a:solidFill>
              </a:rPr>
              <a:t>in an upfront no-nonsense approach to selling real estate</a:t>
            </a:r>
          </a:p>
          <a:p>
            <a:pPr>
              <a:buSzPts val="2400"/>
            </a:pPr>
            <a:r>
              <a:rPr lang="en-US" sz="1800" b="1" dirty="0">
                <a:solidFill>
                  <a:srgbClr val="FFFFFF"/>
                </a:solidFill>
              </a:rPr>
              <a:t>I will tell you </a:t>
            </a:r>
            <a:r>
              <a:rPr lang="en-US" sz="1800" dirty="0">
                <a:solidFill>
                  <a:srgbClr val="FFFFFF"/>
                </a:solidFill>
              </a:rPr>
              <a:t>if either I or my company is not the best fit for your situation</a:t>
            </a:r>
          </a:p>
          <a:p>
            <a:pPr>
              <a:buSzPts val="2400"/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I will be honest </a:t>
            </a:r>
            <a:r>
              <a:rPr lang="en-US" sz="1800" dirty="0">
                <a:solidFill>
                  <a:srgbClr val="FFFFFF"/>
                </a:solidFill>
              </a:rPr>
              <a:t>about the pricing of your property</a:t>
            </a:r>
          </a:p>
        </p:txBody>
      </p:sp>
      <p:sp>
        <p:nvSpPr>
          <p:cNvPr id="5" name="Oval 4"/>
          <p:cNvSpPr/>
          <p:nvPr/>
        </p:nvSpPr>
        <p:spPr>
          <a:xfrm>
            <a:off x="2933957" y="1390578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84" y="1425558"/>
            <a:ext cx="565110" cy="5651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3239" y="3452854"/>
            <a:ext cx="4970241" cy="1195218"/>
            <a:chOff x="3503239" y="3452854"/>
            <a:chExt cx="4970241" cy="1195218"/>
          </a:xfrm>
        </p:grpSpPr>
        <p:sp>
          <p:nvSpPr>
            <p:cNvPr id="10" name="Title 5"/>
            <p:cNvSpPr txBox="1">
              <a:spLocks/>
            </p:cNvSpPr>
            <p:nvPr/>
          </p:nvSpPr>
          <p:spPr>
            <a:xfrm>
              <a:off x="3503239" y="3452854"/>
              <a:ext cx="4970241" cy="119521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98819" y="3468765"/>
              <a:ext cx="4545286" cy="116339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STAYING ON </a:t>
              </a:r>
              <a:r>
                <a:rPr lang="en-US" sz="16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TOP</a:t>
              </a:r>
              <a:br>
                <a:rPr lang="en-US" sz="16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1400" dirty="0" smtClean="0">
                  <a:solidFill>
                    <a:schemeClr val="bg1"/>
                  </a:solidFill>
                  <a:cs typeface="Helvetica Neue"/>
                </a:rPr>
                <a:t>Education keeps me on top of the real estate industry. Both required and elective courses cover all aspects of the field.</a:t>
              </a:r>
              <a:endParaRPr lang="en-US" sz="1400" dirty="0">
                <a:solidFill>
                  <a:schemeClr val="bg1"/>
                </a:solidFill>
                <a:cs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3240567" cy="615553"/>
          </a:xfrm>
        </p:spPr>
        <p:txBody>
          <a:bodyPr/>
          <a:lstStyle/>
          <a:p>
            <a:r>
              <a:rPr lang="en-US" sz="2800" dirty="0"/>
              <a:t>MY </a:t>
            </a:r>
            <a:r>
              <a:rPr lang="en-US" sz="2800" b="1" dirty="0" smtClean="0">
                <a:latin typeface="Helvetica Neue"/>
                <a:cs typeface="Helvetica Neue"/>
              </a:rPr>
              <a:t>APPROACH</a:t>
            </a:r>
            <a:endParaRPr lang="en-US" sz="2800" b="1" dirty="0"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1839"/>
            <a:ext cx="2567636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5767112" cy="615553"/>
          </a:xfrm>
        </p:spPr>
        <p:txBody>
          <a:bodyPr/>
          <a:lstStyle/>
          <a:p>
            <a:r>
              <a:rPr lang="en-US" sz="2800" dirty="0"/>
              <a:t>WHAT DOES </a:t>
            </a:r>
            <a:r>
              <a:rPr lang="en-US" sz="2800" b="1" dirty="0">
                <a:latin typeface="Helvetica Neue"/>
                <a:cs typeface="Helvetica Neue"/>
              </a:rPr>
              <a:t>REALTOR </a:t>
            </a:r>
            <a:r>
              <a:rPr lang="en-US" sz="2800" dirty="0">
                <a:latin typeface="Helvetica Neue Light"/>
                <a:cs typeface="Helvetica Neue Light"/>
              </a:rPr>
              <a:t>MEAN?</a:t>
            </a:r>
          </a:p>
        </p:txBody>
      </p:sp>
      <p:pic>
        <p:nvPicPr>
          <p:cNvPr id="15" name="Picture 14" descr="office_R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71" y="948388"/>
            <a:ext cx="1829165" cy="20283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28724" y="1357733"/>
            <a:ext cx="4838857" cy="3569517"/>
          </a:xfrm>
        </p:spPr>
        <p:txBody>
          <a:bodyPr>
            <a:normAutofit fontScale="92500" lnSpcReduction="20000"/>
          </a:bodyPr>
          <a:lstStyle/>
          <a:p>
            <a:pPr fontAlgn="base"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cs typeface="Helvetica Neue"/>
              </a:rPr>
              <a:t>Only Real Estate Agents </a:t>
            </a:r>
            <a:r>
              <a:rPr lang="en-US" dirty="0">
                <a:solidFill>
                  <a:srgbClr val="FFFFFF"/>
                </a:solidFill>
                <a:cs typeface="Helvetica Neue"/>
              </a:rPr>
              <a:t>who are members of the National Association of Realtors</a:t>
            </a:r>
            <a:r>
              <a:rPr lang="en-US" baseline="30000" dirty="0">
                <a:solidFill>
                  <a:srgbClr val="FFFFFF"/>
                </a:solidFill>
                <a:cs typeface="Helvetica Neue"/>
              </a:rPr>
              <a:t>®</a:t>
            </a:r>
            <a:r>
              <a:rPr lang="en-US" dirty="0">
                <a:solidFill>
                  <a:srgbClr val="FFFFFF"/>
                </a:solidFill>
                <a:cs typeface="Helvetica Neue"/>
              </a:rPr>
              <a:t> can use this term.</a:t>
            </a:r>
          </a:p>
          <a:p>
            <a:pPr fontAlgn="base"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cs typeface="Helvetica Neue"/>
              </a:rPr>
              <a:t>Realtors subscribe </a:t>
            </a:r>
            <a:r>
              <a:rPr lang="en-US" dirty="0">
                <a:solidFill>
                  <a:srgbClr val="FFFFFF"/>
                </a:solidFill>
                <a:cs typeface="Helvetica Neue"/>
              </a:rPr>
              <a:t>to a higher code of ethics.</a:t>
            </a:r>
          </a:p>
          <a:p>
            <a:pPr fontAlgn="base"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cs typeface="Helvetica Neue"/>
              </a:rPr>
              <a:t>Realtors are required </a:t>
            </a:r>
            <a:r>
              <a:rPr lang="en-US" dirty="0">
                <a:solidFill>
                  <a:srgbClr val="FFFFFF"/>
                </a:solidFill>
                <a:cs typeface="Helvetica Neue"/>
              </a:rPr>
              <a:t>to have additional education.</a:t>
            </a:r>
          </a:p>
          <a:p>
            <a:pPr fontAlgn="base">
              <a:spcAft>
                <a:spcPts val="1200"/>
              </a:spcAft>
            </a:pPr>
            <a:r>
              <a:rPr lang="en-US" b="1" dirty="0">
                <a:solidFill>
                  <a:srgbClr val="FFFFFF"/>
                </a:solidFill>
                <a:cs typeface="Helvetica Neue"/>
              </a:rPr>
              <a:t>I’m a member </a:t>
            </a:r>
            <a:r>
              <a:rPr lang="en-US" dirty="0">
                <a:solidFill>
                  <a:srgbClr val="FFFFFF"/>
                </a:solidFill>
                <a:cs typeface="Helvetica Neue"/>
              </a:rPr>
              <a:t>of the Local, State, and National Association.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49982" y="0"/>
            <a:ext cx="6681941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" y="0"/>
            <a:ext cx="2573956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67" y="1403661"/>
            <a:ext cx="4904534" cy="7007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We service </a:t>
            </a:r>
            <a:r>
              <a:rPr lang="en-US" b="1" dirty="0" smtClean="0">
                <a:latin typeface="+mn-lt"/>
              </a:rPr>
              <a:t>Davie, Rowan, Cabarrus and the surrounding counties.</a:t>
            </a:r>
            <a:endParaRPr lang="en-US" b="1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88697" y="1357731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-loca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1425558"/>
            <a:ext cx="565110" cy="565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09767" y="2553352"/>
            <a:ext cx="4904534" cy="105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+mn-lt"/>
              </a:rPr>
              <a:t>We </a:t>
            </a:r>
            <a:r>
              <a:rPr lang="en-US" dirty="0" smtClean="0">
                <a:latin typeface="+mn-lt"/>
              </a:rPr>
              <a:t>have access to one of the states largest MLS systems, </a:t>
            </a:r>
            <a:r>
              <a:rPr lang="en-US" dirty="0" err="1" smtClean="0">
                <a:latin typeface="+mn-lt"/>
              </a:rPr>
              <a:t>CanopyMLS</a:t>
            </a:r>
            <a:r>
              <a:rPr lang="en-US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8697" y="250742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2575249"/>
            <a:ext cx="565110" cy="56511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09767" y="3659246"/>
            <a:ext cx="4904534" cy="700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+mn-lt"/>
              </a:rPr>
              <a:t>We are </a:t>
            </a:r>
            <a:r>
              <a:rPr lang="en-US" b="1" dirty="0" smtClean="0">
                <a:latin typeface="+mn-lt"/>
              </a:rPr>
              <a:t>locally owned and non-franchised.</a:t>
            </a: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8697" y="3613316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3648296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6" y="390201"/>
            <a:ext cx="4266553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ABOUT </a:t>
            </a:r>
            <a:r>
              <a:rPr lang="en-US" sz="2800" b="1" dirty="0" smtClean="0">
                <a:solidFill>
                  <a:srgbClr val="002349"/>
                </a:solidFill>
                <a:latin typeface="Helvetica Neue"/>
              </a:rPr>
              <a:t>Carolina4Sale</a:t>
            </a:r>
            <a:endParaRPr lang="en-US" sz="2800" b="1" dirty="0">
              <a:solidFill>
                <a:srgbClr val="002349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95" y="0"/>
            <a:ext cx="2729392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039" y="1171590"/>
            <a:ext cx="4762215" cy="338337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mr-IN" b="1" dirty="0"/>
              <a:t>…</a:t>
            </a:r>
            <a:r>
              <a:rPr lang="en-US" b="1" dirty="0"/>
              <a:t>That this is no longer your </a:t>
            </a:r>
            <a:r>
              <a:rPr lang="en-US" b="1" dirty="0" smtClean="0"/>
              <a:t>house. </a:t>
            </a:r>
            <a:r>
              <a:rPr lang="en-US" dirty="0">
                <a:cs typeface="Helvetica Neue"/>
              </a:rPr>
              <a:t>You have jumped forward in time and you now live in the home and the neighborhood where you plan on moving to next.</a:t>
            </a:r>
          </a:p>
        </p:txBody>
      </p:sp>
      <p:sp>
        <p:nvSpPr>
          <p:cNvPr id="5" name="Oval 4"/>
          <p:cNvSpPr/>
          <p:nvPr/>
        </p:nvSpPr>
        <p:spPr>
          <a:xfrm>
            <a:off x="3098177" y="1357731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004" y="1425558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6146662" cy="615553"/>
          </a:xfrm>
        </p:spPr>
        <p:txBody>
          <a:bodyPr/>
          <a:lstStyle/>
          <a:p>
            <a:r>
              <a:rPr lang="en-US" sz="2800" dirty="0"/>
              <a:t>NOW, I WANT YOU TO </a:t>
            </a:r>
            <a:r>
              <a:rPr lang="en-US" sz="2800" b="1" dirty="0">
                <a:latin typeface="Helvetica Neue"/>
                <a:cs typeface="Helvetica Neue"/>
              </a:rPr>
              <a:t>IMAGINE</a:t>
            </a:r>
            <a:r>
              <a:rPr lang="mr-IN" sz="2800" b="1" dirty="0">
                <a:latin typeface="Helvetica Neue"/>
                <a:cs typeface="Helvetica Neue"/>
              </a:rPr>
              <a:t>…</a:t>
            </a:r>
            <a:endParaRPr lang="en-US" sz="2800" b="1" dirty="0"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3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" y="0"/>
            <a:ext cx="914326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924741" cy="615553"/>
          </a:xfrm>
        </p:spPr>
        <p:txBody>
          <a:bodyPr/>
          <a:lstStyle/>
          <a:p>
            <a:r>
              <a:rPr lang="en-US" sz="2800" dirty="0">
                <a:solidFill>
                  <a:srgbClr val="002349"/>
                </a:solidFill>
              </a:rPr>
              <a:t>THE SELLER’S </a:t>
            </a:r>
            <a:r>
              <a:rPr lang="en-US" sz="2800" b="1" dirty="0">
                <a:solidFill>
                  <a:srgbClr val="002349"/>
                </a:solidFill>
                <a:latin typeface="Helvetica Neue"/>
                <a:cs typeface="Helvetica Neue"/>
              </a:rPr>
              <a:t>ROAD MAP</a:t>
            </a:r>
          </a:p>
        </p:txBody>
      </p:sp>
      <p:sp>
        <p:nvSpPr>
          <p:cNvPr id="15" name="Freeform 14"/>
          <p:cNvSpPr/>
          <p:nvPr/>
        </p:nvSpPr>
        <p:spPr>
          <a:xfrm>
            <a:off x="54178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46672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239166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8" name="Freeform 17"/>
          <p:cNvSpPr/>
          <p:nvPr/>
        </p:nvSpPr>
        <p:spPr>
          <a:xfrm>
            <a:off x="331660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>
            <a:off x="424154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0" name="Freeform 19"/>
          <p:cNvSpPr/>
          <p:nvPr/>
        </p:nvSpPr>
        <p:spPr>
          <a:xfrm>
            <a:off x="516648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>
            <a:off x="609142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solidFill>
            <a:srgbClr val="002349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2" name="Freeform 21"/>
          <p:cNvSpPr/>
          <p:nvPr/>
        </p:nvSpPr>
        <p:spPr>
          <a:xfrm>
            <a:off x="7016365" y="2555265"/>
            <a:ext cx="1027711" cy="411084"/>
          </a:xfrm>
          <a:custGeom>
            <a:avLst/>
            <a:gdLst>
              <a:gd name="connsiteX0" fmla="*/ 0 w 1027711"/>
              <a:gd name="connsiteY0" fmla="*/ 0 h 411084"/>
              <a:gd name="connsiteX1" fmla="*/ 822169 w 1027711"/>
              <a:gd name="connsiteY1" fmla="*/ 0 h 411084"/>
              <a:gd name="connsiteX2" fmla="*/ 1027711 w 1027711"/>
              <a:gd name="connsiteY2" fmla="*/ 205542 h 411084"/>
              <a:gd name="connsiteX3" fmla="*/ 822169 w 1027711"/>
              <a:gd name="connsiteY3" fmla="*/ 411084 h 411084"/>
              <a:gd name="connsiteX4" fmla="*/ 0 w 1027711"/>
              <a:gd name="connsiteY4" fmla="*/ 411084 h 411084"/>
              <a:gd name="connsiteX5" fmla="*/ 205542 w 1027711"/>
              <a:gd name="connsiteY5" fmla="*/ 205542 h 411084"/>
              <a:gd name="connsiteX6" fmla="*/ 0 w 1027711"/>
              <a:gd name="connsiteY6" fmla="*/ 0 h 4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1" h="411084">
                <a:moveTo>
                  <a:pt x="0" y="0"/>
                </a:moveTo>
                <a:lnTo>
                  <a:pt x="822169" y="0"/>
                </a:lnTo>
                <a:lnTo>
                  <a:pt x="1027711" y="205542"/>
                </a:lnTo>
                <a:lnTo>
                  <a:pt x="822169" y="411084"/>
                </a:lnTo>
                <a:lnTo>
                  <a:pt x="0" y="411084"/>
                </a:lnTo>
                <a:lnTo>
                  <a:pt x="205542" y="2055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1554" tIns="32004" rIns="237546" bIns="32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cxnSp>
        <p:nvCxnSpPr>
          <p:cNvPr id="25" name="Straight Connector 24"/>
          <p:cNvCxnSpPr>
            <a:endCxn id="53" idx="4"/>
          </p:cNvCxnSpPr>
          <p:nvPr/>
        </p:nvCxnSpPr>
        <p:spPr>
          <a:xfrm flipV="1">
            <a:off x="1058015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27038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36042" y="1359925"/>
            <a:ext cx="128746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Meet With A Real Estate Professional</a:t>
            </a:r>
          </a:p>
        </p:txBody>
      </p:sp>
      <p:sp>
        <p:nvSpPr>
          <p:cNvPr id="53" name="Oval 52"/>
          <p:cNvSpPr/>
          <p:nvPr/>
        </p:nvSpPr>
        <p:spPr>
          <a:xfrm>
            <a:off x="868897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95776" y="140635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60" name="Straight Connector 59"/>
          <p:cNvCxnSpPr>
            <a:endCxn id="63" idx="4"/>
          </p:cNvCxnSpPr>
          <p:nvPr/>
        </p:nvCxnSpPr>
        <p:spPr>
          <a:xfrm flipV="1">
            <a:off x="2911844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880867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158101" y="1406350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Prepare Your Home</a:t>
            </a:r>
          </a:p>
        </p:txBody>
      </p:sp>
      <p:sp>
        <p:nvSpPr>
          <p:cNvPr id="63" name="Oval 62"/>
          <p:cNvSpPr/>
          <p:nvPr/>
        </p:nvSpPr>
        <p:spPr>
          <a:xfrm>
            <a:off x="2722726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749605" y="140635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65" name="Straight Connector 64"/>
          <p:cNvCxnSpPr>
            <a:endCxn id="68" idx="4"/>
          </p:cNvCxnSpPr>
          <p:nvPr/>
        </p:nvCxnSpPr>
        <p:spPr>
          <a:xfrm flipV="1">
            <a:off x="4777719" y="1798036"/>
            <a:ext cx="1562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46742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082152" y="1416676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Offers And Negotiation</a:t>
            </a:r>
          </a:p>
        </p:txBody>
      </p:sp>
      <p:sp>
        <p:nvSpPr>
          <p:cNvPr id="68" name="Oval 67"/>
          <p:cNvSpPr/>
          <p:nvPr/>
        </p:nvSpPr>
        <p:spPr>
          <a:xfrm>
            <a:off x="4588601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626860" y="1407406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624665" y="1798036"/>
            <a:ext cx="0" cy="75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593688" y="2729185"/>
            <a:ext cx="61955" cy="619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823313" y="1416676"/>
            <a:ext cx="128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Final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Details</a:t>
            </a:r>
          </a:p>
        </p:txBody>
      </p:sp>
      <p:sp>
        <p:nvSpPr>
          <p:cNvPr id="73" name="Oval 72"/>
          <p:cNvSpPr/>
          <p:nvPr/>
        </p:nvSpPr>
        <p:spPr>
          <a:xfrm>
            <a:off x="6435547" y="141667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472751" y="1416676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75" name="Oval 74"/>
          <p:cNvSpPr/>
          <p:nvPr/>
        </p:nvSpPr>
        <p:spPr>
          <a:xfrm>
            <a:off x="1944464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789459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668593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7496102" y="2729185"/>
            <a:ext cx="61955" cy="61955"/>
          </a:xfrm>
          <a:prstGeom prst="ellipse">
            <a:avLst/>
          </a:prstGeom>
          <a:solidFill>
            <a:srgbClr val="002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1977386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1781594" y="402158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817743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56560" y="4031205"/>
            <a:ext cx="10278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Establish</a:t>
            </a:r>
          </a:p>
          <a:p>
            <a:r>
              <a:rPr lang="en-US" sz="1600" dirty="0">
                <a:solidFill>
                  <a:srgbClr val="FFFFFF"/>
                </a:solidFill>
              </a:rPr>
              <a:t>A Price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74694" y="4008541"/>
            <a:ext cx="102781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List Your Home For Sale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831651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635859" y="402158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672008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87" name="Straight Connector 86"/>
          <p:cNvCxnSpPr>
            <a:stCxn id="89" idx="0"/>
          </p:cNvCxnSpPr>
          <p:nvPr/>
        </p:nvCxnSpPr>
        <p:spPr>
          <a:xfrm flipV="1">
            <a:off x="5687133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509881" y="4030856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546030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90" name="Straight Connector 89"/>
          <p:cNvCxnSpPr>
            <a:stCxn id="92" idx="0"/>
          </p:cNvCxnSpPr>
          <p:nvPr/>
        </p:nvCxnSpPr>
        <p:spPr>
          <a:xfrm flipV="1">
            <a:off x="7520977" y="2962349"/>
            <a:ext cx="11866" cy="1058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343725" y="4035742"/>
            <a:ext cx="381360" cy="381360"/>
          </a:xfrm>
          <a:prstGeom prst="ellipse">
            <a:avLst/>
          </a:prstGeom>
          <a:solidFill>
            <a:srgbClr val="002349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379874" y="4020530"/>
            <a:ext cx="2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076" y="2344675"/>
            <a:ext cx="742116" cy="74211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921640" y="4005821"/>
            <a:ext cx="102781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Under Contract/In Escrow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810694" y="4061907"/>
            <a:ext cx="10278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Closing</a:t>
            </a:r>
          </a:p>
          <a:p>
            <a:r>
              <a:rPr lang="en-US" sz="1600" dirty="0">
                <a:solidFill>
                  <a:srgbClr val="FFFFFF"/>
                </a:solidFill>
              </a:rPr>
              <a:t>Day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1839"/>
            <a:ext cx="2567629" cy="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52" grpId="0"/>
      <p:bldP spid="53" grpId="1" animBg="1"/>
      <p:bldP spid="54" grpId="0"/>
      <p:bldP spid="61" grpId="0" animBg="1"/>
      <p:bldP spid="62" grpId="0"/>
      <p:bldP spid="63" grpId="0" animBg="1"/>
      <p:bldP spid="64" grpId="0"/>
      <p:bldP spid="66" grpId="0" animBg="1"/>
      <p:bldP spid="67" grpId="0"/>
      <p:bldP spid="68" grpId="0" animBg="1"/>
      <p:bldP spid="69" grpId="0"/>
      <p:bldP spid="71" grpId="0" animBg="1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80" grpId="0" animBg="1"/>
      <p:bldP spid="81" grpId="0"/>
      <p:bldP spid="82" grpId="0"/>
      <p:bldP spid="83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5" grpId="0"/>
      <p:bldP spid="96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756</Words>
  <Application>Microsoft Office PowerPoint</Application>
  <PresentationFormat>On-screen Show (16:9)</PresentationFormat>
  <Paragraphs>123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Cambria</vt:lpstr>
      <vt:lpstr>Courier New</vt:lpstr>
      <vt:lpstr>Franklin Gothic Book</vt:lpstr>
      <vt:lpstr>Franklin Gothic Medium</vt:lpstr>
      <vt:lpstr>Georgia</vt:lpstr>
      <vt:lpstr>Helvetica Neue</vt:lpstr>
      <vt:lpstr>Helvetica Neue Light</vt:lpstr>
      <vt:lpstr>Helvetica Neue Thin</vt:lpstr>
      <vt:lpstr>Office Theme</vt:lpstr>
      <vt:lpstr>1_Office Theme</vt:lpstr>
      <vt:lpstr>2_Office Theme</vt:lpstr>
      <vt:lpstr>Adjacency</vt:lpstr>
      <vt:lpstr>1_Adjacency</vt:lpstr>
      <vt:lpstr>2_Adjacency</vt:lpstr>
      <vt:lpstr>3_Adjacency</vt:lpstr>
      <vt:lpstr>THE</vt:lpstr>
      <vt:lpstr>ABOUT MY CAREER</vt:lpstr>
      <vt:lpstr>TELL ME ABOUT YOUR HOUSE</vt:lpstr>
      <vt:lpstr>IMPORTANT QUESTIONS</vt:lpstr>
      <vt:lpstr>MY APPROACH</vt:lpstr>
      <vt:lpstr>WHAT DOES REALTOR MEAN?</vt:lpstr>
      <vt:lpstr>ABOUT Carolina4Sale</vt:lpstr>
      <vt:lpstr>NOW, I WANT YOU TO IMAGINE…</vt:lpstr>
      <vt:lpstr>THE SELLER’S ROAD MAP</vt:lpstr>
      <vt:lpstr>THE PRICE DERIVATIVE</vt:lpstr>
      <vt:lpstr>COMPETITIVE MARKET ANALYSIS</vt:lpstr>
      <vt:lpstr>MARKETING YOUR PROPERTY</vt:lpstr>
      <vt:lpstr>FACT VS. FICTION</vt:lpstr>
      <vt:lpstr>MARKETING CHANNELS</vt:lpstr>
      <vt:lpstr>GETTING STARTED</vt:lpstr>
      <vt:lpstr>Thank you!</vt:lpstr>
      <vt:lpstr>CONTACT INFORMATION</vt:lpstr>
    </vt:vector>
  </TitlesOfParts>
  <Company>Rightside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David Garofalo</dc:creator>
  <cp:lastModifiedBy>David Garofalo</cp:lastModifiedBy>
  <cp:revision>128</cp:revision>
  <dcterms:created xsi:type="dcterms:W3CDTF">2017-06-03T17:41:48Z</dcterms:created>
  <dcterms:modified xsi:type="dcterms:W3CDTF">2020-03-08T03:11:46Z</dcterms:modified>
</cp:coreProperties>
</file>