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5"/>
  </p:notesMasterIdLst>
  <p:sldIdLst>
    <p:sldId id="256" r:id="rId3"/>
    <p:sldId id="257" r:id="rId4"/>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FBA"/>
    <a:srgbClr val="0074E4"/>
    <a:srgbClr val="1E2E5C"/>
    <a:srgbClr val="E36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p:restoredTop sz="94760"/>
  </p:normalViewPr>
  <p:slideViewPr>
    <p:cSldViewPr snapToGrid="0" snapToObjects="1">
      <p:cViewPr varScale="1">
        <p:scale>
          <a:sx n="75" d="100"/>
          <a:sy n="75" d="100"/>
        </p:scale>
        <p:origin x="28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26B5425-BD9C-0641-9B35-849C1E5B8195}" type="datetimeFigureOut">
              <a:rPr lang="en-US" smtClean="0"/>
              <a:t>7/23/2018</a:t>
            </a:fld>
            <a:endParaRPr lang="en-US"/>
          </a:p>
        </p:txBody>
      </p:sp>
      <p:sp>
        <p:nvSpPr>
          <p:cNvPr id="4" name="Slide Image Placeholder 3"/>
          <p:cNvSpPr>
            <a:spLocks noGrp="1" noRot="1" noChangeAspect="1"/>
          </p:cNvSpPr>
          <p:nvPr>
            <p:ph type="sldImg" idx="2"/>
          </p:nvPr>
        </p:nvSpPr>
        <p:spPr>
          <a:xfrm>
            <a:off x="2270125" y="1154113"/>
            <a:ext cx="240982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7EE45F7-7926-6540-B30B-136AD2D6988B}" type="slidenum">
              <a:rPr lang="en-US" smtClean="0"/>
              <a:t>‹#›</a:t>
            </a:fld>
            <a:endParaRPr lang="en-US"/>
          </a:p>
        </p:txBody>
      </p:sp>
    </p:spTree>
    <p:extLst>
      <p:ext uri="{BB962C8B-B14F-4D97-AF65-F5344CB8AC3E}">
        <p14:creationId xmlns:p14="http://schemas.microsoft.com/office/powerpoint/2010/main" val="132278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E45F7-7926-6540-B30B-136AD2D6988B}" type="slidenum">
              <a:rPr lang="en-US" smtClean="0"/>
              <a:t>2</a:t>
            </a:fld>
            <a:endParaRPr lang="en-US"/>
          </a:p>
        </p:txBody>
      </p:sp>
    </p:spTree>
    <p:extLst>
      <p:ext uri="{BB962C8B-B14F-4D97-AF65-F5344CB8AC3E}">
        <p14:creationId xmlns:p14="http://schemas.microsoft.com/office/powerpoint/2010/main" val="133384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64596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4732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70758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71442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34705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73235" y="8749861"/>
            <a:ext cx="1371329" cy="914401"/>
          </a:xfrm>
        </p:spPr>
        <p:txBody>
          <a:bodyPr/>
          <a:lstStyle>
            <a:lvl1pPr marL="0" indent="0">
              <a:buNone/>
              <a:defRPr lang="en-US" sz="1400" smtClean="0"/>
            </a:lvl1pPr>
          </a:lstStyle>
          <a:p>
            <a:r>
              <a:rPr lang="en-US" sz="1400" dirty="0">
                <a:solidFill>
                  <a:srgbClr val="191919"/>
                </a:solidFill>
                <a:latin typeface="Calibri" charset="0"/>
              </a:rPr>
              <a:t>Drag and drop picture or click icon to add</a:t>
            </a:r>
            <a:endParaRPr lang="en-US" dirty="0"/>
          </a:p>
        </p:txBody>
      </p:sp>
      <p:sp>
        <p:nvSpPr>
          <p:cNvPr id="8" name="Picture Placeholder 6"/>
          <p:cNvSpPr>
            <a:spLocks noGrp="1"/>
          </p:cNvSpPr>
          <p:nvPr>
            <p:ph type="pic" sz="quarter" idx="11" hasCustomPrompt="1"/>
          </p:nvPr>
        </p:nvSpPr>
        <p:spPr>
          <a:xfrm>
            <a:off x="5076497" y="8891752"/>
            <a:ext cx="2217683" cy="772511"/>
          </a:xfrm>
        </p:spPr>
        <p:txBody>
          <a:bodyPr/>
          <a:lstStyle>
            <a:lvl1pPr marL="0" indent="0">
              <a:buNone/>
              <a:defRPr lang="en-US" sz="1400" smtClean="0"/>
            </a:lvl1pPr>
          </a:lstStyle>
          <a:p>
            <a:r>
              <a:rPr lang="en-US" sz="1400" dirty="0">
                <a:solidFill>
                  <a:srgbClr val="191919"/>
                </a:solidFill>
                <a:latin typeface="Calibri" charset="0"/>
              </a:rPr>
              <a:t>Drag and drop logo or click icon to add</a:t>
            </a:r>
            <a:endParaRPr lang="en-US" dirty="0"/>
          </a:p>
        </p:txBody>
      </p:sp>
      <p:sp>
        <p:nvSpPr>
          <p:cNvPr id="10" name="Text Placeholder 9"/>
          <p:cNvSpPr>
            <a:spLocks noGrp="1"/>
          </p:cNvSpPr>
          <p:nvPr>
            <p:ph type="body" sz="quarter" idx="12" hasCustomPrompt="1"/>
          </p:nvPr>
        </p:nvSpPr>
        <p:spPr>
          <a:xfrm>
            <a:off x="2034400" y="8891698"/>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NAME</a:t>
            </a:r>
          </a:p>
        </p:txBody>
      </p:sp>
      <p:sp>
        <p:nvSpPr>
          <p:cNvPr id="11" name="Text Placeholder 9"/>
          <p:cNvSpPr>
            <a:spLocks noGrp="1"/>
          </p:cNvSpPr>
          <p:nvPr>
            <p:ph type="body" sz="quarter" idx="13" hasCustomPrompt="1"/>
          </p:nvPr>
        </p:nvSpPr>
        <p:spPr>
          <a:xfrm>
            <a:off x="2034399" y="9136118"/>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phone number</a:t>
            </a:r>
          </a:p>
        </p:txBody>
      </p:sp>
      <p:sp>
        <p:nvSpPr>
          <p:cNvPr id="12" name="Text Placeholder 9"/>
          <p:cNvSpPr>
            <a:spLocks noGrp="1"/>
          </p:cNvSpPr>
          <p:nvPr>
            <p:ph type="body" sz="quarter" idx="14" hasCustomPrompt="1"/>
          </p:nvPr>
        </p:nvSpPr>
        <p:spPr>
          <a:xfrm>
            <a:off x="2034399" y="9411960"/>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email</a:t>
            </a:r>
          </a:p>
        </p:txBody>
      </p:sp>
    </p:spTree>
    <p:extLst>
      <p:ext uri="{BB962C8B-B14F-4D97-AF65-F5344CB8AC3E}">
        <p14:creationId xmlns:p14="http://schemas.microsoft.com/office/powerpoint/2010/main" val="1095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202755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350879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206075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71227-C333-8049-BE7C-B2EA6BFFBA0D}"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95326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71227-C333-8049-BE7C-B2EA6BFFBA0D}"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43712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73235" y="8749861"/>
            <a:ext cx="1371329" cy="914401"/>
          </a:xfrm>
        </p:spPr>
        <p:txBody>
          <a:bodyPr/>
          <a:lstStyle>
            <a:lvl1pPr marL="0" indent="0">
              <a:buNone/>
              <a:defRPr lang="en-US" sz="1400" smtClean="0"/>
            </a:lvl1pPr>
          </a:lstStyle>
          <a:p>
            <a:r>
              <a:rPr lang="en-US" sz="1400" dirty="0">
                <a:solidFill>
                  <a:srgbClr val="191919"/>
                </a:solidFill>
                <a:latin typeface="Calibri" charset="0"/>
              </a:rPr>
              <a:t>Drag and drop picture or click icon to add</a:t>
            </a:r>
            <a:endParaRPr lang="en-US" dirty="0"/>
          </a:p>
        </p:txBody>
      </p:sp>
      <p:sp>
        <p:nvSpPr>
          <p:cNvPr id="8" name="Picture Placeholder 6"/>
          <p:cNvSpPr>
            <a:spLocks noGrp="1"/>
          </p:cNvSpPr>
          <p:nvPr>
            <p:ph type="pic" sz="quarter" idx="11" hasCustomPrompt="1"/>
          </p:nvPr>
        </p:nvSpPr>
        <p:spPr>
          <a:xfrm>
            <a:off x="5076497" y="8891752"/>
            <a:ext cx="2217683" cy="772511"/>
          </a:xfrm>
        </p:spPr>
        <p:txBody>
          <a:bodyPr/>
          <a:lstStyle>
            <a:lvl1pPr marL="0" indent="0">
              <a:buNone/>
              <a:defRPr lang="en-US" sz="1400" smtClean="0"/>
            </a:lvl1pPr>
          </a:lstStyle>
          <a:p>
            <a:r>
              <a:rPr lang="en-US" sz="1400" dirty="0">
                <a:solidFill>
                  <a:srgbClr val="191919"/>
                </a:solidFill>
                <a:latin typeface="Calibri" charset="0"/>
              </a:rPr>
              <a:t>Drag and drop logo or click icon to add</a:t>
            </a:r>
            <a:endParaRPr lang="en-US" dirty="0"/>
          </a:p>
        </p:txBody>
      </p:sp>
      <p:sp>
        <p:nvSpPr>
          <p:cNvPr id="10" name="Text Placeholder 9"/>
          <p:cNvSpPr>
            <a:spLocks noGrp="1"/>
          </p:cNvSpPr>
          <p:nvPr>
            <p:ph type="body" sz="quarter" idx="12" hasCustomPrompt="1"/>
          </p:nvPr>
        </p:nvSpPr>
        <p:spPr>
          <a:xfrm>
            <a:off x="2034400" y="8891698"/>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NAME</a:t>
            </a:r>
          </a:p>
        </p:txBody>
      </p:sp>
      <p:sp>
        <p:nvSpPr>
          <p:cNvPr id="11" name="Text Placeholder 9"/>
          <p:cNvSpPr>
            <a:spLocks noGrp="1"/>
          </p:cNvSpPr>
          <p:nvPr>
            <p:ph type="body" sz="quarter" idx="13" hasCustomPrompt="1"/>
          </p:nvPr>
        </p:nvSpPr>
        <p:spPr>
          <a:xfrm>
            <a:off x="2034399" y="9136118"/>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phone number</a:t>
            </a:r>
          </a:p>
        </p:txBody>
      </p:sp>
      <p:sp>
        <p:nvSpPr>
          <p:cNvPr id="12" name="Text Placeholder 9"/>
          <p:cNvSpPr>
            <a:spLocks noGrp="1"/>
          </p:cNvSpPr>
          <p:nvPr>
            <p:ph type="body" sz="quarter" idx="14" hasCustomPrompt="1"/>
          </p:nvPr>
        </p:nvSpPr>
        <p:spPr>
          <a:xfrm>
            <a:off x="2034399" y="9411960"/>
            <a:ext cx="2474913" cy="252303"/>
          </a:xfrm>
        </p:spPr>
        <p:txBody>
          <a:bodyPr>
            <a:noAutofit/>
          </a:bodyPr>
          <a:lstStyle>
            <a:lvl1pPr>
              <a:defRPr sz="1050">
                <a:solidFill>
                  <a:schemeClr val="bg1"/>
                </a:solidFill>
                <a:latin typeface="Gotham Book" charset="0"/>
                <a:ea typeface="Gotham Book" charset="0"/>
                <a:cs typeface="Gotham Book" charset="0"/>
              </a:defRPr>
            </a:lvl1pPr>
            <a:lvl3pPr algn="l">
              <a:defRPr sz="1200" baseline="0">
                <a:latin typeface="Gotham Book" charset="0"/>
                <a:ea typeface="Gotham Book" charset="0"/>
                <a:cs typeface="Gotham Book" charset="0"/>
              </a:defRPr>
            </a:lvl3pPr>
          </a:lstStyle>
          <a:p>
            <a:pPr marL="194310" marR="0" lvl="0" indent="-194310" algn="l" defTabSz="777240" rtl="0" eaLnBrk="1" fontAlgn="auto" latinLnBrk="0" hangingPunct="1">
              <a:lnSpc>
                <a:spcPct val="90000"/>
              </a:lnSpc>
              <a:spcBef>
                <a:spcPts val="425"/>
              </a:spcBef>
              <a:spcAft>
                <a:spcPts val="0"/>
              </a:spcAft>
              <a:buClrTx/>
              <a:buSzTx/>
              <a:buFont typeface="Arial" panose="020B0604020202020204" pitchFamily="34" charset="0"/>
              <a:buNone/>
              <a:tabLst/>
              <a:defRPr/>
            </a:pPr>
            <a:r>
              <a:rPr lang="en-US" dirty="0"/>
              <a:t>Agent email</a:t>
            </a:r>
          </a:p>
        </p:txBody>
      </p:sp>
    </p:spTree>
    <p:extLst>
      <p:ext uri="{BB962C8B-B14F-4D97-AF65-F5344CB8AC3E}">
        <p14:creationId xmlns:p14="http://schemas.microsoft.com/office/powerpoint/2010/main" val="43361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71227-C333-8049-BE7C-B2EA6BFFBA0D}"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26907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270613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48145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452326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3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23035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71227-C333-8049-BE7C-B2EA6BFFBA0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48713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1143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71227-C333-8049-BE7C-B2EA6BFFBA0D}"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98553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71227-C333-8049-BE7C-B2EA6BFFBA0D}"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1979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71227-C333-8049-BE7C-B2EA6BFFBA0D}"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47078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DC71227-C333-8049-BE7C-B2EA6BFFBA0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1A89-FCCA-8149-9528-EF829F384413}" type="slidenum">
              <a:rPr lang="en-US" smtClean="0"/>
              <a:t>‹#›</a:t>
            </a:fld>
            <a:endParaRPr lang="en-US"/>
          </a:p>
        </p:txBody>
      </p:sp>
    </p:spTree>
    <p:extLst>
      <p:ext uri="{BB962C8B-B14F-4D97-AF65-F5344CB8AC3E}">
        <p14:creationId xmlns:p14="http://schemas.microsoft.com/office/powerpoint/2010/main" val="110417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DC71227-C333-8049-BE7C-B2EA6BFFBA0D}" type="datetimeFigureOut">
              <a:rPr lang="en-US" smtClean="0"/>
              <a:t>7/23/2018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EE61A89-FCCA-8149-9528-EF829F384413}" type="slidenum">
              <a:rPr lang="en-US" smtClean="0"/>
              <a:t>‹#›</a:t>
            </a:fld>
            <a:endParaRPr lang="en-US"/>
          </a:p>
        </p:txBody>
      </p:sp>
    </p:spTree>
    <p:extLst>
      <p:ext uri="{BB962C8B-B14F-4D97-AF65-F5344CB8AC3E}">
        <p14:creationId xmlns:p14="http://schemas.microsoft.com/office/powerpoint/2010/main" val="128173109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DC71227-C333-8049-BE7C-B2EA6BFFBA0D}" type="datetimeFigureOut">
              <a:rPr lang="en-US" smtClean="0"/>
              <a:t>7/23/2018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EE61A89-FCCA-8149-9528-EF829F384413}" type="slidenum">
              <a:rPr lang="en-US" smtClean="0"/>
              <a:t>‹#›</a:t>
            </a:fld>
            <a:endParaRPr lang="en-US"/>
          </a:p>
        </p:txBody>
      </p:sp>
    </p:spTree>
    <p:extLst>
      <p:ext uri="{BB962C8B-B14F-4D97-AF65-F5344CB8AC3E}">
        <p14:creationId xmlns:p14="http://schemas.microsoft.com/office/powerpoint/2010/main" val="699308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7772400" cy="10058400"/>
          </a:xfrm>
          <a:prstGeom prst="rect">
            <a:avLst/>
          </a:prstGeom>
        </p:spPr>
      </p:pic>
      <p:pic>
        <p:nvPicPr>
          <p:cNvPr id="3" name="Picture Placeholder 2">
            <a:extLst>
              <a:ext uri="{FF2B5EF4-FFF2-40B4-BE49-F238E27FC236}">
                <a16:creationId xmlns:a16="http://schemas.microsoft.com/office/drawing/2014/main" id="{09C53B63-B2C7-49C1-8B11-7EA090772F40}"/>
              </a:ext>
            </a:extLst>
          </p:cNvPr>
          <p:cNvPicPr>
            <a:picLocks noGrp="1" noChangeAspect="1"/>
          </p:cNvPicPr>
          <p:nvPr>
            <p:ph type="pic" sz="quarter" idx="10"/>
          </p:nvPr>
        </p:nvPicPr>
        <p:blipFill>
          <a:blip r:embed="rId3"/>
          <a:stretch>
            <a:fillRect/>
          </a:stretch>
        </p:blipFill>
        <p:spPr>
          <a:xfrm>
            <a:off x="478220" y="7378700"/>
            <a:ext cx="817179" cy="2285563"/>
          </a:xfrm>
        </p:spPr>
      </p:pic>
      <p:pic>
        <p:nvPicPr>
          <p:cNvPr id="5" name="Picture Placeholder 4">
            <a:extLst>
              <a:ext uri="{FF2B5EF4-FFF2-40B4-BE49-F238E27FC236}">
                <a16:creationId xmlns:a16="http://schemas.microsoft.com/office/drawing/2014/main" id="{0CF17918-853B-479E-8675-FFECA8A87AAC}"/>
              </a:ext>
            </a:extLst>
          </p:cNvPr>
          <p:cNvPicPr>
            <a:picLocks noGrp="1" noChangeAspect="1"/>
          </p:cNvPicPr>
          <p:nvPr>
            <p:ph type="pic" sz="quarter" idx="11"/>
          </p:nvPr>
        </p:nvPicPr>
        <p:blipFill>
          <a:blip r:embed="rId4"/>
          <a:stretch>
            <a:fillRect/>
          </a:stretch>
        </p:blipFill>
        <p:spPr>
          <a:xfrm>
            <a:off x="5390692" y="8051800"/>
            <a:ext cx="1591766" cy="1612463"/>
          </a:xfrm>
        </p:spPr>
      </p:pic>
      <p:sp>
        <p:nvSpPr>
          <p:cNvPr id="17" name="Text Placeholder 16"/>
          <p:cNvSpPr>
            <a:spLocks noGrp="1"/>
          </p:cNvSpPr>
          <p:nvPr>
            <p:ph type="body" sz="quarter" idx="12"/>
          </p:nvPr>
        </p:nvSpPr>
        <p:spPr>
          <a:xfrm>
            <a:off x="2034400" y="8774884"/>
            <a:ext cx="2474913" cy="252304"/>
          </a:xfrm>
        </p:spPr>
        <p:txBody>
          <a:bodyPr/>
          <a:lstStyle/>
          <a:p>
            <a:r>
              <a:rPr lang="en-US" sz="1400" dirty="0"/>
              <a:t>Chris McKenty</a:t>
            </a:r>
          </a:p>
        </p:txBody>
      </p:sp>
      <p:sp>
        <p:nvSpPr>
          <p:cNvPr id="18" name="Text Placeholder 17"/>
          <p:cNvSpPr>
            <a:spLocks noGrp="1"/>
          </p:cNvSpPr>
          <p:nvPr>
            <p:ph type="body" sz="quarter" idx="13"/>
          </p:nvPr>
        </p:nvSpPr>
        <p:spPr>
          <a:xfrm>
            <a:off x="2034399" y="9027188"/>
            <a:ext cx="2474913" cy="361233"/>
          </a:xfrm>
        </p:spPr>
        <p:txBody>
          <a:bodyPr/>
          <a:lstStyle/>
          <a:p>
            <a:r>
              <a:rPr lang="en-US" sz="1400" dirty="0"/>
              <a:t>chrismckenty@comcast.net</a:t>
            </a:r>
          </a:p>
        </p:txBody>
      </p:sp>
      <p:sp>
        <p:nvSpPr>
          <p:cNvPr id="19" name="Text Placeholder 18"/>
          <p:cNvSpPr>
            <a:spLocks noGrp="1"/>
          </p:cNvSpPr>
          <p:nvPr>
            <p:ph type="body" sz="quarter" idx="14"/>
          </p:nvPr>
        </p:nvSpPr>
        <p:spPr>
          <a:xfrm>
            <a:off x="2034399" y="9303032"/>
            <a:ext cx="2474913" cy="361232"/>
          </a:xfrm>
        </p:spPr>
        <p:txBody>
          <a:bodyPr/>
          <a:lstStyle/>
          <a:p>
            <a:r>
              <a:rPr lang="en-US" sz="1400" dirty="0"/>
              <a:t>Cell (856) 889-4455</a:t>
            </a:r>
          </a:p>
        </p:txBody>
      </p:sp>
      <p:sp>
        <p:nvSpPr>
          <p:cNvPr id="12" name="TextBox 11">
            <a:extLst>
              <a:ext uri="{FF2B5EF4-FFF2-40B4-BE49-F238E27FC236}">
                <a16:creationId xmlns:a16="http://schemas.microsoft.com/office/drawing/2014/main" id="{72C35FA0-A5E1-4396-AB38-C81175924D77}"/>
              </a:ext>
            </a:extLst>
          </p:cNvPr>
          <p:cNvSpPr txBox="1"/>
          <p:nvPr/>
        </p:nvSpPr>
        <p:spPr>
          <a:xfrm>
            <a:off x="773114" y="2469244"/>
            <a:ext cx="2741612" cy="477054"/>
          </a:xfrm>
          <a:prstGeom prst="rect">
            <a:avLst/>
          </a:prstGeom>
          <a:solidFill>
            <a:schemeClr val="bg1"/>
          </a:solidFill>
        </p:spPr>
        <p:txBody>
          <a:bodyPr wrap="square" rtlCol="0">
            <a:spAutoFit/>
          </a:bodyPr>
          <a:lstStyle/>
          <a:p>
            <a:pPr lvl="0">
              <a:lnSpc>
                <a:spcPts val="1500"/>
              </a:lnSpc>
            </a:pPr>
            <a:r>
              <a:rPr lang="en-US" sz="1700" spc="50" dirty="0">
                <a:solidFill>
                  <a:srgbClr val="2C6FBA"/>
                </a:solidFill>
                <a:latin typeface="Proxima Nova" panose="02000506030000020004" pitchFamily="50" charset="0"/>
              </a:rPr>
              <a:t>Resolve any financial obstacles before you sell</a:t>
            </a:r>
          </a:p>
        </p:txBody>
      </p:sp>
      <p:sp>
        <p:nvSpPr>
          <p:cNvPr id="20" name="TextBox 19">
            <a:extLst>
              <a:ext uri="{FF2B5EF4-FFF2-40B4-BE49-F238E27FC236}">
                <a16:creationId xmlns:a16="http://schemas.microsoft.com/office/drawing/2014/main" id="{613C9915-4A29-47D6-B798-593658921BC8}"/>
              </a:ext>
            </a:extLst>
          </p:cNvPr>
          <p:cNvSpPr txBox="1"/>
          <p:nvPr/>
        </p:nvSpPr>
        <p:spPr>
          <a:xfrm>
            <a:off x="773114" y="2921394"/>
            <a:ext cx="3204526" cy="810478"/>
          </a:xfrm>
          <a:prstGeom prst="rect">
            <a:avLst/>
          </a:prstGeom>
          <a:solidFill>
            <a:schemeClr val="bg1"/>
          </a:solidFill>
        </p:spPr>
        <p:txBody>
          <a:bodyPr wrap="square" rtlCol="0">
            <a:spAutoFit/>
          </a:bodyPr>
          <a:lstStyle/>
          <a:p>
            <a:pPr>
              <a:lnSpc>
                <a:spcPts val="1350"/>
              </a:lnSpc>
            </a:pPr>
            <a:r>
              <a:rPr lang="en-US" sz="950" spc="40" dirty="0">
                <a:solidFill>
                  <a:srgbClr val="474747"/>
                </a:solidFill>
                <a:latin typeface="Proxima Nova Light" panose="02000506030000020004" pitchFamily="50" charset="0"/>
              </a:rPr>
              <a:t>If your property has incurred any sort of debt, encumbrance or lien, you will need to take care of them before settling with your buyer. These obstacles can arise any number of ways: </a:t>
            </a:r>
          </a:p>
        </p:txBody>
      </p:sp>
      <p:sp>
        <p:nvSpPr>
          <p:cNvPr id="22" name="TextBox 21">
            <a:extLst>
              <a:ext uri="{FF2B5EF4-FFF2-40B4-BE49-F238E27FC236}">
                <a16:creationId xmlns:a16="http://schemas.microsoft.com/office/drawing/2014/main" id="{A9DA32EA-E4D3-4919-88BE-F3AD6D31F1DC}"/>
              </a:ext>
            </a:extLst>
          </p:cNvPr>
          <p:cNvSpPr txBox="1"/>
          <p:nvPr/>
        </p:nvSpPr>
        <p:spPr>
          <a:xfrm>
            <a:off x="1067459" y="3793006"/>
            <a:ext cx="2696821" cy="1759456"/>
          </a:xfrm>
          <a:prstGeom prst="rect">
            <a:avLst/>
          </a:prstGeom>
          <a:solidFill>
            <a:schemeClr val="bg1"/>
          </a:solidFill>
        </p:spPr>
        <p:txBody>
          <a:bodyPr wrap="square" rtlCol="0">
            <a:spAutoFit/>
          </a:bodyPr>
          <a:lstStyle/>
          <a:p>
            <a:pPr>
              <a:lnSpc>
                <a:spcPts val="1350"/>
              </a:lnSpc>
              <a:spcAft>
                <a:spcPts val="800"/>
              </a:spcAft>
            </a:pPr>
            <a:r>
              <a:rPr lang="en-US" sz="1200" spc="40" dirty="0">
                <a:solidFill>
                  <a:srgbClr val="474747"/>
                </a:solidFill>
                <a:latin typeface="Proxima Nova Light" panose="02000506030000020004" pitchFamily="50" charset="0"/>
              </a:rPr>
              <a:t>Federal, state or local tax liens</a:t>
            </a:r>
          </a:p>
          <a:p>
            <a:pPr>
              <a:lnSpc>
                <a:spcPts val="1350"/>
              </a:lnSpc>
              <a:spcAft>
                <a:spcPts val="800"/>
              </a:spcAft>
            </a:pPr>
            <a:r>
              <a:rPr lang="en-US" sz="1200" spc="40" dirty="0">
                <a:solidFill>
                  <a:srgbClr val="474747"/>
                </a:solidFill>
                <a:latin typeface="Proxima Nova Light" panose="02000506030000020004" pitchFamily="50" charset="0"/>
              </a:rPr>
              <a:t>Civil court judgements</a:t>
            </a:r>
          </a:p>
          <a:p>
            <a:pPr>
              <a:lnSpc>
                <a:spcPts val="1350"/>
              </a:lnSpc>
              <a:spcAft>
                <a:spcPts val="800"/>
              </a:spcAft>
            </a:pPr>
            <a:r>
              <a:rPr lang="en-US" sz="1200" spc="40" dirty="0">
                <a:solidFill>
                  <a:srgbClr val="474747"/>
                </a:solidFill>
                <a:latin typeface="Proxima Nova Light" panose="02000506030000020004" pitchFamily="50" charset="0"/>
              </a:rPr>
              <a:t>Missed child support or spousal support payments</a:t>
            </a:r>
          </a:p>
          <a:p>
            <a:pPr>
              <a:lnSpc>
                <a:spcPts val="1350"/>
              </a:lnSpc>
              <a:spcAft>
                <a:spcPts val="800"/>
              </a:spcAft>
            </a:pPr>
            <a:r>
              <a:rPr lang="en-US" sz="1200" spc="40" dirty="0">
                <a:solidFill>
                  <a:srgbClr val="474747"/>
                </a:solidFill>
                <a:latin typeface="Proxima Nova Light" panose="02000506030000020004" pitchFamily="50" charset="0"/>
              </a:rPr>
              <a:t>Failure to pay homeowners association dues</a:t>
            </a:r>
          </a:p>
          <a:p>
            <a:pPr>
              <a:lnSpc>
                <a:spcPts val="1350"/>
              </a:lnSpc>
              <a:spcAft>
                <a:spcPts val="800"/>
              </a:spcAft>
            </a:pPr>
            <a:r>
              <a:rPr lang="en-US" sz="1200" spc="40" dirty="0">
                <a:solidFill>
                  <a:srgbClr val="474747"/>
                </a:solidFill>
                <a:latin typeface="Proxima Nova Light" panose="02000506030000020004" pitchFamily="50" charset="0"/>
              </a:rPr>
              <a:t>General unpaid debts</a:t>
            </a:r>
          </a:p>
        </p:txBody>
      </p:sp>
      <p:sp>
        <p:nvSpPr>
          <p:cNvPr id="24" name="TextBox 23">
            <a:extLst>
              <a:ext uri="{FF2B5EF4-FFF2-40B4-BE49-F238E27FC236}">
                <a16:creationId xmlns:a16="http://schemas.microsoft.com/office/drawing/2014/main" id="{94EAEDE4-7C7B-47CC-AA90-A95F52DA3A44}"/>
              </a:ext>
            </a:extLst>
          </p:cNvPr>
          <p:cNvSpPr txBox="1"/>
          <p:nvPr/>
        </p:nvSpPr>
        <p:spPr>
          <a:xfrm>
            <a:off x="4301016" y="2469244"/>
            <a:ext cx="3113243" cy="285206"/>
          </a:xfrm>
          <a:prstGeom prst="rect">
            <a:avLst/>
          </a:prstGeom>
          <a:solidFill>
            <a:schemeClr val="bg1"/>
          </a:solidFill>
        </p:spPr>
        <p:txBody>
          <a:bodyPr wrap="square" rtlCol="0">
            <a:spAutoFit/>
          </a:bodyPr>
          <a:lstStyle/>
          <a:p>
            <a:pPr lvl="0">
              <a:lnSpc>
                <a:spcPts val="1500"/>
              </a:lnSpc>
            </a:pPr>
            <a:r>
              <a:rPr lang="en-US" sz="1700" spc="50" dirty="0">
                <a:solidFill>
                  <a:srgbClr val="2C6FBA"/>
                </a:solidFill>
                <a:latin typeface="Proxima Nova" panose="02000506030000020004" pitchFamily="50" charset="0"/>
              </a:rPr>
              <a:t>Gather important documents</a:t>
            </a:r>
          </a:p>
        </p:txBody>
      </p:sp>
      <p:sp>
        <p:nvSpPr>
          <p:cNvPr id="25" name="TextBox 24">
            <a:extLst>
              <a:ext uri="{FF2B5EF4-FFF2-40B4-BE49-F238E27FC236}">
                <a16:creationId xmlns:a16="http://schemas.microsoft.com/office/drawing/2014/main" id="{47487453-7899-4848-B65A-DA8D892B6256}"/>
              </a:ext>
            </a:extLst>
          </p:cNvPr>
          <p:cNvSpPr txBox="1"/>
          <p:nvPr/>
        </p:nvSpPr>
        <p:spPr>
          <a:xfrm>
            <a:off x="4604979" y="2818712"/>
            <a:ext cx="2696821" cy="3888244"/>
          </a:xfrm>
          <a:prstGeom prst="rect">
            <a:avLst/>
          </a:prstGeom>
          <a:solidFill>
            <a:schemeClr val="bg1"/>
          </a:solidFill>
        </p:spPr>
        <p:txBody>
          <a:bodyPr wrap="square" rtlCol="0">
            <a:spAutoFit/>
          </a:bodyPr>
          <a:lstStyle/>
          <a:p>
            <a:pPr>
              <a:lnSpc>
                <a:spcPts val="1350"/>
              </a:lnSpc>
              <a:spcAft>
                <a:spcPts val="850"/>
              </a:spcAft>
            </a:pPr>
            <a:r>
              <a:rPr lang="en-US" sz="1200" spc="40" dirty="0">
                <a:solidFill>
                  <a:srgbClr val="474747"/>
                </a:solidFill>
                <a:latin typeface="Proxima Nova Light" panose="02000506030000020004" pitchFamily="50" charset="0"/>
              </a:rPr>
              <a:t>Deed</a:t>
            </a:r>
          </a:p>
          <a:p>
            <a:pPr>
              <a:lnSpc>
                <a:spcPts val="1350"/>
              </a:lnSpc>
              <a:spcAft>
                <a:spcPts val="850"/>
              </a:spcAft>
            </a:pPr>
            <a:r>
              <a:rPr lang="en-US" sz="1200" spc="40" dirty="0">
                <a:solidFill>
                  <a:srgbClr val="474747"/>
                </a:solidFill>
                <a:latin typeface="Proxima Nova Light" panose="02000506030000020004" pitchFamily="50" charset="0"/>
              </a:rPr>
              <a:t>Evidence of encumbrances, liens, judgements, etc. </a:t>
            </a:r>
          </a:p>
          <a:p>
            <a:pPr>
              <a:lnSpc>
                <a:spcPts val="1350"/>
              </a:lnSpc>
              <a:spcAft>
                <a:spcPts val="850"/>
              </a:spcAft>
            </a:pPr>
            <a:r>
              <a:rPr lang="en-US" sz="1200" spc="40" dirty="0">
                <a:solidFill>
                  <a:srgbClr val="474747"/>
                </a:solidFill>
                <a:latin typeface="Proxima Nova Light" panose="02000506030000020004" pitchFamily="50" charset="0"/>
              </a:rPr>
              <a:t>Surveys</a:t>
            </a:r>
          </a:p>
          <a:p>
            <a:pPr>
              <a:lnSpc>
                <a:spcPts val="1350"/>
              </a:lnSpc>
              <a:spcAft>
                <a:spcPts val="850"/>
              </a:spcAft>
            </a:pPr>
            <a:r>
              <a:rPr lang="en-US" sz="1200" spc="40" dirty="0">
                <a:solidFill>
                  <a:srgbClr val="474747"/>
                </a:solidFill>
                <a:latin typeface="Proxima Nova Light" panose="02000506030000020004" pitchFamily="50" charset="0"/>
              </a:rPr>
              <a:t>Appraisals</a:t>
            </a:r>
          </a:p>
          <a:p>
            <a:pPr>
              <a:lnSpc>
                <a:spcPts val="1350"/>
              </a:lnSpc>
              <a:spcAft>
                <a:spcPts val="850"/>
              </a:spcAft>
            </a:pPr>
            <a:r>
              <a:rPr lang="en-US" sz="1200" spc="40" dirty="0">
                <a:solidFill>
                  <a:srgbClr val="474747"/>
                </a:solidFill>
                <a:latin typeface="Proxima Nova Light" panose="02000506030000020004" pitchFamily="50" charset="0"/>
              </a:rPr>
              <a:t>Documentation of major repairs, damage or improvements</a:t>
            </a:r>
          </a:p>
          <a:p>
            <a:pPr>
              <a:lnSpc>
                <a:spcPts val="1350"/>
              </a:lnSpc>
              <a:spcAft>
                <a:spcPts val="850"/>
              </a:spcAft>
            </a:pPr>
            <a:r>
              <a:rPr lang="en-US" sz="1200" spc="40" dirty="0">
                <a:solidFill>
                  <a:srgbClr val="474747"/>
                </a:solidFill>
                <a:latin typeface="Proxima Nova Light" panose="02000506030000020004" pitchFamily="50" charset="0"/>
              </a:rPr>
              <a:t>Any agreements made between tenants or cohabiting partners</a:t>
            </a:r>
          </a:p>
          <a:p>
            <a:pPr>
              <a:lnSpc>
                <a:spcPts val="1350"/>
              </a:lnSpc>
              <a:spcAft>
                <a:spcPts val="850"/>
              </a:spcAft>
            </a:pPr>
            <a:r>
              <a:rPr lang="en-US" sz="1200" spc="40" dirty="0">
                <a:solidFill>
                  <a:srgbClr val="474747"/>
                </a:solidFill>
                <a:latin typeface="Proxima Nova Light" panose="02000506030000020004" pitchFamily="50" charset="0"/>
              </a:rPr>
              <a:t>Comparable sales in the areas (if available)</a:t>
            </a:r>
          </a:p>
          <a:p>
            <a:pPr>
              <a:lnSpc>
                <a:spcPts val="1350"/>
              </a:lnSpc>
              <a:spcAft>
                <a:spcPts val="850"/>
              </a:spcAft>
            </a:pPr>
            <a:r>
              <a:rPr lang="en-US" sz="1200" spc="40" dirty="0">
                <a:solidFill>
                  <a:srgbClr val="474747"/>
                </a:solidFill>
                <a:latin typeface="Proxima Nova Light" panose="02000506030000020004" pitchFamily="50" charset="0"/>
              </a:rPr>
              <a:t>Any agreements made between you, as the seller, and your real estate agent (if applicable) </a:t>
            </a:r>
          </a:p>
          <a:p>
            <a:pPr>
              <a:lnSpc>
                <a:spcPts val="1350"/>
              </a:lnSpc>
              <a:spcAft>
                <a:spcPts val="850"/>
              </a:spcAft>
            </a:pPr>
            <a:r>
              <a:rPr lang="en-US" sz="1200" spc="40" dirty="0">
                <a:solidFill>
                  <a:srgbClr val="474747"/>
                </a:solidFill>
                <a:latin typeface="Proxima Nova Light" panose="02000506030000020004" pitchFamily="50" charset="0"/>
              </a:rPr>
              <a:t>Copies of restrictive covenants imposed up upon the community </a:t>
            </a:r>
          </a:p>
        </p:txBody>
      </p:sp>
    </p:spTree>
    <p:extLst>
      <p:ext uri="{BB962C8B-B14F-4D97-AF65-F5344CB8AC3E}">
        <p14:creationId xmlns:p14="http://schemas.microsoft.com/office/powerpoint/2010/main" val="56814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5" name="Picture Placeholder 4">
            <a:extLst>
              <a:ext uri="{FF2B5EF4-FFF2-40B4-BE49-F238E27FC236}">
                <a16:creationId xmlns:a16="http://schemas.microsoft.com/office/drawing/2014/main" id="{8F70AB5B-A8E8-4C6E-A496-81806B8663B1}"/>
              </a:ext>
            </a:extLst>
          </p:cNvPr>
          <p:cNvPicPr>
            <a:picLocks noGrp="1" noChangeAspect="1"/>
          </p:cNvPicPr>
          <p:nvPr>
            <p:ph type="pic" sz="quarter" idx="10"/>
          </p:nvPr>
        </p:nvPicPr>
        <p:blipFill>
          <a:blip r:embed="rId4"/>
          <a:stretch>
            <a:fillRect/>
          </a:stretch>
        </p:blipFill>
        <p:spPr>
          <a:xfrm>
            <a:off x="533400" y="8013700"/>
            <a:ext cx="1120021" cy="1650563"/>
          </a:xfrm>
        </p:spPr>
      </p:pic>
      <p:pic>
        <p:nvPicPr>
          <p:cNvPr id="3" name="Picture Placeholder 2">
            <a:extLst>
              <a:ext uri="{FF2B5EF4-FFF2-40B4-BE49-F238E27FC236}">
                <a16:creationId xmlns:a16="http://schemas.microsoft.com/office/drawing/2014/main" id="{59CB243E-A61A-4F66-9128-4BE706889144}"/>
              </a:ext>
            </a:extLst>
          </p:cNvPr>
          <p:cNvPicPr>
            <a:picLocks noGrp="1" noChangeAspect="1"/>
          </p:cNvPicPr>
          <p:nvPr>
            <p:ph type="pic" sz="quarter" idx="11"/>
          </p:nvPr>
        </p:nvPicPr>
        <p:blipFill>
          <a:blip r:embed="rId5"/>
          <a:stretch>
            <a:fillRect/>
          </a:stretch>
        </p:blipFill>
        <p:spPr>
          <a:xfrm>
            <a:off x="5404065" y="8267335"/>
            <a:ext cx="1473581" cy="1396927"/>
          </a:xfrm>
        </p:spPr>
      </p:pic>
      <p:sp>
        <p:nvSpPr>
          <p:cNvPr id="17" name="Text Placeholder 16"/>
          <p:cNvSpPr>
            <a:spLocks noGrp="1"/>
          </p:cNvSpPr>
          <p:nvPr>
            <p:ph type="body" sz="quarter" idx="12"/>
          </p:nvPr>
        </p:nvSpPr>
        <p:spPr/>
        <p:txBody>
          <a:bodyPr/>
          <a:lstStyle/>
          <a:p>
            <a:r>
              <a:rPr lang="en-US" sz="1600" dirty="0"/>
              <a:t>Chris McKenty </a:t>
            </a:r>
          </a:p>
        </p:txBody>
      </p:sp>
      <p:sp>
        <p:nvSpPr>
          <p:cNvPr id="18" name="Text Placeholder 17"/>
          <p:cNvSpPr>
            <a:spLocks noGrp="1"/>
          </p:cNvSpPr>
          <p:nvPr>
            <p:ph type="body" sz="quarter" idx="13"/>
          </p:nvPr>
        </p:nvSpPr>
        <p:spPr/>
        <p:txBody>
          <a:bodyPr/>
          <a:lstStyle/>
          <a:p>
            <a:r>
              <a:rPr lang="en-US" sz="1400" dirty="0" err="1"/>
              <a:t>Offie</a:t>
            </a:r>
            <a:r>
              <a:rPr lang="en-US" sz="1400" dirty="0"/>
              <a:t> (856) 228-7990</a:t>
            </a:r>
          </a:p>
        </p:txBody>
      </p:sp>
      <p:sp>
        <p:nvSpPr>
          <p:cNvPr id="8" name="TextBox 7">
            <a:extLst>
              <a:ext uri="{FF2B5EF4-FFF2-40B4-BE49-F238E27FC236}">
                <a16:creationId xmlns:a16="http://schemas.microsoft.com/office/drawing/2014/main" id="{6B80709B-AFCA-4C75-ABFE-C98CBF94D096}"/>
              </a:ext>
            </a:extLst>
          </p:cNvPr>
          <p:cNvSpPr txBox="1"/>
          <p:nvPr/>
        </p:nvSpPr>
        <p:spPr>
          <a:xfrm>
            <a:off x="671214" y="1791064"/>
            <a:ext cx="2712066" cy="477054"/>
          </a:xfrm>
          <a:prstGeom prst="rect">
            <a:avLst/>
          </a:prstGeom>
          <a:solidFill>
            <a:schemeClr val="bg1"/>
          </a:solidFill>
        </p:spPr>
        <p:txBody>
          <a:bodyPr wrap="square" rtlCol="0">
            <a:spAutoFit/>
          </a:bodyPr>
          <a:lstStyle/>
          <a:p>
            <a:pPr lvl="0">
              <a:lnSpc>
                <a:spcPts val="1500"/>
              </a:lnSpc>
            </a:pPr>
            <a:r>
              <a:rPr lang="en-US" sz="1700" spc="50" dirty="0">
                <a:solidFill>
                  <a:srgbClr val="2C6FBA"/>
                </a:solidFill>
                <a:latin typeface="Proxima Nova" panose="02000506030000020004" pitchFamily="50" charset="0"/>
              </a:rPr>
              <a:t>Draft a home sale agreement, if needed</a:t>
            </a:r>
          </a:p>
        </p:txBody>
      </p:sp>
      <p:sp>
        <p:nvSpPr>
          <p:cNvPr id="10" name="TextBox 9">
            <a:extLst>
              <a:ext uri="{FF2B5EF4-FFF2-40B4-BE49-F238E27FC236}">
                <a16:creationId xmlns:a16="http://schemas.microsoft.com/office/drawing/2014/main" id="{0B9D2F4D-6F25-4A19-9546-71A60ACD49AE}"/>
              </a:ext>
            </a:extLst>
          </p:cNvPr>
          <p:cNvSpPr txBox="1"/>
          <p:nvPr/>
        </p:nvSpPr>
        <p:spPr>
          <a:xfrm>
            <a:off x="1021407" y="3261224"/>
            <a:ext cx="2826693" cy="4016484"/>
          </a:xfrm>
          <a:prstGeom prst="rect">
            <a:avLst/>
          </a:prstGeom>
          <a:solidFill>
            <a:schemeClr val="bg1"/>
          </a:solidFill>
        </p:spPr>
        <p:txBody>
          <a:bodyPr wrap="square" rtlCol="0">
            <a:spAutoFit/>
          </a:bodyPr>
          <a:lstStyle/>
          <a:p>
            <a:pPr>
              <a:lnSpc>
                <a:spcPts val="1350"/>
              </a:lnSpc>
              <a:spcAft>
                <a:spcPts val="950"/>
              </a:spcAft>
            </a:pPr>
            <a:r>
              <a:rPr lang="en-US" sz="1200" spc="40" dirty="0">
                <a:solidFill>
                  <a:srgbClr val="474747"/>
                </a:solidFill>
                <a:latin typeface="Proxima Nova Light" panose="02000506030000020004" pitchFamily="50" charset="0"/>
              </a:rPr>
              <a:t>Encourage open communication</a:t>
            </a:r>
          </a:p>
          <a:p>
            <a:pPr>
              <a:lnSpc>
                <a:spcPts val="1350"/>
              </a:lnSpc>
              <a:spcAft>
                <a:spcPts val="1200"/>
              </a:spcAft>
            </a:pPr>
            <a:r>
              <a:rPr lang="en-US" sz="1200" spc="40" dirty="0">
                <a:solidFill>
                  <a:srgbClr val="474747"/>
                </a:solidFill>
                <a:latin typeface="Proxima Nova Light" panose="02000506030000020004" pitchFamily="50" charset="0"/>
              </a:rPr>
              <a:t>Establish clear contract terms that determine the profit division after the sale—especially if one partner is not on the deed </a:t>
            </a:r>
          </a:p>
          <a:p>
            <a:pPr>
              <a:lnSpc>
                <a:spcPts val="1350"/>
              </a:lnSpc>
              <a:spcAft>
                <a:spcPts val="1200"/>
              </a:spcAft>
            </a:pPr>
            <a:r>
              <a:rPr lang="en-US" sz="1200" spc="40" dirty="0">
                <a:solidFill>
                  <a:srgbClr val="474747"/>
                </a:solidFill>
                <a:latin typeface="Proxima Nova Light" panose="02000506030000020004" pitchFamily="50" charset="0"/>
              </a:rPr>
              <a:t>Review the current financials of the property, including outstanding mortgage debt, asking price and the bottom line offer</a:t>
            </a:r>
          </a:p>
          <a:p>
            <a:pPr>
              <a:lnSpc>
                <a:spcPts val="1350"/>
              </a:lnSpc>
              <a:spcAft>
                <a:spcPts val="950"/>
              </a:spcAft>
            </a:pPr>
            <a:r>
              <a:rPr lang="en-US" sz="1200" spc="40" dirty="0">
                <a:solidFill>
                  <a:srgbClr val="474747"/>
                </a:solidFill>
                <a:latin typeface="Proxima Nova Light" panose="02000506030000020004" pitchFamily="50" charset="0"/>
              </a:rPr>
              <a:t>Discuss the ownership expectations of both parties, including mortgage payments, home improvements, sweat equity and upkeep</a:t>
            </a:r>
          </a:p>
          <a:p>
            <a:pPr>
              <a:lnSpc>
                <a:spcPts val="1350"/>
              </a:lnSpc>
              <a:spcAft>
                <a:spcPts val="950"/>
              </a:spcAft>
            </a:pPr>
            <a:r>
              <a:rPr lang="en-US" sz="1200" spc="40" dirty="0">
                <a:solidFill>
                  <a:srgbClr val="474747"/>
                </a:solidFill>
                <a:latin typeface="Proxima Nova Light" panose="02000506030000020004" pitchFamily="50" charset="0"/>
              </a:rPr>
              <a:t>Have an experienced real estate attorney draft a home sale agreement that addresses all the agreed-upon terms </a:t>
            </a:r>
          </a:p>
          <a:p>
            <a:pPr>
              <a:lnSpc>
                <a:spcPts val="1350"/>
              </a:lnSpc>
              <a:spcAft>
                <a:spcPts val="950"/>
              </a:spcAft>
            </a:pPr>
            <a:endParaRPr lang="en-US" sz="1200" spc="40" dirty="0">
              <a:solidFill>
                <a:srgbClr val="474747"/>
              </a:solidFill>
              <a:latin typeface="Proxima Nova Light" panose="02000506030000020004" pitchFamily="50" charset="0"/>
            </a:endParaRPr>
          </a:p>
        </p:txBody>
      </p:sp>
      <p:sp>
        <p:nvSpPr>
          <p:cNvPr id="11" name="TextBox 10">
            <a:extLst>
              <a:ext uri="{FF2B5EF4-FFF2-40B4-BE49-F238E27FC236}">
                <a16:creationId xmlns:a16="http://schemas.microsoft.com/office/drawing/2014/main" id="{23A49B17-A760-4AE2-9184-19A612DA1C0C}"/>
              </a:ext>
            </a:extLst>
          </p:cNvPr>
          <p:cNvSpPr txBox="1"/>
          <p:nvPr/>
        </p:nvSpPr>
        <p:spPr>
          <a:xfrm>
            <a:off x="725331" y="2239159"/>
            <a:ext cx="3031329" cy="990015"/>
          </a:xfrm>
          <a:prstGeom prst="rect">
            <a:avLst/>
          </a:prstGeom>
          <a:solidFill>
            <a:schemeClr val="bg1"/>
          </a:solidFill>
        </p:spPr>
        <p:txBody>
          <a:bodyPr wrap="square" rtlCol="0">
            <a:spAutoFit/>
          </a:bodyPr>
          <a:lstStyle/>
          <a:p>
            <a:pPr>
              <a:lnSpc>
                <a:spcPts val="1350"/>
              </a:lnSpc>
            </a:pPr>
            <a:r>
              <a:rPr lang="en-US" sz="900" spc="40" dirty="0">
                <a:solidFill>
                  <a:srgbClr val="474747"/>
                </a:solidFill>
                <a:latin typeface="Proxima Nova Light" panose="02000506030000020004" pitchFamily="50" charset="0"/>
              </a:rPr>
              <a:t>If you’re unmarried and have a domestic partner, consider drafting a home sale agreement to protect both parties. Otherwise, if the deal or the relationship fails, the court will only be able to help the party named on the deed as the owner.</a:t>
            </a:r>
          </a:p>
        </p:txBody>
      </p:sp>
      <p:sp>
        <p:nvSpPr>
          <p:cNvPr id="12" name="TextBox 11">
            <a:extLst>
              <a:ext uri="{FF2B5EF4-FFF2-40B4-BE49-F238E27FC236}">
                <a16:creationId xmlns:a16="http://schemas.microsoft.com/office/drawing/2014/main" id="{20E91E5C-8C3E-46C6-BEC1-44562B87BAC1}"/>
              </a:ext>
            </a:extLst>
          </p:cNvPr>
          <p:cNvSpPr txBox="1"/>
          <p:nvPr/>
        </p:nvSpPr>
        <p:spPr>
          <a:xfrm>
            <a:off x="4283094" y="1791064"/>
            <a:ext cx="2712066" cy="477054"/>
          </a:xfrm>
          <a:prstGeom prst="rect">
            <a:avLst/>
          </a:prstGeom>
          <a:solidFill>
            <a:schemeClr val="bg1"/>
          </a:solidFill>
        </p:spPr>
        <p:txBody>
          <a:bodyPr wrap="square" rtlCol="0">
            <a:spAutoFit/>
          </a:bodyPr>
          <a:lstStyle/>
          <a:p>
            <a:pPr lvl="0">
              <a:lnSpc>
                <a:spcPts val="1500"/>
              </a:lnSpc>
            </a:pPr>
            <a:r>
              <a:rPr lang="en-US" sz="1700" spc="50" dirty="0">
                <a:solidFill>
                  <a:srgbClr val="2C6FBA"/>
                </a:solidFill>
                <a:latin typeface="Proxima Nova" panose="02000506030000020004" pitchFamily="50" charset="0"/>
              </a:rPr>
              <a:t>Get joint tenants on the same page </a:t>
            </a:r>
          </a:p>
        </p:txBody>
      </p:sp>
      <p:sp>
        <p:nvSpPr>
          <p:cNvPr id="13" name="TextBox 12">
            <a:extLst>
              <a:ext uri="{FF2B5EF4-FFF2-40B4-BE49-F238E27FC236}">
                <a16:creationId xmlns:a16="http://schemas.microsoft.com/office/drawing/2014/main" id="{4A50EEA2-0336-43EB-A447-FD0C8FECEF34}"/>
              </a:ext>
            </a:extLst>
          </p:cNvPr>
          <p:cNvSpPr txBox="1"/>
          <p:nvPr/>
        </p:nvSpPr>
        <p:spPr>
          <a:xfrm>
            <a:off x="4337211" y="2239159"/>
            <a:ext cx="2956969" cy="810478"/>
          </a:xfrm>
          <a:prstGeom prst="rect">
            <a:avLst/>
          </a:prstGeom>
          <a:solidFill>
            <a:schemeClr val="bg1"/>
          </a:solidFill>
        </p:spPr>
        <p:txBody>
          <a:bodyPr wrap="square" rtlCol="0">
            <a:spAutoFit/>
          </a:bodyPr>
          <a:lstStyle/>
          <a:p>
            <a:pPr>
              <a:lnSpc>
                <a:spcPts val="1350"/>
              </a:lnSpc>
            </a:pPr>
            <a:r>
              <a:rPr lang="en-US" sz="950" spc="40" dirty="0">
                <a:solidFill>
                  <a:srgbClr val="474747"/>
                </a:solidFill>
                <a:latin typeface="Proxima Nova Light" panose="02000506030000020004" pitchFamily="50" charset="0"/>
              </a:rPr>
              <a:t>If you inherited the property with several family members as joint tenants, the ownership structure of your property might limit your options for selling. </a:t>
            </a:r>
          </a:p>
        </p:txBody>
      </p:sp>
      <p:sp>
        <p:nvSpPr>
          <p:cNvPr id="20" name="TextBox 19">
            <a:extLst>
              <a:ext uri="{FF2B5EF4-FFF2-40B4-BE49-F238E27FC236}">
                <a16:creationId xmlns:a16="http://schemas.microsoft.com/office/drawing/2014/main" id="{6A7AE7CC-EA96-4658-9C69-1BABC7216837}"/>
              </a:ext>
            </a:extLst>
          </p:cNvPr>
          <p:cNvSpPr txBox="1"/>
          <p:nvPr/>
        </p:nvSpPr>
        <p:spPr>
          <a:xfrm>
            <a:off x="4587567" y="3123500"/>
            <a:ext cx="2590473" cy="1118255"/>
          </a:xfrm>
          <a:prstGeom prst="rect">
            <a:avLst/>
          </a:prstGeom>
          <a:solidFill>
            <a:schemeClr val="bg1"/>
          </a:solidFill>
        </p:spPr>
        <p:txBody>
          <a:bodyPr wrap="square" rtlCol="0">
            <a:spAutoFit/>
          </a:bodyPr>
          <a:lstStyle/>
          <a:p>
            <a:pPr>
              <a:lnSpc>
                <a:spcPts val="1350"/>
              </a:lnSpc>
              <a:spcAft>
                <a:spcPts val="950"/>
              </a:spcAft>
            </a:pPr>
            <a:r>
              <a:rPr lang="en-US" sz="1200" spc="40" dirty="0">
                <a:solidFill>
                  <a:srgbClr val="474747"/>
                </a:solidFill>
                <a:latin typeface="Proxima Nova Light" panose="02000506030000020004" pitchFamily="50" charset="0"/>
              </a:rPr>
              <a:t>Gather consent from all owners on how to split the net proceeds</a:t>
            </a:r>
          </a:p>
          <a:p>
            <a:pPr>
              <a:lnSpc>
                <a:spcPts val="1350"/>
              </a:lnSpc>
              <a:spcAft>
                <a:spcPts val="950"/>
              </a:spcAft>
            </a:pPr>
            <a:r>
              <a:rPr lang="en-US" sz="1200" spc="40" dirty="0">
                <a:solidFill>
                  <a:srgbClr val="474747"/>
                </a:solidFill>
                <a:latin typeface="Proxima Nova Light" panose="02000506030000020004" pitchFamily="50" charset="0"/>
              </a:rPr>
              <a:t>If everyone can’t agree, divide the property in your state’s court of equity</a:t>
            </a:r>
          </a:p>
        </p:txBody>
      </p:sp>
      <p:sp>
        <p:nvSpPr>
          <p:cNvPr id="21" name="TextBox 20">
            <a:extLst>
              <a:ext uri="{FF2B5EF4-FFF2-40B4-BE49-F238E27FC236}">
                <a16:creationId xmlns:a16="http://schemas.microsoft.com/office/drawing/2014/main" id="{DF046A9E-84F6-465C-87C7-A8500B59090F}"/>
              </a:ext>
            </a:extLst>
          </p:cNvPr>
          <p:cNvSpPr txBox="1"/>
          <p:nvPr/>
        </p:nvSpPr>
        <p:spPr>
          <a:xfrm>
            <a:off x="4337211" y="4241755"/>
            <a:ext cx="2956969" cy="613245"/>
          </a:xfrm>
          <a:prstGeom prst="rect">
            <a:avLst/>
          </a:prstGeom>
          <a:solidFill>
            <a:schemeClr val="bg1"/>
          </a:solidFill>
        </p:spPr>
        <p:txBody>
          <a:bodyPr wrap="square" rtlCol="0">
            <a:spAutoFit/>
          </a:bodyPr>
          <a:lstStyle/>
          <a:p>
            <a:pPr>
              <a:lnSpc>
                <a:spcPts val="1350"/>
              </a:lnSpc>
            </a:pPr>
            <a:r>
              <a:rPr lang="en-US" sz="950" spc="40" dirty="0">
                <a:solidFill>
                  <a:srgbClr val="474747"/>
                </a:solidFill>
                <a:latin typeface="Proxima Nova Light" panose="02000506030000020004" pitchFamily="50" charset="0"/>
              </a:rPr>
              <a:t>In divorces where the property is owned through joint tenancy or tenancy by the entirety, both owners must:</a:t>
            </a:r>
          </a:p>
        </p:txBody>
      </p:sp>
      <p:sp>
        <p:nvSpPr>
          <p:cNvPr id="22" name="TextBox 21">
            <a:extLst>
              <a:ext uri="{FF2B5EF4-FFF2-40B4-BE49-F238E27FC236}">
                <a16:creationId xmlns:a16="http://schemas.microsoft.com/office/drawing/2014/main" id="{E2136DA1-5488-42E8-83C0-A0BF67CFD891}"/>
              </a:ext>
            </a:extLst>
          </p:cNvPr>
          <p:cNvSpPr txBox="1"/>
          <p:nvPr/>
        </p:nvSpPr>
        <p:spPr>
          <a:xfrm>
            <a:off x="4602807" y="4974583"/>
            <a:ext cx="2590473" cy="1554272"/>
          </a:xfrm>
          <a:prstGeom prst="rect">
            <a:avLst/>
          </a:prstGeom>
          <a:solidFill>
            <a:schemeClr val="bg1"/>
          </a:solidFill>
        </p:spPr>
        <p:txBody>
          <a:bodyPr wrap="square" rtlCol="0">
            <a:spAutoFit/>
          </a:bodyPr>
          <a:lstStyle/>
          <a:p>
            <a:pPr>
              <a:lnSpc>
                <a:spcPts val="1350"/>
              </a:lnSpc>
              <a:spcAft>
                <a:spcPts val="950"/>
              </a:spcAft>
            </a:pPr>
            <a:r>
              <a:rPr lang="en-US" sz="1200" spc="40" dirty="0">
                <a:solidFill>
                  <a:srgbClr val="474747"/>
                </a:solidFill>
                <a:latin typeface="Proxima Nova Light" panose="02000506030000020004" pitchFamily="50" charset="0"/>
              </a:rPr>
              <a:t>Mutually decide to sell the martial home</a:t>
            </a:r>
          </a:p>
          <a:p>
            <a:pPr>
              <a:lnSpc>
                <a:spcPts val="1350"/>
              </a:lnSpc>
              <a:spcAft>
                <a:spcPts val="950"/>
              </a:spcAft>
            </a:pPr>
            <a:r>
              <a:rPr lang="en-US" sz="1200" spc="40" dirty="0">
                <a:solidFill>
                  <a:srgbClr val="474747"/>
                </a:solidFill>
                <a:latin typeface="Proxima Nova Light" panose="02000506030000020004" pitchFamily="50" charset="0"/>
              </a:rPr>
              <a:t>Sign the transfer deed over to the new buyers</a:t>
            </a:r>
          </a:p>
          <a:p>
            <a:pPr>
              <a:lnSpc>
                <a:spcPts val="1350"/>
              </a:lnSpc>
              <a:spcAft>
                <a:spcPts val="950"/>
              </a:spcAft>
            </a:pPr>
            <a:r>
              <a:rPr lang="en-US" sz="1200" spc="40" dirty="0">
                <a:solidFill>
                  <a:srgbClr val="474747"/>
                </a:solidFill>
                <a:latin typeface="Proxima Nova Light" panose="02000506030000020004" pitchFamily="50" charset="0"/>
              </a:rPr>
              <a:t>Agree to split the proceeds</a:t>
            </a:r>
          </a:p>
          <a:p>
            <a:pPr>
              <a:lnSpc>
                <a:spcPts val="1350"/>
              </a:lnSpc>
              <a:spcAft>
                <a:spcPts val="950"/>
              </a:spcAft>
            </a:pPr>
            <a:endParaRPr lang="en-US" sz="1200" spc="40" dirty="0">
              <a:solidFill>
                <a:srgbClr val="474747"/>
              </a:solidFill>
              <a:latin typeface="Proxima Nova Light" panose="02000506030000020004" pitchFamily="50" charset="0"/>
            </a:endParaRPr>
          </a:p>
        </p:txBody>
      </p:sp>
    </p:spTree>
    <p:extLst>
      <p:ext uri="{BB962C8B-B14F-4D97-AF65-F5344CB8AC3E}">
        <p14:creationId xmlns:p14="http://schemas.microsoft.com/office/powerpoint/2010/main" val="467279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12211</TotalTime>
  <Words>396</Words>
  <Application>Microsoft Office PowerPoint</Application>
  <PresentationFormat>Custom</PresentationFormat>
  <Paragraphs>38</Paragraphs>
  <Slides>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Gotham Book</vt:lpstr>
      <vt:lpstr>Proxima Nova</vt:lpstr>
      <vt:lpstr>Proxima Nova Light</vt:lpstr>
      <vt:lpstr>Office Theme</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Kaelyn Handsel</dc:creator>
  <cp:lastModifiedBy>Chris McKenty</cp:lastModifiedBy>
  <cp:revision>61</cp:revision>
  <cp:lastPrinted>2018-07-23T17:12:17Z</cp:lastPrinted>
  <dcterms:created xsi:type="dcterms:W3CDTF">2016-04-11T21:13:09Z</dcterms:created>
  <dcterms:modified xsi:type="dcterms:W3CDTF">2018-07-23T17:15:25Z</dcterms:modified>
</cp:coreProperties>
</file>