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74" r:id="rId3"/>
    <p:sldId id="275" r:id="rId4"/>
    <p:sldId id="277" r:id="rId5"/>
    <p:sldId id="279" r:id="rId6"/>
    <p:sldId id="278" r:id="rId7"/>
    <p:sldId id="257" r:id="rId8"/>
    <p:sldId id="272" r:id="rId9"/>
    <p:sldId id="273"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Lst>
  <p:sldSz cx="7772400" cy="10058400"/>
  <p:notesSz cx="7102475" cy="9388475"/>
  <p:embeddedFontLst>
    <p:embeddedFont>
      <p:font typeface="Arial Black" panose="020B0A04020102020204" pitchFamily="34" charset="0"/>
      <p:bold r:id="rId26"/>
    </p:embeddedFont>
    <p:embeddedFont>
      <p:font typeface="Gotham" panose="020B0604020202020204" charset="0"/>
      <p:regular r:id="rId27"/>
    </p:embeddedFont>
    <p:embeddedFont>
      <p:font typeface="Gotham Bold" panose="020B0604020202020204" charset="0"/>
      <p:regular r:id="rId28"/>
    </p:embeddedFont>
    <p:embeddedFont>
      <p:font typeface="IBM Plex Sans Condensed" panose="020B0506050203000203" pitchFamily="34" charset="0"/>
      <p:regular r:id="rId29"/>
      <p:bold r:id="rId30"/>
      <p:italic r:id="rId31"/>
      <p:boldItalic r:id="rId32"/>
    </p:embeddedFont>
    <p:embeddedFont>
      <p:font typeface="IBM Plex Sans Condensed Bold" panose="020B0806050203000203" charset="0"/>
      <p:regular r:id="rId33"/>
    </p:embeddedFont>
    <p:embeddedFont>
      <p:font typeface="Open Sans Condense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241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DBF4AE8-5E62-4036-9DBC-A28756263189}" type="datetimeFigureOut">
              <a:rPr lang="en-US" smtClean="0"/>
              <a:t>2/13/2025</a:t>
            </a:fld>
            <a:endParaRPr lang="en-US" dirty="0"/>
          </a:p>
        </p:txBody>
      </p:sp>
      <p:sp>
        <p:nvSpPr>
          <p:cNvPr id="4" name="Slide Image Placeholder 3"/>
          <p:cNvSpPr>
            <a:spLocks noGrp="1" noRot="1" noChangeAspect="1"/>
          </p:cNvSpPr>
          <p:nvPr>
            <p:ph type="sldImg" idx="2"/>
          </p:nvPr>
        </p:nvSpPr>
        <p:spPr>
          <a:xfrm>
            <a:off x="2327275" y="1173163"/>
            <a:ext cx="2447925"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AE832D53-0D98-4F94-B4EA-087622D6509F}" type="slidenum">
              <a:rPr lang="en-US" smtClean="0"/>
              <a:t>‹#›</a:t>
            </a:fld>
            <a:endParaRPr lang="en-US" dirty="0"/>
          </a:p>
        </p:txBody>
      </p:sp>
    </p:spTree>
    <p:extLst>
      <p:ext uri="{BB962C8B-B14F-4D97-AF65-F5344CB8AC3E}">
        <p14:creationId xmlns:p14="http://schemas.microsoft.com/office/powerpoint/2010/main" val="36909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32D53-0D98-4F94-B4EA-087622D6509F}" type="slidenum">
              <a:rPr lang="en-US" smtClean="0"/>
              <a:t>3</a:t>
            </a:fld>
            <a:endParaRPr lang="en-US" dirty="0"/>
          </a:p>
        </p:txBody>
      </p:sp>
    </p:spTree>
    <p:extLst>
      <p:ext uri="{BB962C8B-B14F-4D97-AF65-F5344CB8AC3E}">
        <p14:creationId xmlns:p14="http://schemas.microsoft.com/office/powerpoint/2010/main" val="285708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32D53-0D98-4F94-B4EA-087622D6509F}" type="slidenum">
              <a:rPr lang="en-US" smtClean="0"/>
              <a:t>10</a:t>
            </a:fld>
            <a:endParaRPr lang="en-US" dirty="0"/>
          </a:p>
        </p:txBody>
      </p:sp>
    </p:spTree>
    <p:extLst>
      <p:ext uri="{BB962C8B-B14F-4D97-AF65-F5344CB8AC3E}">
        <p14:creationId xmlns:p14="http://schemas.microsoft.com/office/powerpoint/2010/main" val="282314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32D53-0D98-4F94-B4EA-087622D6509F}" type="slidenum">
              <a:rPr lang="en-US" smtClean="0"/>
              <a:t>11</a:t>
            </a:fld>
            <a:endParaRPr lang="en-US" dirty="0"/>
          </a:p>
        </p:txBody>
      </p:sp>
    </p:spTree>
    <p:extLst>
      <p:ext uri="{BB962C8B-B14F-4D97-AF65-F5344CB8AC3E}">
        <p14:creationId xmlns:p14="http://schemas.microsoft.com/office/powerpoint/2010/main" val="270044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32D53-0D98-4F94-B4EA-087622D6509F}" type="slidenum">
              <a:rPr lang="en-US" smtClean="0"/>
              <a:t>12</a:t>
            </a:fld>
            <a:endParaRPr lang="en-US" dirty="0"/>
          </a:p>
        </p:txBody>
      </p:sp>
    </p:spTree>
    <p:extLst>
      <p:ext uri="{BB962C8B-B14F-4D97-AF65-F5344CB8AC3E}">
        <p14:creationId xmlns:p14="http://schemas.microsoft.com/office/powerpoint/2010/main" val="103347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32D53-0D98-4F94-B4EA-087622D6509F}" type="slidenum">
              <a:rPr lang="en-US" smtClean="0"/>
              <a:t>16</a:t>
            </a:fld>
            <a:endParaRPr lang="en-US" dirty="0"/>
          </a:p>
        </p:txBody>
      </p:sp>
    </p:spTree>
    <p:extLst>
      <p:ext uri="{BB962C8B-B14F-4D97-AF65-F5344CB8AC3E}">
        <p14:creationId xmlns:p14="http://schemas.microsoft.com/office/powerpoint/2010/main" val="228976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32D53-0D98-4F94-B4EA-087622D6509F}" type="slidenum">
              <a:rPr lang="en-US" smtClean="0"/>
              <a:t>22</a:t>
            </a:fld>
            <a:endParaRPr lang="en-US" dirty="0"/>
          </a:p>
        </p:txBody>
      </p:sp>
    </p:spTree>
    <p:extLst>
      <p:ext uri="{BB962C8B-B14F-4D97-AF65-F5344CB8AC3E}">
        <p14:creationId xmlns:p14="http://schemas.microsoft.com/office/powerpoint/2010/main" val="2139203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6.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hyperlink" Target="http://www.zillow.com/profile/Lexington-Realto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hyperlink" Target="https://www.facebook.com/SweetBlessingsCakesLex" TargetMode="External"/><Relationship Id="rId3" Type="http://schemas.openxmlformats.org/officeDocument/2006/relationships/hyperlink" Target="https://www.lexhabitat.org/" TargetMode="External"/><Relationship Id="rId7" Type="http://schemas.openxmlformats.org/officeDocument/2006/relationships/hyperlink" Target="https://www.makennafoundation.com/" TargetMode="External"/><Relationship Id="rId2" Type="http://schemas.openxmlformats.org/officeDocument/2006/relationships/hyperlink" Target="https://ukhealthcare.uky.edu/kentucky-childrens-hospital/philanthropy/ways-give" TargetMode="External"/><Relationship Id="rId1" Type="http://schemas.openxmlformats.org/officeDocument/2006/relationships/slideLayout" Target="../slideLayouts/slideLayout7.xml"/><Relationship Id="rId6" Type="http://schemas.openxmlformats.org/officeDocument/2006/relationships/hyperlink" Target="https://kyrm.org/" TargetMode="External"/><Relationship Id="rId5" Type="http://schemas.openxmlformats.org/officeDocument/2006/relationships/hyperlink" Target="https://www.bluegrassrealtors.com/rchf-foundation/about/" TargetMode="External"/><Relationship Id="rId4" Type="http://schemas.openxmlformats.org/officeDocument/2006/relationships/hyperlink" Target="https://www.feastlex.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67909" t="-1136" r="-67909" b="-1136"/>
            </a:stretch>
          </a:blipFill>
        </p:spPr>
        <p:txBody>
          <a:bodyPr/>
          <a:lstStyle/>
          <a:p>
            <a:endParaRPr lang="en-US" dirty="0"/>
          </a:p>
        </p:txBody>
      </p:sp>
      <p:sp>
        <p:nvSpPr>
          <p:cNvPr id="3" name="Freeform 3"/>
          <p:cNvSpPr/>
          <p:nvPr/>
        </p:nvSpPr>
        <p:spPr>
          <a:xfrm>
            <a:off x="494892" y="2678093"/>
            <a:ext cx="6781800" cy="4702214"/>
          </a:xfrm>
          <a:custGeom>
            <a:avLst/>
            <a:gdLst/>
            <a:ahLst/>
            <a:cxnLst/>
            <a:rect l="l" t="t" r="r" b="b"/>
            <a:pathLst>
              <a:path w="4791567" h="3564661">
                <a:moveTo>
                  <a:pt x="0" y="0"/>
                </a:moveTo>
                <a:lnTo>
                  <a:pt x="4791566" y="0"/>
                </a:lnTo>
                <a:lnTo>
                  <a:pt x="4791566" y="3564661"/>
                </a:lnTo>
                <a:lnTo>
                  <a:pt x="0" y="3564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4" name="Group 4"/>
          <p:cNvGrpSpPr/>
          <p:nvPr/>
        </p:nvGrpSpPr>
        <p:grpSpPr>
          <a:xfrm>
            <a:off x="2880773" y="5396113"/>
            <a:ext cx="2324458" cy="533979"/>
            <a:chOff x="0" y="0"/>
            <a:chExt cx="1048583" cy="240882"/>
          </a:xfrm>
        </p:grpSpPr>
        <p:sp>
          <p:nvSpPr>
            <p:cNvPr id="5" name="Freeform 5"/>
            <p:cNvSpPr/>
            <p:nvPr/>
          </p:nvSpPr>
          <p:spPr>
            <a:xfrm>
              <a:off x="0" y="0"/>
              <a:ext cx="1048583" cy="240882"/>
            </a:xfrm>
            <a:custGeom>
              <a:avLst/>
              <a:gdLst/>
              <a:ahLst/>
              <a:cxnLst/>
              <a:rect l="l" t="t" r="r" b="b"/>
              <a:pathLst>
                <a:path w="1048583" h="240882">
                  <a:moveTo>
                    <a:pt x="0" y="0"/>
                  </a:moveTo>
                  <a:lnTo>
                    <a:pt x="1048583" y="0"/>
                  </a:lnTo>
                  <a:lnTo>
                    <a:pt x="1048583" y="240882"/>
                  </a:lnTo>
                  <a:lnTo>
                    <a:pt x="0" y="240882"/>
                  </a:lnTo>
                  <a:close/>
                </a:path>
              </a:pathLst>
            </a:custGeom>
            <a:solidFill>
              <a:srgbClr val="27367C"/>
            </a:solidFill>
          </p:spPr>
          <p:txBody>
            <a:bodyPr/>
            <a:lstStyle/>
            <a:p>
              <a:endParaRPr lang="en-US" dirty="0"/>
            </a:p>
          </p:txBody>
        </p:sp>
        <p:sp>
          <p:nvSpPr>
            <p:cNvPr id="6" name="TextBox 6"/>
            <p:cNvSpPr txBox="1"/>
            <p:nvPr/>
          </p:nvSpPr>
          <p:spPr>
            <a:xfrm>
              <a:off x="0" y="-9525"/>
              <a:ext cx="1048583" cy="250407"/>
            </a:xfrm>
            <a:prstGeom prst="rect">
              <a:avLst/>
            </a:prstGeom>
          </p:spPr>
          <p:txBody>
            <a:bodyPr lIns="39255" tIns="39255" rIns="39255" bIns="39255" rtlCol="0" anchor="ctr"/>
            <a:lstStyle/>
            <a:p>
              <a:pPr algn="ctr">
                <a:lnSpc>
                  <a:spcPts val="1391"/>
                </a:lnSpc>
              </a:pPr>
              <a:endParaRPr dirty="0"/>
            </a:p>
          </p:txBody>
        </p:sp>
      </p:grpSp>
      <p:sp>
        <p:nvSpPr>
          <p:cNvPr id="7" name="TextBox 7"/>
          <p:cNvSpPr txBox="1"/>
          <p:nvPr/>
        </p:nvSpPr>
        <p:spPr>
          <a:xfrm>
            <a:off x="1827390" y="4232261"/>
            <a:ext cx="4117621" cy="1363418"/>
          </a:xfrm>
          <a:prstGeom prst="rect">
            <a:avLst/>
          </a:prstGeom>
        </p:spPr>
        <p:txBody>
          <a:bodyPr lIns="0" tIns="0" rIns="0" bIns="0" rtlCol="0" anchor="t">
            <a:spAutoFit/>
          </a:bodyPr>
          <a:lstStyle/>
          <a:p>
            <a:pPr algn="ctr">
              <a:lnSpc>
                <a:spcPts val="6585"/>
              </a:lnSpc>
            </a:pPr>
            <a:r>
              <a:rPr lang="en-US" sz="6954" b="1" spc="-48" dirty="0">
                <a:solidFill>
                  <a:srgbClr val="FFFFFF"/>
                </a:solidFill>
                <a:latin typeface="IBM Plex Sans Condensed Bold"/>
                <a:ea typeface="IBM Plex Sans Condensed Bold"/>
                <a:cs typeface="IBM Plex Sans Condensed Bold"/>
                <a:sym typeface="IBM Plex Sans Condensed Bold"/>
              </a:rPr>
              <a:t>Marketing</a:t>
            </a:r>
          </a:p>
          <a:p>
            <a:pPr algn="ctr">
              <a:lnSpc>
                <a:spcPts val="4186"/>
              </a:lnSpc>
            </a:pPr>
            <a:r>
              <a:rPr lang="en-US" sz="4420" b="1" spc="-30" dirty="0">
                <a:solidFill>
                  <a:srgbClr val="FFFFFF"/>
                </a:solidFill>
                <a:latin typeface="IBM Plex Sans Condensed Bold"/>
                <a:ea typeface="IBM Plex Sans Condensed Bold"/>
                <a:cs typeface="IBM Plex Sans Condensed Bold"/>
                <a:sym typeface="IBM Plex Sans Condensed Bold"/>
              </a:rPr>
              <a:t>Consultation</a:t>
            </a:r>
          </a:p>
        </p:txBody>
      </p:sp>
      <p:grpSp>
        <p:nvGrpSpPr>
          <p:cNvPr id="8" name="Group 8"/>
          <p:cNvGrpSpPr/>
          <p:nvPr/>
        </p:nvGrpSpPr>
        <p:grpSpPr>
          <a:xfrm>
            <a:off x="2804369" y="3466021"/>
            <a:ext cx="2362624" cy="816937"/>
            <a:chOff x="0" y="-9525"/>
            <a:chExt cx="1065800" cy="368527"/>
          </a:xfrm>
        </p:grpSpPr>
        <p:sp>
          <p:nvSpPr>
            <p:cNvPr id="9" name="Freeform 9"/>
            <p:cNvSpPr/>
            <p:nvPr/>
          </p:nvSpPr>
          <p:spPr>
            <a:xfrm>
              <a:off x="17217" y="71230"/>
              <a:ext cx="1048583" cy="287772"/>
            </a:xfrm>
            <a:custGeom>
              <a:avLst/>
              <a:gdLst/>
              <a:ahLst/>
              <a:cxnLst/>
              <a:rect l="l" t="t" r="r" b="b"/>
              <a:pathLst>
                <a:path w="1048583" h="287772">
                  <a:moveTo>
                    <a:pt x="0" y="0"/>
                  </a:moveTo>
                  <a:lnTo>
                    <a:pt x="1048583" y="0"/>
                  </a:lnTo>
                  <a:lnTo>
                    <a:pt x="1048583" y="287772"/>
                  </a:lnTo>
                  <a:lnTo>
                    <a:pt x="0" y="287772"/>
                  </a:lnTo>
                  <a:close/>
                </a:path>
              </a:pathLst>
            </a:custGeom>
            <a:solidFill>
              <a:srgbClr val="27367C"/>
            </a:solidFill>
          </p:spPr>
          <p:txBody>
            <a:bodyPr/>
            <a:lstStyle/>
            <a:p>
              <a:endParaRPr lang="en-US" dirty="0"/>
            </a:p>
          </p:txBody>
        </p:sp>
        <p:sp>
          <p:nvSpPr>
            <p:cNvPr id="10" name="TextBox 10"/>
            <p:cNvSpPr txBox="1"/>
            <p:nvPr/>
          </p:nvSpPr>
          <p:spPr>
            <a:xfrm>
              <a:off x="0" y="-9525"/>
              <a:ext cx="1048583" cy="297297"/>
            </a:xfrm>
            <a:prstGeom prst="rect">
              <a:avLst/>
            </a:prstGeom>
          </p:spPr>
          <p:txBody>
            <a:bodyPr lIns="39255" tIns="39255" rIns="39255" bIns="39255" rtlCol="0" anchor="ctr"/>
            <a:lstStyle/>
            <a:p>
              <a:pPr algn="ctr">
                <a:lnSpc>
                  <a:spcPts val="1391"/>
                </a:lnSpc>
              </a:pPr>
              <a:endParaRPr dirty="0"/>
            </a:p>
          </p:txBody>
        </p:sp>
      </p:grpSp>
      <p:grpSp>
        <p:nvGrpSpPr>
          <p:cNvPr id="11" name="Group 11"/>
          <p:cNvGrpSpPr/>
          <p:nvPr/>
        </p:nvGrpSpPr>
        <p:grpSpPr>
          <a:xfrm>
            <a:off x="2804369" y="3445114"/>
            <a:ext cx="2324458" cy="130708"/>
            <a:chOff x="0" y="0"/>
            <a:chExt cx="1048583" cy="58964"/>
          </a:xfrm>
        </p:grpSpPr>
        <p:sp>
          <p:nvSpPr>
            <p:cNvPr id="12" name="Freeform 12"/>
            <p:cNvSpPr/>
            <p:nvPr/>
          </p:nvSpPr>
          <p:spPr>
            <a:xfrm>
              <a:off x="0" y="0"/>
              <a:ext cx="1048583" cy="58964"/>
            </a:xfrm>
            <a:custGeom>
              <a:avLst/>
              <a:gdLst/>
              <a:ahLst/>
              <a:cxnLst/>
              <a:rect l="l" t="t" r="r" b="b"/>
              <a:pathLst>
                <a:path w="1048583" h="58964">
                  <a:moveTo>
                    <a:pt x="0" y="0"/>
                  </a:moveTo>
                  <a:lnTo>
                    <a:pt x="1048583" y="0"/>
                  </a:lnTo>
                  <a:lnTo>
                    <a:pt x="1048583" y="58964"/>
                  </a:lnTo>
                  <a:lnTo>
                    <a:pt x="0" y="58964"/>
                  </a:lnTo>
                  <a:close/>
                </a:path>
              </a:pathLst>
            </a:custGeom>
            <a:solidFill>
              <a:srgbClr val="00A1AD"/>
            </a:solidFill>
          </p:spPr>
          <p:txBody>
            <a:bodyPr/>
            <a:lstStyle/>
            <a:p>
              <a:endParaRPr lang="en-US" dirty="0"/>
            </a:p>
          </p:txBody>
        </p:sp>
        <p:sp>
          <p:nvSpPr>
            <p:cNvPr id="13" name="TextBox 13"/>
            <p:cNvSpPr txBox="1"/>
            <p:nvPr/>
          </p:nvSpPr>
          <p:spPr>
            <a:xfrm>
              <a:off x="0" y="-9525"/>
              <a:ext cx="1048583" cy="68489"/>
            </a:xfrm>
            <a:prstGeom prst="rect">
              <a:avLst/>
            </a:prstGeom>
          </p:spPr>
          <p:txBody>
            <a:bodyPr lIns="39255" tIns="39255" rIns="39255" bIns="39255" rtlCol="0" anchor="ctr"/>
            <a:lstStyle/>
            <a:p>
              <a:pPr algn="ctr">
                <a:lnSpc>
                  <a:spcPts val="1391"/>
                </a:lnSpc>
              </a:pPr>
              <a:endParaRPr dirty="0"/>
            </a:p>
          </p:txBody>
        </p:sp>
      </p:grpSp>
      <p:sp>
        <p:nvSpPr>
          <p:cNvPr id="14" name="Freeform 14"/>
          <p:cNvSpPr/>
          <p:nvPr/>
        </p:nvSpPr>
        <p:spPr>
          <a:xfrm>
            <a:off x="80398" y="777240"/>
            <a:ext cx="1065044" cy="1351503"/>
          </a:xfrm>
          <a:custGeom>
            <a:avLst/>
            <a:gdLst/>
            <a:ahLst/>
            <a:cxnLst/>
            <a:rect l="l" t="t" r="r" b="b"/>
            <a:pathLst>
              <a:path w="1065044" h="1351503">
                <a:moveTo>
                  <a:pt x="0" y="0"/>
                </a:moveTo>
                <a:lnTo>
                  <a:pt x="1065043" y="0"/>
                </a:lnTo>
                <a:lnTo>
                  <a:pt x="1065043" y="1351503"/>
                </a:lnTo>
                <a:lnTo>
                  <a:pt x="0" y="1351503"/>
                </a:lnTo>
                <a:lnTo>
                  <a:pt x="0" y="0"/>
                </a:lnTo>
                <a:close/>
              </a:path>
            </a:pathLst>
          </a:custGeom>
          <a:blipFill>
            <a:blip r:embed="rId5"/>
            <a:stretch>
              <a:fillRect/>
            </a:stretch>
          </a:blipFill>
        </p:spPr>
        <p:txBody>
          <a:bodyPr/>
          <a:lstStyle/>
          <a:p>
            <a:endParaRPr lang="en-US" dirty="0"/>
          </a:p>
        </p:txBody>
      </p:sp>
      <p:grpSp>
        <p:nvGrpSpPr>
          <p:cNvPr id="15" name="Group 15"/>
          <p:cNvGrpSpPr/>
          <p:nvPr/>
        </p:nvGrpSpPr>
        <p:grpSpPr>
          <a:xfrm>
            <a:off x="0" y="8194181"/>
            <a:ext cx="7736086" cy="1873477"/>
            <a:chOff x="0" y="0"/>
            <a:chExt cx="3506196" cy="665778"/>
          </a:xfrm>
        </p:grpSpPr>
        <p:sp>
          <p:nvSpPr>
            <p:cNvPr id="16" name="Freeform 16"/>
            <p:cNvSpPr/>
            <p:nvPr/>
          </p:nvSpPr>
          <p:spPr>
            <a:xfrm>
              <a:off x="0" y="0"/>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17" name="TextBox 17"/>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18" name="TextBox 18"/>
          <p:cNvSpPr txBox="1"/>
          <p:nvPr/>
        </p:nvSpPr>
        <p:spPr>
          <a:xfrm>
            <a:off x="4004764" y="8649557"/>
            <a:ext cx="2133597" cy="439031"/>
          </a:xfrm>
          <a:prstGeom prst="rect">
            <a:avLst/>
          </a:prstGeom>
        </p:spPr>
        <p:txBody>
          <a:bodyPr wrap="square"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p:txBody>
      </p:sp>
      <p:sp>
        <p:nvSpPr>
          <p:cNvPr id="19" name="TextBox 19"/>
          <p:cNvSpPr txBox="1"/>
          <p:nvPr/>
        </p:nvSpPr>
        <p:spPr>
          <a:xfrm>
            <a:off x="4004764" y="9173358"/>
            <a:ext cx="3848033" cy="580480"/>
          </a:xfrm>
          <a:prstGeom prst="rect">
            <a:avLst/>
          </a:prstGeom>
        </p:spPr>
        <p:txBody>
          <a:bodyPr wrap="square"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20" name="Group 20"/>
          <p:cNvGrpSpPr/>
          <p:nvPr/>
        </p:nvGrpSpPr>
        <p:grpSpPr>
          <a:xfrm>
            <a:off x="-36314" y="8184922"/>
            <a:ext cx="1597725" cy="1882735"/>
            <a:chOff x="0" y="0"/>
            <a:chExt cx="1034325" cy="1259796"/>
          </a:xfrm>
        </p:grpSpPr>
        <p:sp>
          <p:nvSpPr>
            <p:cNvPr id="21" name="Freeform 21"/>
            <p:cNvSpPr/>
            <p:nvPr/>
          </p:nvSpPr>
          <p:spPr>
            <a:xfrm>
              <a:off x="0" y="0"/>
              <a:ext cx="1034325" cy="1259796"/>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6"/>
              <a:stretch>
                <a:fillRect l="-10899" r="-10899"/>
              </a:stretch>
            </a:blipFill>
          </p:spPr>
          <p:txBody>
            <a:bodyPr/>
            <a:lstStyle/>
            <a:p>
              <a:endParaRPr lang="en-US" dirty="0"/>
            </a:p>
          </p:txBody>
        </p:sp>
      </p:grpSp>
      <p:grpSp>
        <p:nvGrpSpPr>
          <p:cNvPr id="22" name="Group 22"/>
          <p:cNvGrpSpPr/>
          <p:nvPr/>
        </p:nvGrpSpPr>
        <p:grpSpPr>
          <a:xfrm>
            <a:off x="6201586" y="8184922"/>
            <a:ext cx="1570814" cy="1857456"/>
            <a:chOff x="0" y="0"/>
            <a:chExt cx="1029982" cy="1217932"/>
          </a:xfrm>
        </p:grpSpPr>
        <p:sp>
          <p:nvSpPr>
            <p:cNvPr id="23" name="Freeform 23"/>
            <p:cNvSpPr/>
            <p:nvPr/>
          </p:nvSpPr>
          <p:spPr>
            <a:xfrm>
              <a:off x="0" y="0"/>
              <a:ext cx="1029982" cy="1217932"/>
            </a:xfrm>
            <a:custGeom>
              <a:avLst/>
              <a:gdLst/>
              <a:ahLst/>
              <a:cxnLst/>
              <a:rect l="l" t="t" r="r" b="b"/>
              <a:pathLst>
                <a:path w="1029982" h="1217932">
                  <a:moveTo>
                    <a:pt x="69000" y="0"/>
                  </a:moveTo>
                  <a:lnTo>
                    <a:pt x="960981" y="0"/>
                  </a:lnTo>
                  <a:cubicBezTo>
                    <a:pt x="999089" y="0"/>
                    <a:pt x="1029982" y="30893"/>
                    <a:pt x="1029982" y="69000"/>
                  </a:cubicBezTo>
                  <a:lnTo>
                    <a:pt x="1029982" y="1148932"/>
                  </a:lnTo>
                  <a:cubicBezTo>
                    <a:pt x="1029982" y="1187040"/>
                    <a:pt x="999089" y="1217932"/>
                    <a:pt x="960981" y="1217932"/>
                  </a:cubicBezTo>
                  <a:lnTo>
                    <a:pt x="69000" y="1217932"/>
                  </a:lnTo>
                  <a:cubicBezTo>
                    <a:pt x="30893" y="1217932"/>
                    <a:pt x="0" y="1187040"/>
                    <a:pt x="0" y="1148932"/>
                  </a:cubicBezTo>
                  <a:lnTo>
                    <a:pt x="0" y="69000"/>
                  </a:lnTo>
                  <a:cubicBezTo>
                    <a:pt x="0" y="30893"/>
                    <a:pt x="30893" y="0"/>
                    <a:pt x="69000" y="0"/>
                  </a:cubicBezTo>
                  <a:close/>
                </a:path>
              </a:pathLst>
            </a:custGeom>
            <a:blipFill>
              <a:blip r:embed="rId7"/>
              <a:stretch>
                <a:fillRect t="-6447" b="-6447"/>
              </a:stretch>
            </a:blipFill>
          </p:spPr>
          <p:txBody>
            <a:bodyPr/>
            <a:lstStyle/>
            <a:p>
              <a:endParaRPr lang="en-US" dirty="0"/>
            </a:p>
          </p:txBody>
        </p:sp>
      </p:grpSp>
      <p:sp>
        <p:nvSpPr>
          <p:cNvPr id="24" name="TextBox 24"/>
          <p:cNvSpPr txBox="1"/>
          <p:nvPr/>
        </p:nvSpPr>
        <p:spPr>
          <a:xfrm>
            <a:off x="1634039" y="8649557"/>
            <a:ext cx="2175961" cy="1696105"/>
          </a:xfrm>
          <a:prstGeom prst="rect">
            <a:avLst/>
          </a:prstGeom>
        </p:spPr>
        <p:txBody>
          <a:bodyPr wrap="square"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9987"/>
            <a:ext cx="7772400" cy="9478426"/>
          </a:xfrm>
          <a:custGeom>
            <a:avLst/>
            <a:gdLst/>
            <a:ahLst/>
            <a:cxnLst/>
            <a:rect l="l" t="t" r="r" b="b"/>
            <a:pathLst>
              <a:path w="7772400" h="9478426">
                <a:moveTo>
                  <a:pt x="0" y="0"/>
                </a:moveTo>
                <a:lnTo>
                  <a:pt x="7772400" y="0"/>
                </a:lnTo>
                <a:lnTo>
                  <a:pt x="7772400" y="9478426"/>
                </a:lnTo>
                <a:lnTo>
                  <a:pt x="0" y="9478426"/>
                </a:lnTo>
                <a:lnTo>
                  <a:pt x="0" y="0"/>
                </a:lnTo>
                <a:close/>
              </a:path>
            </a:pathLst>
          </a:custGeom>
          <a:blipFill>
            <a:blip r:embed="rId3"/>
            <a:stretch>
              <a:fillRect l="-42191" r="-42197"/>
            </a:stretch>
          </a:blipFill>
        </p:spPr>
        <p:txBody>
          <a:bodyPr/>
          <a:lstStyle/>
          <a:p>
            <a:endParaRPr lang="en-US" dirty="0"/>
          </a:p>
        </p:txBody>
      </p:sp>
      <p:grpSp>
        <p:nvGrpSpPr>
          <p:cNvPr id="3" name="Group 3"/>
          <p:cNvGrpSpPr>
            <a:grpSpLocks noChangeAspect="1"/>
          </p:cNvGrpSpPr>
          <p:nvPr/>
        </p:nvGrpSpPr>
        <p:grpSpPr>
          <a:xfrm>
            <a:off x="737955" y="4499001"/>
            <a:ext cx="6386718" cy="3024262"/>
            <a:chOff x="-58420" y="-58293"/>
            <a:chExt cx="8265161" cy="3913758"/>
          </a:xfrm>
        </p:grpSpPr>
        <p:sp>
          <p:nvSpPr>
            <p:cNvPr id="4" name="Freeform 4"/>
            <p:cNvSpPr/>
            <p:nvPr/>
          </p:nvSpPr>
          <p:spPr>
            <a:xfrm>
              <a:off x="-58420" y="-58293"/>
              <a:ext cx="2250313" cy="2250313"/>
            </a:xfrm>
            <a:custGeom>
              <a:avLst/>
              <a:gdLst/>
              <a:ahLst/>
              <a:cxnLst/>
              <a:rect l="l" t="t" r="r" b="b"/>
              <a:pathLst>
                <a:path w="2250313" h="2250313">
                  <a:moveTo>
                    <a:pt x="815213" y="171196"/>
                  </a:moveTo>
                  <a:cubicBezTo>
                    <a:pt x="1342009" y="0"/>
                    <a:pt x="1907921" y="288290"/>
                    <a:pt x="2079117" y="815213"/>
                  </a:cubicBezTo>
                  <a:cubicBezTo>
                    <a:pt x="2250313" y="1342136"/>
                    <a:pt x="1962023" y="1907921"/>
                    <a:pt x="1435100" y="2079117"/>
                  </a:cubicBezTo>
                  <a:cubicBezTo>
                    <a:pt x="908177" y="2250313"/>
                    <a:pt x="342392" y="1962023"/>
                    <a:pt x="171196" y="1435100"/>
                  </a:cubicBezTo>
                  <a:cubicBezTo>
                    <a:pt x="0" y="908177"/>
                    <a:pt x="288417" y="342392"/>
                    <a:pt x="815213" y="171196"/>
                  </a:cubicBezTo>
                </a:path>
              </a:pathLst>
            </a:custGeom>
            <a:solidFill>
              <a:srgbClr val="FFC653"/>
            </a:solidFill>
          </p:spPr>
          <p:txBody>
            <a:bodyPr/>
            <a:lstStyle/>
            <a:p>
              <a:endParaRPr lang="en-US" dirty="0"/>
            </a:p>
          </p:txBody>
        </p:sp>
        <p:sp>
          <p:nvSpPr>
            <p:cNvPr id="5" name="Freeform 5"/>
            <p:cNvSpPr/>
            <p:nvPr/>
          </p:nvSpPr>
          <p:spPr>
            <a:xfrm>
              <a:off x="-58420" y="1605153"/>
              <a:ext cx="2250313" cy="2250312"/>
            </a:xfrm>
            <a:custGeom>
              <a:avLst/>
              <a:gdLst/>
              <a:ahLst/>
              <a:cxnLst/>
              <a:rect l="l" t="t" r="r" b="b"/>
              <a:pathLst>
                <a:path w="2250313" h="2250312">
                  <a:moveTo>
                    <a:pt x="815213" y="171196"/>
                  </a:moveTo>
                  <a:cubicBezTo>
                    <a:pt x="1342009" y="0"/>
                    <a:pt x="1907921" y="288290"/>
                    <a:pt x="2079117" y="815213"/>
                  </a:cubicBezTo>
                  <a:cubicBezTo>
                    <a:pt x="2250313" y="1342136"/>
                    <a:pt x="1962023" y="1907921"/>
                    <a:pt x="1435100" y="2079117"/>
                  </a:cubicBezTo>
                  <a:cubicBezTo>
                    <a:pt x="908177" y="2250312"/>
                    <a:pt x="342392" y="1962023"/>
                    <a:pt x="171196" y="1435100"/>
                  </a:cubicBezTo>
                  <a:cubicBezTo>
                    <a:pt x="0" y="908177"/>
                    <a:pt x="288290" y="342392"/>
                    <a:pt x="815213" y="171196"/>
                  </a:cubicBezTo>
                </a:path>
              </a:pathLst>
            </a:custGeom>
            <a:solidFill>
              <a:srgbClr val="2065B1"/>
            </a:solidFill>
          </p:spPr>
          <p:txBody>
            <a:bodyPr/>
            <a:lstStyle/>
            <a:p>
              <a:endParaRPr lang="en-US" dirty="0"/>
            </a:p>
          </p:txBody>
        </p:sp>
        <p:sp>
          <p:nvSpPr>
            <p:cNvPr id="6" name="Freeform 6"/>
            <p:cNvSpPr/>
            <p:nvPr/>
          </p:nvSpPr>
          <p:spPr>
            <a:xfrm>
              <a:off x="1944751" y="-58293"/>
              <a:ext cx="2250312" cy="2250313"/>
            </a:xfrm>
            <a:custGeom>
              <a:avLst/>
              <a:gdLst/>
              <a:ahLst/>
              <a:cxnLst/>
              <a:rect l="l" t="t" r="r" b="b"/>
              <a:pathLst>
                <a:path w="2250312" h="2250313">
                  <a:moveTo>
                    <a:pt x="815213" y="171196"/>
                  </a:moveTo>
                  <a:cubicBezTo>
                    <a:pt x="1342009" y="0"/>
                    <a:pt x="1907921" y="288290"/>
                    <a:pt x="2079117" y="815213"/>
                  </a:cubicBezTo>
                  <a:cubicBezTo>
                    <a:pt x="2250313" y="1342136"/>
                    <a:pt x="1962023" y="1907921"/>
                    <a:pt x="1435100" y="2079117"/>
                  </a:cubicBezTo>
                  <a:cubicBezTo>
                    <a:pt x="908177" y="2250313"/>
                    <a:pt x="342392" y="1962023"/>
                    <a:pt x="171196" y="1435100"/>
                  </a:cubicBezTo>
                  <a:cubicBezTo>
                    <a:pt x="0" y="908177"/>
                    <a:pt x="288290" y="342392"/>
                    <a:pt x="815213" y="171196"/>
                  </a:cubicBezTo>
                </a:path>
              </a:pathLst>
            </a:custGeom>
            <a:solidFill>
              <a:srgbClr val="00AB96"/>
            </a:solidFill>
          </p:spPr>
          <p:txBody>
            <a:bodyPr/>
            <a:lstStyle/>
            <a:p>
              <a:endParaRPr lang="en-US" dirty="0"/>
            </a:p>
          </p:txBody>
        </p:sp>
        <p:sp>
          <p:nvSpPr>
            <p:cNvPr id="7" name="Freeform 7"/>
            <p:cNvSpPr/>
            <p:nvPr/>
          </p:nvSpPr>
          <p:spPr>
            <a:xfrm>
              <a:off x="1944751" y="1605153"/>
              <a:ext cx="2250312" cy="2250312"/>
            </a:xfrm>
            <a:custGeom>
              <a:avLst/>
              <a:gdLst/>
              <a:ahLst/>
              <a:cxnLst/>
              <a:rect l="l" t="t" r="r" b="b"/>
              <a:pathLst>
                <a:path w="2250312" h="2250312">
                  <a:moveTo>
                    <a:pt x="815213" y="171196"/>
                  </a:moveTo>
                  <a:cubicBezTo>
                    <a:pt x="1342009" y="0"/>
                    <a:pt x="1907921" y="288290"/>
                    <a:pt x="2079117" y="815213"/>
                  </a:cubicBezTo>
                  <a:cubicBezTo>
                    <a:pt x="2250313" y="1342136"/>
                    <a:pt x="1962023" y="1907921"/>
                    <a:pt x="1435100" y="2079117"/>
                  </a:cubicBezTo>
                  <a:cubicBezTo>
                    <a:pt x="908177" y="2250312"/>
                    <a:pt x="342392" y="1962023"/>
                    <a:pt x="171196" y="1435100"/>
                  </a:cubicBezTo>
                  <a:cubicBezTo>
                    <a:pt x="0" y="908177"/>
                    <a:pt x="288290" y="342392"/>
                    <a:pt x="815213" y="171196"/>
                  </a:cubicBezTo>
                </a:path>
              </a:pathLst>
            </a:custGeom>
            <a:solidFill>
              <a:srgbClr val="2F51A3"/>
            </a:solidFill>
          </p:spPr>
          <p:txBody>
            <a:bodyPr/>
            <a:lstStyle/>
            <a:p>
              <a:endParaRPr lang="en-US" dirty="0"/>
            </a:p>
          </p:txBody>
        </p:sp>
        <p:sp>
          <p:nvSpPr>
            <p:cNvPr id="8" name="Freeform 8"/>
            <p:cNvSpPr/>
            <p:nvPr/>
          </p:nvSpPr>
          <p:spPr>
            <a:xfrm>
              <a:off x="3945636" y="-58293"/>
              <a:ext cx="2250312" cy="2250313"/>
            </a:xfrm>
            <a:custGeom>
              <a:avLst/>
              <a:gdLst/>
              <a:ahLst/>
              <a:cxnLst/>
              <a:rect l="l" t="t" r="r" b="b"/>
              <a:pathLst>
                <a:path w="2250312" h="2250313">
                  <a:moveTo>
                    <a:pt x="815213" y="171196"/>
                  </a:moveTo>
                  <a:cubicBezTo>
                    <a:pt x="1342009" y="0"/>
                    <a:pt x="1907921" y="288290"/>
                    <a:pt x="2079117" y="815213"/>
                  </a:cubicBezTo>
                  <a:cubicBezTo>
                    <a:pt x="2250313" y="1342136"/>
                    <a:pt x="1962023" y="1907921"/>
                    <a:pt x="1435100" y="2079117"/>
                  </a:cubicBezTo>
                  <a:cubicBezTo>
                    <a:pt x="908177" y="2250313"/>
                    <a:pt x="342392" y="1962023"/>
                    <a:pt x="171196" y="1435100"/>
                  </a:cubicBezTo>
                  <a:cubicBezTo>
                    <a:pt x="0" y="908177"/>
                    <a:pt x="288290" y="342392"/>
                    <a:pt x="815213" y="171196"/>
                  </a:cubicBezTo>
                </a:path>
              </a:pathLst>
            </a:custGeom>
            <a:solidFill>
              <a:srgbClr val="00A1AD"/>
            </a:solidFill>
          </p:spPr>
          <p:txBody>
            <a:bodyPr/>
            <a:lstStyle/>
            <a:p>
              <a:endParaRPr lang="en-US" dirty="0"/>
            </a:p>
          </p:txBody>
        </p:sp>
        <p:sp>
          <p:nvSpPr>
            <p:cNvPr id="9" name="Freeform 9"/>
            <p:cNvSpPr/>
            <p:nvPr/>
          </p:nvSpPr>
          <p:spPr>
            <a:xfrm>
              <a:off x="3945636" y="1605153"/>
              <a:ext cx="2250312" cy="2250312"/>
            </a:xfrm>
            <a:custGeom>
              <a:avLst/>
              <a:gdLst/>
              <a:ahLst/>
              <a:cxnLst/>
              <a:rect l="l" t="t" r="r" b="b"/>
              <a:pathLst>
                <a:path w="2250312" h="2250312">
                  <a:moveTo>
                    <a:pt x="815213" y="171196"/>
                  </a:moveTo>
                  <a:cubicBezTo>
                    <a:pt x="1342009" y="0"/>
                    <a:pt x="1907921" y="288290"/>
                    <a:pt x="2079117" y="815213"/>
                  </a:cubicBezTo>
                  <a:cubicBezTo>
                    <a:pt x="2250313" y="1342136"/>
                    <a:pt x="1962023" y="1907921"/>
                    <a:pt x="1435100" y="2079117"/>
                  </a:cubicBezTo>
                  <a:cubicBezTo>
                    <a:pt x="908177" y="2250312"/>
                    <a:pt x="342392" y="1962023"/>
                    <a:pt x="171196" y="1435100"/>
                  </a:cubicBezTo>
                  <a:cubicBezTo>
                    <a:pt x="0" y="908177"/>
                    <a:pt x="288290" y="342392"/>
                    <a:pt x="815213" y="171196"/>
                  </a:cubicBezTo>
                </a:path>
              </a:pathLst>
            </a:custGeom>
            <a:solidFill>
              <a:srgbClr val="27367C"/>
            </a:solidFill>
          </p:spPr>
          <p:txBody>
            <a:bodyPr/>
            <a:lstStyle/>
            <a:p>
              <a:endParaRPr lang="en-US" dirty="0"/>
            </a:p>
          </p:txBody>
        </p:sp>
        <p:sp>
          <p:nvSpPr>
            <p:cNvPr id="10" name="Freeform 10"/>
            <p:cNvSpPr/>
            <p:nvPr/>
          </p:nvSpPr>
          <p:spPr>
            <a:xfrm>
              <a:off x="5956428" y="-58293"/>
              <a:ext cx="2250313" cy="2250313"/>
            </a:xfrm>
            <a:custGeom>
              <a:avLst/>
              <a:gdLst/>
              <a:ahLst/>
              <a:cxnLst/>
              <a:rect l="l" t="t" r="r" b="b"/>
              <a:pathLst>
                <a:path w="2250313" h="2250313">
                  <a:moveTo>
                    <a:pt x="815212" y="171196"/>
                  </a:moveTo>
                  <a:cubicBezTo>
                    <a:pt x="1342008" y="0"/>
                    <a:pt x="1907920" y="288290"/>
                    <a:pt x="2079116" y="815213"/>
                  </a:cubicBezTo>
                  <a:cubicBezTo>
                    <a:pt x="2250313" y="1342136"/>
                    <a:pt x="1962023" y="1907921"/>
                    <a:pt x="1435099" y="2079117"/>
                  </a:cubicBezTo>
                  <a:cubicBezTo>
                    <a:pt x="908175" y="2250313"/>
                    <a:pt x="342391" y="1962023"/>
                    <a:pt x="171195" y="1435100"/>
                  </a:cubicBezTo>
                  <a:cubicBezTo>
                    <a:pt x="0" y="908177"/>
                    <a:pt x="288289" y="342392"/>
                    <a:pt x="815212" y="171196"/>
                  </a:cubicBezTo>
                </a:path>
              </a:pathLst>
            </a:custGeom>
            <a:solidFill>
              <a:srgbClr val="0089A2"/>
            </a:solidFill>
          </p:spPr>
          <p:txBody>
            <a:bodyPr/>
            <a:lstStyle/>
            <a:p>
              <a:endParaRPr lang="en-US" dirty="0"/>
            </a:p>
          </p:txBody>
        </p:sp>
        <p:sp>
          <p:nvSpPr>
            <p:cNvPr id="11" name="Freeform 11"/>
            <p:cNvSpPr/>
            <p:nvPr/>
          </p:nvSpPr>
          <p:spPr>
            <a:xfrm>
              <a:off x="5956428" y="1605153"/>
              <a:ext cx="2250313" cy="2250311"/>
            </a:xfrm>
            <a:custGeom>
              <a:avLst/>
              <a:gdLst/>
              <a:ahLst/>
              <a:cxnLst/>
              <a:rect l="l" t="t" r="r" b="b"/>
              <a:pathLst>
                <a:path w="2250313" h="2250312">
                  <a:moveTo>
                    <a:pt x="815212" y="171196"/>
                  </a:moveTo>
                  <a:cubicBezTo>
                    <a:pt x="1342008" y="0"/>
                    <a:pt x="1907920" y="288290"/>
                    <a:pt x="2079116" y="815213"/>
                  </a:cubicBezTo>
                  <a:cubicBezTo>
                    <a:pt x="2250313" y="1342136"/>
                    <a:pt x="1962023" y="1907921"/>
                    <a:pt x="1435099" y="2079117"/>
                  </a:cubicBezTo>
                  <a:cubicBezTo>
                    <a:pt x="908175" y="2250312"/>
                    <a:pt x="342391" y="1962023"/>
                    <a:pt x="171195" y="1435100"/>
                  </a:cubicBezTo>
                  <a:cubicBezTo>
                    <a:pt x="0" y="908177"/>
                    <a:pt x="288289" y="342392"/>
                    <a:pt x="815212" y="171196"/>
                  </a:cubicBezTo>
                </a:path>
              </a:pathLst>
            </a:custGeom>
            <a:solidFill>
              <a:srgbClr val="1E1B55"/>
            </a:solidFill>
          </p:spPr>
          <p:txBody>
            <a:bodyPr/>
            <a:lstStyle/>
            <a:p>
              <a:endParaRPr lang="en-US" dirty="0"/>
            </a:p>
          </p:txBody>
        </p:sp>
      </p:grpSp>
      <p:sp>
        <p:nvSpPr>
          <p:cNvPr id="12" name="TextBox 12"/>
          <p:cNvSpPr txBox="1"/>
          <p:nvPr/>
        </p:nvSpPr>
        <p:spPr>
          <a:xfrm>
            <a:off x="1701322" y="3619002"/>
            <a:ext cx="4369757" cy="792307"/>
          </a:xfrm>
          <a:prstGeom prst="rect">
            <a:avLst/>
          </a:prstGeom>
        </p:spPr>
        <p:txBody>
          <a:bodyPr lIns="0" tIns="0" rIns="0" bIns="0" rtlCol="0" anchor="t">
            <a:spAutoFit/>
          </a:bodyPr>
          <a:lstStyle/>
          <a:p>
            <a:pPr algn="l">
              <a:lnSpc>
                <a:spcPts val="6490"/>
              </a:lnSpc>
            </a:pPr>
            <a:r>
              <a:rPr lang="en-US" sz="4636" b="1" spc="-32" dirty="0">
                <a:solidFill>
                  <a:srgbClr val="FFFFFF"/>
                </a:solidFill>
                <a:latin typeface="IBM Plex Sans Condensed Bold"/>
                <a:ea typeface="IBM Plex Sans Condensed Bold"/>
                <a:cs typeface="IBM Plex Sans Condensed Bold"/>
                <a:sym typeface="IBM Plex Sans Condensed Bold"/>
              </a:rPr>
              <a:t>Home Selling </a:t>
            </a:r>
            <a:r>
              <a:rPr lang="en-US" sz="4636" b="1" spc="-32" dirty="0">
                <a:solidFill>
                  <a:srgbClr val="FFC653"/>
                </a:solidFill>
                <a:latin typeface="IBM Plex Sans Condensed Bold"/>
                <a:ea typeface="IBM Plex Sans Condensed Bold"/>
                <a:cs typeface="IBM Plex Sans Condensed Bold"/>
                <a:sym typeface="IBM Plex Sans Condensed Bold"/>
              </a:rPr>
              <a:t>101</a:t>
            </a:r>
          </a:p>
        </p:txBody>
      </p:sp>
      <p:sp>
        <p:nvSpPr>
          <p:cNvPr id="13" name="TextBox 13"/>
          <p:cNvSpPr txBox="1"/>
          <p:nvPr/>
        </p:nvSpPr>
        <p:spPr>
          <a:xfrm>
            <a:off x="1521109" y="6029231"/>
            <a:ext cx="73875" cy="215297"/>
          </a:xfrm>
          <a:prstGeom prst="rect">
            <a:avLst/>
          </a:prstGeom>
        </p:spPr>
        <p:txBody>
          <a:bodyPr lIns="0" tIns="0" rIns="0" bIns="0" rtlCol="0" anchor="t">
            <a:spAutoFit/>
          </a:bodyPr>
          <a:lstStyle/>
          <a:p>
            <a:pPr algn="l">
              <a:lnSpc>
                <a:spcPts val="1787"/>
              </a:lnSpc>
            </a:pPr>
            <a:r>
              <a:rPr lang="en-US" sz="1159" spc="-8" dirty="0">
                <a:solidFill>
                  <a:srgbClr val="FFFFFF"/>
                </a:solidFill>
                <a:latin typeface="IBM Plex Sans Condensed"/>
                <a:ea typeface="IBM Plex Sans Condensed"/>
                <a:cs typeface="IBM Plex Sans Condensed"/>
                <a:sym typeface="IBM Plex Sans Condensed"/>
              </a:rPr>
              <a:t>5</a:t>
            </a:r>
          </a:p>
        </p:txBody>
      </p:sp>
      <p:sp>
        <p:nvSpPr>
          <p:cNvPr id="14" name="TextBox 14"/>
          <p:cNvSpPr txBox="1"/>
          <p:nvPr/>
        </p:nvSpPr>
        <p:spPr>
          <a:xfrm>
            <a:off x="1147798" y="6292636"/>
            <a:ext cx="948958" cy="210827"/>
          </a:xfrm>
          <a:prstGeom prst="rect">
            <a:avLst/>
          </a:prstGeom>
        </p:spPr>
        <p:txBody>
          <a:bodyPr wrap="square" lIns="0" tIns="0" rIns="0" bIns="0" rtlCol="0" anchor="t">
            <a:spAutoFit/>
          </a:bodyPr>
          <a:lstStyle/>
          <a:p>
            <a:pPr algn="l">
              <a:lnSpc>
                <a:spcPts val="1787"/>
              </a:lnSpc>
            </a:pPr>
            <a:r>
              <a:rPr lang="en-US" sz="1159" spc="-8" dirty="0">
                <a:solidFill>
                  <a:srgbClr val="FFFFFF"/>
                </a:solidFill>
                <a:latin typeface="IBM Plex Sans Condensed"/>
                <a:ea typeface="IBM Plex Sans Condensed"/>
                <a:cs typeface="IBM Plex Sans Condensed"/>
                <a:sym typeface="IBM Plex Sans Condensed"/>
              </a:rPr>
              <a:t>List Your Home</a:t>
            </a:r>
          </a:p>
        </p:txBody>
      </p:sp>
      <p:sp>
        <p:nvSpPr>
          <p:cNvPr id="15" name="TextBox 15"/>
          <p:cNvSpPr txBox="1"/>
          <p:nvPr/>
        </p:nvSpPr>
        <p:spPr>
          <a:xfrm>
            <a:off x="1016465" y="4734071"/>
            <a:ext cx="1061807" cy="906467"/>
          </a:xfrm>
          <a:prstGeom prst="rect">
            <a:avLst/>
          </a:prstGeom>
        </p:spPr>
        <p:txBody>
          <a:bodyPr wrap="square" lIns="0" tIns="0" rIns="0" bIns="0" rtlCol="0" anchor="t">
            <a:spAutoFit/>
          </a:bodyPr>
          <a:lstStyle/>
          <a:p>
            <a:pPr algn="ctr">
              <a:lnSpc>
                <a:spcPts val="1545"/>
              </a:lnSpc>
            </a:pPr>
            <a:r>
              <a:rPr lang="en-US" sz="1159" spc="-8" dirty="0">
                <a:solidFill>
                  <a:srgbClr val="FFFFFF"/>
                </a:solidFill>
                <a:latin typeface="IBM Plex Sans Condensed"/>
                <a:ea typeface="IBM Plex Sans Condensed"/>
                <a:cs typeface="IBM Plex Sans Condensed"/>
                <a:sym typeface="IBM Plex Sans Condensed"/>
              </a:rPr>
              <a:t>1 </a:t>
            </a:r>
          </a:p>
          <a:p>
            <a:pPr algn="ctr">
              <a:lnSpc>
                <a:spcPts val="1545"/>
              </a:lnSpc>
            </a:pPr>
            <a:r>
              <a:rPr lang="en-US" sz="1159" spc="-8" dirty="0">
                <a:solidFill>
                  <a:srgbClr val="FFFFFF"/>
                </a:solidFill>
                <a:latin typeface="IBM Plex Sans Condensed"/>
                <a:ea typeface="IBM Plex Sans Condensed"/>
                <a:cs typeface="IBM Plex Sans Condensed"/>
                <a:sym typeface="IBM Plex Sans Condensed"/>
              </a:rPr>
              <a:t>Work With a </a:t>
            </a:r>
          </a:p>
          <a:p>
            <a:pPr algn="ctr">
              <a:lnSpc>
                <a:spcPts val="2010"/>
              </a:lnSpc>
            </a:pPr>
            <a:r>
              <a:rPr lang="en-US" sz="2240" spc="-15" dirty="0">
                <a:solidFill>
                  <a:srgbClr val="FFFFFF"/>
                </a:solidFill>
                <a:latin typeface="IBM Plex Sans Condensed"/>
                <a:ea typeface="IBM Plex Sans Condensed"/>
                <a:cs typeface="IBM Plex Sans Condensed"/>
                <a:sym typeface="IBM Plex Sans Condensed"/>
              </a:rPr>
              <a:t>LISTING AGENT. </a:t>
            </a:r>
          </a:p>
        </p:txBody>
      </p:sp>
      <p:sp>
        <p:nvSpPr>
          <p:cNvPr id="16" name="TextBox 16"/>
          <p:cNvSpPr txBox="1"/>
          <p:nvPr/>
        </p:nvSpPr>
        <p:spPr>
          <a:xfrm>
            <a:off x="2462103" y="6029231"/>
            <a:ext cx="1324753" cy="757130"/>
          </a:xfrm>
          <a:prstGeom prst="rect">
            <a:avLst/>
          </a:prstGeom>
        </p:spPr>
        <p:txBody>
          <a:bodyPr wrap="square" lIns="0" tIns="0" rIns="0" bIns="0" rtlCol="0" anchor="t">
            <a:spAutoFit/>
          </a:bodyPr>
          <a:lstStyle/>
          <a:p>
            <a:pPr algn="ctr">
              <a:lnSpc>
                <a:spcPts val="1787"/>
              </a:lnSpc>
            </a:pPr>
            <a:r>
              <a:rPr lang="en-US" sz="1159" spc="-8" dirty="0">
                <a:solidFill>
                  <a:srgbClr val="FFFFFF"/>
                </a:solidFill>
                <a:latin typeface="IBM Plex Sans Condensed"/>
                <a:ea typeface="IBM Plex Sans Condensed"/>
                <a:cs typeface="IBM Plex Sans Condensed"/>
                <a:sym typeface="IBM Plex Sans Condensed"/>
              </a:rPr>
              <a:t>6 </a:t>
            </a:r>
          </a:p>
          <a:p>
            <a:pPr algn="ctr">
              <a:lnSpc>
                <a:spcPts val="1787"/>
              </a:lnSpc>
            </a:pPr>
            <a:r>
              <a:rPr lang="en-US" sz="1159" spc="-8" dirty="0">
                <a:solidFill>
                  <a:srgbClr val="FFFFFF"/>
                </a:solidFill>
                <a:latin typeface="IBM Plex Sans Condensed"/>
                <a:ea typeface="IBM Plex Sans Condensed"/>
                <a:cs typeface="IBM Plex Sans Condensed"/>
                <a:sym typeface="IBM Plex Sans Condensed"/>
              </a:rPr>
              <a:t>Market Your Home</a:t>
            </a:r>
          </a:p>
          <a:p>
            <a:pPr algn="ctr">
              <a:lnSpc>
                <a:spcPts val="1159"/>
              </a:lnSpc>
            </a:pPr>
            <a:r>
              <a:rPr lang="en-US" sz="772" dirty="0">
                <a:solidFill>
                  <a:srgbClr val="FFFFFF"/>
                </a:solidFill>
                <a:latin typeface="Gotham"/>
                <a:ea typeface="Gotham"/>
                <a:cs typeface="Gotham"/>
                <a:sym typeface="Gotham"/>
              </a:rPr>
              <a:t>Use staging, photos, videos, online and traditional marketing </a:t>
            </a:r>
          </a:p>
        </p:txBody>
      </p:sp>
      <p:sp>
        <p:nvSpPr>
          <p:cNvPr id="17" name="TextBox 17"/>
          <p:cNvSpPr txBox="1"/>
          <p:nvPr/>
        </p:nvSpPr>
        <p:spPr>
          <a:xfrm>
            <a:off x="3070584" y="4743018"/>
            <a:ext cx="72219" cy="196247"/>
          </a:xfrm>
          <a:prstGeom prst="rect">
            <a:avLst/>
          </a:prstGeom>
        </p:spPr>
        <p:txBody>
          <a:bodyPr lIns="0" tIns="0" rIns="0" bIns="0" rtlCol="0" anchor="t">
            <a:spAutoFit/>
          </a:bodyPr>
          <a:lstStyle/>
          <a:p>
            <a:pPr algn="l">
              <a:lnSpc>
                <a:spcPts val="1545"/>
              </a:lnSpc>
            </a:pPr>
            <a:r>
              <a:rPr lang="en-US" sz="1159" spc="-8" dirty="0">
                <a:solidFill>
                  <a:srgbClr val="FFFFFF"/>
                </a:solidFill>
                <a:latin typeface="IBM Plex Sans Condensed"/>
                <a:ea typeface="IBM Plex Sans Condensed"/>
                <a:cs typeface="IBM Plex Sans Condensed"/>
                <a:sym typeface="IBM Plex Sans Condensed"/>
              </a:rPr>
              <a:t>2</a:t>
            </a:r>
          </a:p>
        </p:txBody>
      </p:sp>
      <p:sp>
        <p:nvSpPr>
          <p:cNvPr id="18" name="TextBox 18"/>
          <p:cNvSpPr txBox="1"/>
          <p:nvPr/>
        </p:nvSpPr>
        <p:spPr>
          <a:xfrm>
            <a:off x="2490039" y="4934141"/>
            <a:ext cx="1233308" cy="190838"/>
          </a:xfrm>
          <a:prstGeom prst="rect">
            <a:avLst/>
          </a:prstGeom>
        </p:spPr>
        <p:txBody>
          <a:bodyPr lIns="0" tIns="0" rIns="0" bIns="0" rtlCol="0" anchor="t">
            <a:spAutoFit/>
          </a:bodyPr>
          <a:lstStyle/>
          <a:p>
            <a:pPr algn="l">
              <a:lnSpc>
                <a:spcPts val="1545"/>
              </a:lnSpc>
            </a:pPr>
            <a:r>
              <a:rPr lang="en-US" sz="1159" spc="-8" dirty="0">
                <a:solidFill>
                  <a:srgbClr val="FFFFFF"/>
                </a:solidFill>
                <a:latin typeface="IBM Plex Sans Condensed"/>
                <a:ea typeface="IBM Plex Sans Condensed"/>
                <a:cs typeface="IBM Plex Sans Condensed"/>
                <a:sym typeface="IBM Plex Sans Condensed"/>
              </a:rPr>
              <a:t>Decide When to Sell </a:t>
            </a:r>
          </a:p>
        </p:txBody>
      </p:sp>
      <p:sp>
        <p:nvSpPr>
          <p:cNvPr id="19" name="TextBox 19"/>
          <p:cNvSpPr txBox="1"/>
          <p:nvPr/>
        </p:nvSpPr>
        <p:spPr>
          <a:xfrm>
            <a:off x="4053528" y="4734612"/>
            <a:ext cx="1125289" cy="374333"/>
          </a:xfrm>
          <a:prstGeom prst="rect">
            <a:avLst/>
          </a:prstGeom>
        </p:spPr>
        <p:txBody>
          <a:bodyPr wrap="square" lIns="0" tIns="0" rIns="0" bIns="0" rtlCol="0" anchor="t">
            <a:spAutoFit/>
          </a:bodyPr>
          <a:lstStyle/>
          <a:p>
            <a:pPr algn="ctr">
              <a:lnSpc>
                <a:spcPts val="1545"/>
              </a:lnSpc>
            </a:pPr>
            <a:r>
              <a:rPr lang="en-US" sz="1159" spc="-8" dirty="0">
                <a:solidFill>
                  <a:srgbClr val="FFFFFF"/>
                </a:solidFill>
                <a:latin typeface="IBM Plex Sans Condensed"/>
                <a:ea typeface="IBM Plex Sans Condensed"/>
                <a:cs typeface="IBM Plex Sans Condensed"/>
                <a:sym typeface="IBM Plex Sans Condensed"/>
              </a:rPr>
              <a:t>3</a:t>
            </a:r>
          </a:p>
          <a:p>
            <a:pPr algn="ctr">
              <a:lnSpc>
                <a:spcPts val="1545"/>
              </a:lnSpc>
            </a:pPr>
            <a:r>
              <a:rPr lang="en-US" sz="1159" spc="-8" dirty="0">
                <a:solidFill>
                  <a:srgbClr val="FFFFFF"/>
                </a:solidFill>
                <a:latin typeface="IBM Plex Sans Condensed"/>
                <a:ea typeface="IBM Plex Sans Condensed"/>
                <a:cs typeface="IBM Plex Sans Condensed"/>
                <a:sym typeface="IBM Plex Sans Condensed"/>
              </a:rPr>
              <a:t> Set the Best Price</a:t>
            </a:r>
          </a:p>
        </p:txBody>
      </p:sp>
      <p:sp>
        <p:nvSpPr>
          <p:cNvPr id="20" name="TextBox 20"/>
          <p:cNvSpPr txBox="1"/>
          <p:nvPr/>
        </p:nvSpPr>
        <p:spPr>
          <a:xfrm>
            <a:off x="4621972" y="6029231"/>
            <a:ext cx="69819" cy="215297"/>
          </a:xfrm>
          <a:prstGeom prst="rect">
            <a:avLst/>
          </a:prstGeom>
        </p:spPr>
        <p:txBody>
          <a:bodyPr lIns="0" tIns="0" rIns="0" bIns="0" rtlCol="0" anchor="t">
            <a:spAutoFit/>
          </a:bodyPr>
          <a:lstStyle/>
          <a:p>
            <a:pPr algn="l">
              <a:lnSpc>
                <a:spcPts val="1787"/>
              </a:lnSpc>
            </a:pPr>
            <a:r>
              <a:rPr lang="en-US" sz="1159" spc="-8" dirty="0">
                <a:solidFill>
                  <a:srgbClr val="FFFFFF"/>
                </a:solidFill>
                <a:latin typeface="IBM Plex Sans Condensed"/>
                <a:ea typeface="IBM Plex Sans Condensed"/>
                <a:cs typeface="IBM Plex Sans Condensed"/>
                <a:sym typeface="IBM Plex Sans Condensed"/>
              </a:rPr>
              <a:t>7</a:t>
            </a:r>
          </a:p>
        </p:txBody>
      </p:sp>
      <p:sp>
        <p:nvSpPr>
          <p:cNvPr id="21" name="TextBox 21"/>
          <p:cNvSpPr txBox="1"/>
          <p:nvPr/>
        </p:nvSpPr>
        <p:spPr>
          <a:xfrm>
            <a:off x="4173779" y="6256235"/>
            <a:ext cx="1103122" cy="831703"/>
          </a:xfrm>
          <a:prstGeom prst="rect">
            <a:avLst/>
          </a:prstGeom>
        </p:spPr>
        <p:txBody>
          <a:bodyPr wrap="square" lIns="0" tIns="0" rIns="0" bIns="0" rtlCol="0" anchor="t">
            <a:spAutoFit/>
          </a:bodyPr>
          <a:lstStyle/>
          <a:p>
            <a:pPr algn="ctr">
              <a:lnSpc>
                <a:spcPts val="1787"/>
              </a:lnSpc>
            </a:pPr>
            <a:r>
              <a:rPr lang="en-US" sz="1159" spc="-8" dirty="0">
                <a:solidFill>
                  <a:srgbClr val="FFFFFF"/>
                </a:solidFill>
                <a:latin typeface="IBM Plex Sans Condensed"/>
                <a:ea typeface="IBM Plex Sans Condensed"/>
                <a:cs typeface="IBM Plex Sans Condensed"/>
                <a:sym typeface="IBM Plex Sans Condensed"/>
              </a:rPr>
              <a:t>Review Offers </a:t>
            </a:r>
          </a:p>
          <a:p>
            <a:pPr algn="ctr">
              <a:lnSpc>
                <a:spcPts val="1159"/>
              </a:lnSpc>
            </a:pPr>
            <a:r>
              <a:rPr lang="en-US" sz="772" dirty="0">
                <a:solidFill>
                  <a:srgbClr val="FFFFFF"/>
                </a:solidFill>
                <a:latin typeface="Gotham"/>
                <a:ea typeface="Gotham"/>
                <a:cs typeface="Gotham"/>
                <a:sym typeface="Gotham"/>
              </a:rPr>
              <a:t>Assess the pros and cons of the offers and negotiate for the </a:t>
            </a:r>
          </a:p>
          <a:p>
            <a:pPr algn="ctr">
              <a:lnSpc>
                <a:spcPts val="1159"/>
              </a:lnSpc>
            </a:pPr>
            <a:endParaRPr lang="en-US" sz="772" dirty="0">
              <a:solidFill>
                <a:srgbClr val="FFFFFF"/>
              </a:solidFill>
              <a:latin typeface="Gotham"/>
              <a:ea typeface="Gotham"/>
              <a:cs typeface="Gotham"/>
              <a:sym typeface="Gotham"/>
            </a:endParaRPr>
          </a:p>
        </p:txBody>
      </p:sp>
      <p:sp>
        <p:nvSpPr>
          <p:cNvPr id="22" name="TextBox 22"/>
          <p:cNvSpPr txBox="1"/>
          <p:nvPr/>
        </p:nvSpPr>
        <p:spPr>
          <a:xfrm>
            <a:off x="6173067" y="6029231"/>
            <a:ext cx="75376" cy="215297"/>
          </a:xfrm>
          <a:prstGeom prst="rect">
            <a:avLst/>
          </a:prstGeom>
        </p:spPr>
        <p:txBody>
          <a:bodyPr lIns="0" tIns="0" rIns="0" bIns="0" rtlCol="0" anchor="t">
            <a:spAutoFit/>
          </a:bodyPr>
          <a:lstStyle/>
          <a:p>
            <a:pPr algn="l">
              <a:lnSpc>
                <a:spcPts val="1787"/>
              </a:lnSpc>
            </a:pPr>
            <a:r>
              <a:rPr lang="en-US" sz="1159" spc="-8" dirty="0">
                <a:solidFill>
                  <a:srgbClr val="FFFFFF"/>
                </a:solidFill>
                <a:latin typeface="IBM Plex Sans Condensed"/>
                <a:ea typeface="IBM Plex Sans Condensed"/>
                <a:cs typeface="IBM Plex Sans Condensed"/>
                <a:sym typeface="IBM Plex Sans Condensed"/>
              </a:rPr>
              <a:t>8</a:t>
            </a:r>
          </a:p>
        </p:txBody>
      </p:sp>
      <p:sp>
        <p:nvSpPr>
          <p:cNvPr id="23" name="TextBox 23"/>
          <p:cNvSpPr txBox="1"/>
          <p:nvPr/>
        </p:nvSpPr>
        <p:spPr>
          <a:xfrm>
            <a:off x="5847517" y="6256235"/>
            <a:ext cx="933468" cy="212005"/>
          </a:xfrm>
          <a:prstGeom prst="rect">
            <a:avLst/>
          </a:prstGeom>
        </p:spPr>
        <p:txBody>
          <a:bodyPr wrap="square" lIns="0" tIns="0" rIns="0" bIns="0" rtlCol="0" anchor="t">
            <a:spAutoFit/>
          </a:bodyPr>
          <a:lstStyle/>
          <a:p>
            <a:pPr algn="l">
              <a:lnSpc>
                <a:spcPts val="1787"/>
              </a:lnSpc>
            </a:pPr>
            <a:r>
              <a:rPr lang="en-US" sz="1159" spc="-8" dirty="0">
                <a:solidFill>
                  <a:srgbClr val="FFFFFF"/>
                </a:solidFill>
                <a:latin typeface="IBM Plex Sans Condensed"/>
                <a:ea typeface="IBM Plex Sans Condensed"/>
                <a:cs typeface="IBM Plex Sans Condensed"/>
                <a:sym typeface="IBM Plex Sans Condensed"/>
              </a:rPr>
              <a:t>Close the Sale</a:t>
            </a:r>
          </a:p>
        </p:txBody>
      </p:sp>
      <p:sp>
        <p:nvSpPr>
          <p:cNvPr id="24" name="TextBox 24"/>
          <p:cNvSpPr txBox="1"/>
          <p:nvPr/>
        </p:nvSpPr>
        <p:spPr>
          <a:xfrm>
            <a:off x="6171742" y="4743018"/>
            <a:ext cx="77930" cy="196247"/>
          </a:xfrm>
          <a:prstGeom prst="rect">
            <a:avLst/>
          </a:prstGeom>
        </p:spPr>
        <p:txBody>
          <a:bodyPr lIns="0" tIns="0" rIns="0" bIns="0" rtlCol="0" anchor="t">
            <a:spAutoFit/>
          </a:bodyPr>
          <a:lstStyle/>
          <a:p>
            <a:pPr algn="l">
              <a:lnSpc>
                <a:spcPts val="1545"/>
              </a:lnSpc>
            </a:pPr>
            <a:r>
              <a:rPr lang="en-US" sz="1159" spc="-8" dirty="0">
                <a:solidFill>
                  <a:srgbClr val="FFFFFF"/>
                </a:solidFill>
                <a:latin typeface="IBM Plex Sans Condensed"/>
                <a:ea typeface="IBM Plex Sans Condensed"/>
                <a:cs typeface="IBM Plex Sans Condensed"/>
                <a:sym typeface="IBM Plex Sans Condensed"/>
              </a:rPr>
              <a:t>4</a:t>
            </a:r>
          </a:p>
        </p:txBody>
      </p:sp>
      <p:sp>
        <p:nvSpPr>
          <p:cNvPr id="25" name="TextBox 25"/>
          <p:cNvSpPr txBox="1"/>
          <p:nvPr/>
        </p:nvSpPr>
        <p:spPr>
          <a:xfrm>
            <a:off x="5822360" y="4901983"/>
            <a:ext cx="878887" cy="374333"/>
          </a:xfrm>
          <a:prstGeom prst="rect">
            <a:avLst/>
          </a:prstGeom>
        </p:spPr>
        <p:txBody>
          <a:bodyPr wrap="square" lIns="0" tIns="0" rIns="0" bIns="0" rtlCol="0" anchor="t">
            <a:spAutoFit/>
          </a:bodyPr>
          <a:lstStyle/>
          <a:p>
            <a:pPr>
              <a:lnSpc>
                <a:spcPts val="1545"/>
              </a:lnSpc>
            </a:pPr>
            <a:r>
              <a:rPr lang="en-US" sz="1159" spc="-8" dirty="0">
                <a:solidFill>
                  <a:srgbClr val="FFFFFF"/>
                </a:solidFill>
                <a:latin typeface="IBM Plex Sans Condensed"/>
                <a:ea typeface="IBM Plex Sans Condensed"/>
                <a:cs typeface="IBM Plex Sans Condensed"/>
                <a:sym typeface="IBM Plex Sans Condensed"/>
              </a:rPr>
              <a:t>Prepare Your  Home for Sale</a:t>
            </a:r>
          </a:p>
        </p:txBody>
      </p:sp>
      <p:sp>
        <p:nvSpPr>
          <p:cNvPr id="26" name="TextBox 26"/>
          <p:cNvSpPr txBox="1"/>
          <p:nvPr/>
        </p:nvSpPr>
        <p:spPr>
          <a:xfrm>
            <a:off x="1036389" y="6489770"/>
            <a:ext cx="1187579" cy="139205"/>
          </a:xfrm>
          <a:prstGeom prst="rect">
            <a:avLst/>
          </a:prstGeom>
        </p:spPr>
        <p:txBody>
          <a:bodyPr wrap="square" lIns="0" tIns="0" rIns="0" bIns="0" rtlCol="0" anchor="t">
            <a:spAutoFit/>
          </a:bodyPr>
          <a:lstStyle/>
          <a:p>
            <a:pPr algn="l">
              <a:lnSpc>
                <a:spcPts val="1159"/>
              </a:lnSpc>
            </a:pPr>
            <a:r>
              <a:rPr lang="en-US" sz="772" dirty="0">
                <a:solidFill>
                  <a:srgbClr val="FFFFFF"/>
                </a:solidFill>
                <a:latin typeface="Gotham"/>
                <a:ea typeface="Gotham"/>
                <a:cs typeface="Gotham"/>
                <a:sym typeface="Gotham"/>
              </a:rPr>
              <a:t>Create an eye-catching </a:t>
            </a:r>
          </a:p>
        </p:txBody>
      </p:sp>
      <p:sp>
        <p:nvSpPr>
          <p:cNvPr id="27" name="TextBox 27"/>
          <p:cNvSpPr txBox="1"/>
          <p:nvPr/>
        </p:nvSpPr>
        <p:spPr>
          <a:xfrm>
            <a:off x="1075889" y="6609048"/>
            <a:ext cx="1074493" cy="139205"/>
          </a:xfrm>
          <a:prstGeom prst="rect">
            <a:avLst/>
          </a:prstGeom>
        </p:spPr>
        <p:txBody>
          <a:bodyPr wrap="square" lIns="0" tIns="0" rIns="0" bIns="0" rtlCol="0" anchor="t">
            <a:spAutoFit/>
          </a:bodyPr>
          <a:lstStyle/>
          <a:p>
            <a:pPr algn="l">
              <a:lnSpc>
                <a:spcPts val="1159"/>
              </a:lnSpc>
            </a:pPr>
            <a:r>
              <a:rPr lang="en-US" sz="772" dirty="0">
                <a:solidFill>
                  <a:srgbClr val="FFFFFF"/>
                </a:solidFill>
                <a:latin typeface="Gotham"/>
                <a:ea typeface="Gotham"/>
                <a:cs typeface="Gotham"/>
                <a:sym typeface="Gotham"/>
              </a:rPr>
              <a:t>property listing prior </a:t>
            </a:r>
          </a:p>
        </p:txBody>
      </p:sp>
      <p:sp>
        <p:nvSpPr>
          <p:cNvPr id="28" name="TextBox 28"/>
          <p:cNvSpPr txBox="1"/>
          <p:nvPr/>
        </p:nvSpPr>
        <p:spPr>
          <a:xfrm>
            <a:off x="1099544" y="6756253"/>
            <a:ext cx="1022860" cy="139205"/>
          </a:xfrm>
          <a:prstGeom prst="rect">
            <a:avLst/>
          </a:prstGeom>
        </p:spPr>
        <p:txBody>
          <a:bodyPr wrap="square" lIns="0" tIns="0" rIns="0" bIns="0" rtlCol="0" anchor="t">
            <a:spAutoFit/>
          </a:bodyPr>
          <a:lstStyle/>
          <a:p>
            <a:pPr algn="l">
              <a:lnSpc>
                <a:spcPts val="1159"/>
              </a:lnSpc>
            </a:pPr>
            <a:r>
              <a:rPr lang="en-US" sz="772" dirty="0">
                <a:solidFill>
                  <a:srgbClr val="FFFFFF"/>
                </a:solidFill>
                <a:latin typeface="Gotham"/>
                <a:ea typeface="Gotham"/>
                <a:cs typeface="Gotham"/>
                <a:sym typeface="Gotham"/>
              </a:rPr>
              <a:t>to private showings </a:t>
            </a:r>
          </a:p>
        </p:txBody>
      </p:sp>
      <p:sp>
        <p:nvSpPr>
          <p:cNvPr id="29" name="TextBox 29"/>
          <p:cNvSpPr txBox="1"/>
          <p:nvPr/>
        </p:nvSpPr>
        <p:spPr>
          <a:xfrm>
            <a:off x="1145862" y="6903457"/>
            <a:ext cx="927316" cy="139205"/>
          </a:xfrm>
          <a:prstGeom prst="rect">
            <a:avLst/>
          </a:prstGeom>
        </p:spPr>
        <p:txBody>
          <a:bodyPr wrap="square" lIns="0" tIns="0" rIns="0" bIns="0" rtlCol="0" anchor="t">
            <a:spAutoFit/>
          </a:bodyPr>
          <a:lstStyle/>
          <a:p>
            <a:pPr algn="l">
              <a:lnSpc>
                <a:spcPts val="1159"/>
              </a:lnSpc>
            </a:pPr>
            <a:r>
              <a:rPr lang="en-US" sz="772" dirty="0">
                <a:solidFill>
                  <a:srgbClr val="FFFFFF"/>
                </a:solidFill>
                <a:latin typeface="Gotham"/>
                <a:ea typeface="Gotham"/>
                <a:cs typeface="Gotham"/>
                <a:sym typeface="Gotham"/>
              </a:rPr>
              <a:t>and open houses.</a:t>
            </a:r>
          </a:p>
        </p:txBody>
      </p:sp>
      <p:sp>
        <p:nvSpPr>
          <p:cNvPr id="30" name="TextBox 30"/>
          <p:cNvSpPr txBox="1"/>
          <p:nvPr/>
        </p:nvSpPr>
        <p:spPr>
          <a:xfrm>
            <a:off x="2607706" y="5125845"/>
            <a:ext cx="1016705" cy="449354"/>
          </a:xfrm>
          <a:prstGeom prst="rect">
            <a:avLst/>
          </a:prstGeom>
        </p:spPr>
        <p:txBody>
          <a:bodyPr lIns="0" tIns="0" rIns="0" bIns="0" rtlCol="0" anchor="t">
            <a:spAutoFit/>
          </a:bodyPr>
          <a:lstStyle/>
          <a:p>
            <a:pPr algn="ctr">
              <a:lnSpc>
                <a:spcPts val="1159"/>
              </a:lnSpc>
            </a:pPr>
            <a:r>
              <a:rPr lang="en-US" sz="772" dirty="0">
                <a:solidFill>
                  <a:srgbClr val="090F10"/>
                </a:solidFill>
                <a:latin typeface="Gotham"/>
                <a:ea typeface="Gotham"/>
                <a:cs typeface="Gotham"/>
                <a:sym typeface="Gotham"/>
              </a:rPr>
              <a:t>Consider work, school schedules, and other  key factors.</a:t>
            </a:r>
          </a:p>
        </p:txBody>
      </p:sp>
      <p:sp>
        <p:nvSpPr>
          <p:cNvPr id="31" name="TextBox 31"/>
          <p:cNvSpPr txBox="1"/>
          <p:nvPr/>
        </p:nvSpPr>
        <p:spPr>
          <a:xfrm>
            <a:off x="2645741" y="6955536"/>
            <a:ext cx="1542199" cy="141577"/>
          </a:xfrm>
          <a:prstGeom prst="rect">
            <a:avLst/>
          </a:prstGeom>
        </p:spPr>
        <p:txBody>
          <a:bodyPr wrap="square" lIns="0" tIns="0" rIns="0" bIns="0" rtlCol="0" anchor="t">
            <a:spAutoFit/>
          </a:bodyPr>
          <a:lstStyle/>
          <a:p>
            <a:pPr algn="l">
              <a:lnSpc>
                <a:spcPts val="1159"/>
              </a:lnSpc>
            </a:pPr>
            <a:r>
              <a:rPr lang="en-US" sz="772" dirty="0">
                <a:solidFill>
                  <a:srgbClr val="FFFFFF"/>
                </a:solidFill>
                <a:latin typeface="Gotham"/>
                <a:ea typeface="Gotham"/>
                <a:cs typeface="Gotham"/>
                <a:sym typeface="Gotham"/>
              </a:rPr>
              <a:t>to attract buyers.</a:t>
            </a:r>
          </a:p>
        </p:txBody>
      </p:sp>
      <p:sp>
        <p:nvSpPr>
          <p:cNvPr id="32" name="TextBox 32"/>
          <p:cNvSpPr txBox="1"/>
          <p:nvPr/>
        </p:nvSpPr>
        <p:spPr>
          <a:xfrm>
            <a:off x="4301424" y="6957908"/>
            <a:ext cx="959229" cy="139205"/>
          </a:xfrm>
          <a:prstGeom prst="rect">
            <a:avLst/>
          </a:prstGeom>
        </p:spPr>
        <p:txBody>
          <a:bodyPr wrap="square" lIns="0" tIns="0" rIns="0" bIns="0" rtlCol="0" anchor="t">
            <a:spAutoFit/>
          </a:bodyPr>
          <a:lstStyle/>
          <a:p>
            <a:pPr algn="l">
              <a:lnSpc>
                <a:spcPts val="1159"/>
              </a:lnSpc>
            </a:pPr>
            <a:r>
              <a:rPr lang="en-US" sz="772" dirty="0">
                <a:solidFill>
                  <a:srgbClr val="FFFFFF"/>
                </a:solidFill>
                <a:latin typeface="Gotham"/>
                <a:ea typeface="Gotham"/>
                <a:cs typeface="Gotham"/>
                <a:sym typeface="Gotham"/>
              </a:rPr>
              <a:t>best terms for you.</a:t>
            </a:r>
          </a:p>
        </p:txBody>
      </p:sp>
      <p:sp>
        <p:nvSpPr>
          <p:cNvPr id="33" name="TextBox 33"/>
          <p:cNvSpPr txBox="1"/>
          <p:nvPr/>
        </p:nvSpPr>
        <p:spPr>
          <a:xfrm>
            <a:off x="4017094" y="5143657"/>
            <a:ext cx="1336279" cy="155427"/>
          </a:xfrm>
          <a:prstGeom prst="rect">
            <a:avLst/>
          </a:prstGeom>
        </p:spPr>
        <p:txBody>
          <a:bodyPr lIns="0" tIns="0" rIns="0" bIns="0" rtlCol="0" anchor="t">
            <a:spAutoFit/>
          </a:bodyPr>
          <a:lstStyle/>
          <a:p>
            <a:pPr algn="ctr">
              <a:lnSpc>
                <a:spcPts val="1348"/>
              </a:lnSpc>
            </a:pPr>
            <a:r>
              <a:rPr lang="en-US" sz="898" dirty="0">
                <a:solidFill>
                  <a:srgbClr val="090F10"/>
                </a:solidFill>
                <a:latin typeface="Gotham"/>
                <a:ea typeface="Gotham"/>
                <a:cs typeface="Gotham"/>
                <a:sym typeface="Gotham"/>
              </a:rPr>
              <a:t>Use Market Research </a:t>
            </a:r>
          </a:p>
        </p:txBody>
      </p:sp>
      <p:sp>
        <p:nvSpPr>
          <p:cNvPr id="34" name="TextBox 34"/>
          <p:cNvSpPr txBox="1"/>
          <p:nvPr/>
        </p:nvSpPr>
        <p:spPr>
          <a:xfrm>
            <a:off x="4184328" y="5319069"/>
            <a:ext cx="1045233" cy="293543"/>
          </a:xfrm>
          <a:prstGeom prst="rect">
            <a:avLst/>
          </a:prstGeom>
        </p:spPr>
        <p:txBody>
          <a:bodyPr lIns="0" tIns="0" rIns="0" bIns="0" rtlCol="0" anchor="t">
            <a:spAutoFit/>
          </a:bodyPr>
          <a:lstStyle/>
          <a:p>
            <a:pPr algn="ctr">
              <a:lnSpc>
                <a:spcPts val="1159"/>
              </a:lnSpc>
            </a:pPr>
            <a:r>
              <a:rPr lang="en-US" sz="772" dirty="0">
                <a:solidFill>
                  <a:srgbClr val="090F10"/>
                </a:solidFill>
                <a:latin typeface="Gotham"/>
                <a:ea typeface="Gotham"/>
                <a:cs typeface="Gotham"/>
                <a:sym typeface="Gotham"/>
              </a:rPr>
              <a:t>to determine the price.</a:t>
            </a:r>
          </a:p>
        </p:txBody>
      </p:sp>
      <p:sp>
        <p:nvSpPr>
          <p:cNvPr id="35" name="TextBox 35"/>
          <p:cNvSpPr txBox="1"/>
          <p:nvPr/>
        </p:nvSpPr>
        <p:spPr>
          <a:xfrm>
            <a:off x="5714127" y="6461844"/>
            <a:ext cx="1066858" cy="293543"/>
          </a:xfrm>
          <a:prstGeom prst="rect">
            <a:avLst/>
          </a:prstGeom>
        </p:spPr>
        <p:txBody>
          <a:bodyPr lIns="0" tIns="0" rIns="0" bIns="0" rtlCol="0" anchor="t">
            <a:spAutoFit/>
          </a:bodyPr>
          <a:lstStyle/>
          <a:p>
            <a:pPr algn="ctr">
              <a:lnSpc>
                <a:spcPts val="1159"/>
              </a:lnSpc>
            </a:pPr>
            <a:r>
              <a:rPr lang="en-US" sz="772" dirty="0">
                <a:solidFill>
                  <a:srgbClr val="FFFFFF"/>
                </a:solidFill>
                <a:latin typeface="Gotham"/>
                <a:ea typeface="Gotham"/>
                <a:cs typeface="Gotham"/>
                <a:sym typeface="Gotham"/>
              </a:rPr>
              <a:t>Sign paperwork, close the deal, and receive </a:t>
            </a:r>
          </a:p>
        </p:txBody>
      </p:sp>
      <p:sp>
        <p:nvSpPr>
          <p:cNvPr id="36" name="TextBox 36"/>
          <p:cNvSpPr txBox="1"/>
          <p:nvPr/>
        </p:nvSpPr>
        <p:spPr>
          <a:xfrm>
            <a:off x="5972842" y="6886373"/>
            <a:ext cx="1003825" cy="139205"/>
          </a:xfrm>
          <a:prstGeom prst="rect">
            <a:avLst/>
          </a:prstGeom>
        </p:spPr>
        <p:txBody>
          <a:bodyPr wrap="square" lIns="0" tIns="0" rIns="0" bIns="0" rtlCol="0" anchor="t">
            <a:spAutoFit/>
          </a:bodyPr>
          <a:lstStyle/>
          <a:p>
            <a:pPr algn="l">
              <a:lnSpc>
                <a:spcPts val="1159"/>
              </a:lnSpc>
            </a:pPr>
            <a:r>
              <a:rPr lang="en-US" sz="772" dirty="0">
                <a:solidFill>
                  <a:srgbClr val="FFFFFF"/>
                </a:solidFill>
                <a:latin typeface="Gotham"/>
                <a:ea typeface="Gotham"/>
                <a:cs typeface="Gotham"/>
                <a:sym typeface="Gotham"/>
              </a:rPr>
              <a:t>your funds.  </a:t>
            </a:r>
          </a:p>
        </p:txBody>
      </p:sp>
      <p:sp>
        <p:nvSpPr>
          <p:cNvPr id="37" name="TextBox 37"/>
          <p:cNvSpPr txBox="1"/>
          <p:nvPr/>
        </p:nvSpPr>
        <p:spPr>
          <a:xfrm>
            <a:off x="5644294" y="5299084"/>
            <a:ext cx="1171152" cy="446982"/>
          </a:xfrm>
          <a:prstGeom prst="rect">
            <a:avLst/>
          </a:prstGeom>
        </p:spPr>
        <p:txBody>
          <a:bodyPr lIns="0" tIns="0" rIns="0" bIns="0" rtlCol="0" anchor="t">
            <a:spAutoFit/>
          </a:bodyPr>
          <a:lstStyle/>
          <a:p>
            <a:pPr algn="ctr">
              <a:lnSpc>
                <a:spcPts val="1159"/>
              </a:lnSpc>
            </a:pPr>
            <a:r>
              <a:rPr lang="en-US" sz="772" dirty="0">
                <a:solidFill>
                  <a:srgbClr val="090F10"/>
                </a:solidFill>
                <a:latin typeface="Gotham"/>
                <a:ea typeface="Gotham"/>
                <a:cs typeface="Gotham"/>
                <a:sym typeface="Gotham"/>
              </a:rPr>
              <a:t>Make any necessary and essential repairs, declutter., etc.</a:t>
            </a:r>
          </a:p>
        </p:txBody>
      </p:sp>
      <p:sp>
        <p:nvSpPr>
          <p:cNvPr id="38" name="TextBox 38"/>
          <p:cNvSpPr txBox="1"/>
          <p:nvPr/>
        </p:nvSpPr>
        <p:spPr>
          <a:xfrm>
            <a:off x="5714128" y="5560421"/>
            <a:ext cx="1410546" cy="139205"/>
          </a:xfrm>
          <a:prstGeom prst="rect">
            <a:avLst/>
          </a:prstGeom>
        </p:spPr>
        <p:txBody>
          <a:bodyPr wrap="square" lIns="0" tIns="0" rIns="0" bIns="0" rtlCol="0" anchor="t">
            <a:spAutoFit/>
          </a:bodyPr>
          <a:lstStyle/>
          <a:p>
            <a:pPr algn="l">
              <a:lnSpc>
                <a:spcPts val="1159"/>
              </a:lnSpc>
            </a:pPr>
            <a:r>
              <a:rPr lang="en-US" sz="772" dirty="0">
                <a:solidFill>
                  <a:srgbClr val="090F10"/>
                </a:solidFill>
                <a:latin typeface="Gotham"/>
                <a:ea typeface="Gotham"/>
                <a:cs typeface="Gotham"/>
                <a:sym typeface="Gotham"/>
              </a:rPr>
              <a:t>  </a:t>
            </a:r>
          </a:p>
        </p:txBody>
      </p:sp>
      <p:grpSp>
        <p:nvGrpSpPr>
          <p:cNvPr id="40" name="Group 13">
            <a:extLst>
              <a:ext uri="{FF2B5EF4-FFF2-40B4-BE49-F238E27FC236}">
                <a16:creationId xmlns:a16="http://schemas.microsoft.com/office/drawing/2014/main" id="{3BD8C39D-F037-2596-708B-CE9CDF7C6047}"/>
              </a:ext>
            </a:extLst>
          </p:cNvPr>
          <p:cNvGrpSpPr/>
          <p:nvPr/>
        </p:nvGrpSpPr>
        <p:grpSpPr>
          <a:xfrm>
            <a:off x="76200" y="8237280"/>
            <a:ext cx="7696200" cy="1926728"/>
            <a:chOff x="0" y="0"/>
            <a:chExt cx="3506196" cy="665778"/>
          </a:xfrm>
        </p:grpSpPr>
        <p:sp>
          <p:nvSpPr>
            <p:cNvPr id="41" name="Freeform 14">
              <a:extLst>
                <a:ext uri="{FF2B5EF4-FFF2-40B4-BE49-F238E27FC236}">
                  <a16:creationId xmlns:a16="http://schemas.microsoft.com/office/drawing/2014/main" id="{2E8503AA-2799-11B6-0841-8C53CD284A89}"/>
                </a:ext>
              </a:extLst>
            </p:cNvPr>
            <p:cNvSpPr/>
            <p:nvPr/>
          </p:nvSpPr>
          <p:spPr>
            <a:xfrm>
              <a:off x="0" y="0"/>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42" name="TextBox 15">
              <a:extLst>
                <a:ext uri="{FF2B5EF4-FFF2-40B4-BE49-F238E27FC236}">
                  <a16:creationId xmlns:a16="http://schemas.microsoft.com/office/drawing/2014/main" id="{A0435630-3119-5328-0EAC-D1950C946BCC}"/>
                </a:ext>
              </a:extLst>
            </p:cNvPr>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43" name="TextBox 16">
            <a:extLst>
              <a:ext uri="{FF2B5EF4-FFF2-40B4-BE49-F238E27FC236}">
                <a16:creationId xmlns:a16="http://schemas.microsoft.com/office/drawing/2014/main" id="{E2AA8CF1-7FD1-9190-D0E0-24372B34FA09}"/>
              </a:ext>
            </a:extLst>
          </p:cNvPr>
          <p:cNvSpPr txBox="1"/>
          <p:nvPr/>
        </p:nvSpPr>
        <p:spPr>
          <a:xfrm>
            <a:off x="3962400" y="8634950"/>
            <a:ext cx="3632959" cy="657039"/>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a:p>
            <a:pPr algn="l">
              <a:lnSpc>
                <a:spcPts val="1674"/>
              </a:lnSpc>
            </a:pPr>
            <a:endParaRPr lang="en-US" sz="1768" spc="-35" dirty="0">
              <a:solidFill>
                <a:srgbClr val="FFFFFF"/>
              </a:solidFill>
              <a:latin typeface="IBM Plex Sans Condensed"/>
              <a:ea typeface="IBM Plex Sans Condensed"/>
              <a:cs typeface="IBM Plex Sans Condensed"/>
              <a:sym typeface="IBM Plex Sans Condensed"/>
            </a:endParaRPr>
          </a:p>
        </p:txBody>
      </p:sp>
      <p:sp>
        <p:nvSpPr>
          <p:cNvPr id="44" name="TextBox 17">
            <a:extLst>
              <a:ext uri="{FF2B5EF4-FFF2-40B4-BE49-F238E27FC236}">
                <a16:creationId xmlns:a16="http://schemas.microsoft.com/office/drawing/2014/main" id="{2AE745D1-824A-60D0-823E-4EE10F853169}"/>
              </a:ext>
            </a:extLst>
          </p:cNvPr>
          <p:cNvSpPr txBox="1"/>
          <p:nvPr/>
        </p:nvSpPr>
        <p:spPr>
          <a:xfrm>
            <a:off x="3963750" y="9190116"/>
            <a:ext cx="3632959" cy="580480"/>
          </a:xfrm>
          <a:prstGeom prst="rect">
            <a:avLst/>
          </a:prstGeom>
        </p:spPr>
        <p:txBody>
          <a:bodyPr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45" name="Group 18">
            <a:extLst>
              <a:ext uri="{FF2B5EF4-FFF2-40B4-BE49-F238E27FC236}">
                <a16:creationId xmlns:a16="http://schemas.microsoft.com/office/drawing/2014/main" id="{D551EB17-A64A-1307-8AD3-B3D895B055A6}"/>
              </a:ext>
            </a:extLst>
          </p:cNvPr>
          <p:cNvGrpSpPr/>
          <p:nvPr/>
        </p:nvGrpSpPr>
        <p:grpSpPr>
          <a:xfrm>
            <a:off x="0" y="8237279"/>
            <a:ext cx="1631755" cy="1926727"/>
            <a:chOff x="0" y="0"/>
            <a:chExt cx="1034325" cy="1259796"/>
          </a:xfrm>
        </p:grpSpPr>
        <p:sp>
          <p:nvSpPr>
            <p:cNvPr id="46" name="Freeform 19">
              <a:extLst>
                <a:ext uri="{FF2B5EF4-FFF2-40B4-BE49-F238E27FC236}">
                  <a16:creationId xmlns:a16="http://schemas.microsoft.com/office/drawing/2014/main" id="{B35D5B03-DAB0-068B-CDCC-497505DB3044}"/>
                </a:ext>
              </a:extLst>
            </p:cNvPr>
            <p:cNvSpPr/>
            <p:nvPr/>
          </p:nvSpPr>
          <p:spPr>
            <a:xfrm>
              <a:off x="0" y="0"/>
              <a:ext cx="1034325" cy="1259796"/>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4"/>
              <a:stretch>
                <a:fillRect l="-10899" r="-10899"/>
              </a:stretch>
            </a:blipFill>
          </p:spPr>
          <p:txBody>
            <a:bodyPr/>
            <a:lstStyle/>
            <a:p>
              <a:endParaRPr lang="en-US" dirty="0"/>
            </a:p>
          </p:txBody>
        </p:sp>
      </p:grpSp>
      <p:grpSp>
        <p:nvGrpSpPr>
          <p:cNvPr id="47" name="Group 20">
            <a:extLst>
              <a:ext uri="{FF2B5EF4-FFF2-40B4-BE49-F238E27FC236}">
                <a16:creationId xmlns:a16="http://schemas.microsoft.com/office/drawing/2014/main" id="{AB958820-E97B-0315-B2DA-A9AA58A7315F}"/>
              </a:ext>
            </a:extLst>
          </p:cNvPr>
          <p:cNvGrpSpPr/>
          <p:nvPr/>
        </p:nvGrpSpPr>
        <p:grpSpPr>
          <a:xfrm>
            <a:off x="6019115" y="8237280"/>
            <a:ext cx="1753286" cy="1926728"/>
            <a:chOff x="0" y="0"/>
            <a:chExt cx="1265967" cy="1217932"/>
          </a:xfrm>
        </p:grpSpPr>
        <p:sp>
          <p:nvSpPr>
            <p:cNvPr id="48" name="Freeform 21">
              <a:extLst>
                <a:ext uri="{FF2B5EF4-FFF2-40B4-BE49-F238E27FC236}">
                  <a16:creationId xmlns:a16="http://schemas.microsoft.com/office/drawing/2014/main" id="{CA4D2023-8B93-9802-D041-C2B9E33DAD3D}"/>
                </a:ext>
              </a:extLst>
            </p:cNvPr>
            <p:cNvSpPr/>
            <p:nvPr/>
          </p:nvSpPr>
          <p:spPr>
            <a:xfrm>
              <a:off x="0" y="0"/>
              <a:ext cx="1265967" cy="1217932"/>
            </a:xfrm>
            <a:custGeom>
              <a:avLst/>
              <a:gdLst/>
              <a:ahLst/>
              <a:cxnLst/>
              <a:rect l="l" t="t" r="r" b="b"/>
              <a:pathLst>
                <a:path w="1265967" h="1217932">
                  <a:moveTo>
                    <a:pt x="56138" y="0"/>
                  </a:moveTo>
                  <a:lnTo>
                    <a:pt x="1209829" y="0"/>
                  </a:lnTo>
                  <a:cubicBezTo>
                    <a:pt x="1224718" y="0"/>
                    <a:pt x="1238997" y="5915"/>
                    <a:pt x="1249525" y="16443"/>
                  </a:cubicBezTo>
                  <a:cubicBezTo>
                    <a:pt x="1260053" y="26970"/>
                    <a:pt x="1265967" y="41249"/>
                    <a:pt x="1265967" y="56138"/>
                  </a:cubicBezTo>
                  <a:lnTo>
                    <a:pt x="1265967" y="1161794"/>
                  </a:lnTo>
                  <a:cubicBezTo>
                    <a:pt x="1265967" y="1176683"/>
                    <a:pt x="1260053" y="1190962"/>
                    <a:pt x="1249525" y="1201490"/>
                  </a:cubicBezTo>
                  <a:cubicBezTo>
                    <a:pt x="1238997" y="1212018"/>
                    <a:pt x="1224718" y="1217932"/>
                    <a:pt x="1209829" y="1217932"/>
                  </a:cubicBezTo>
                  <a:lnTo>
                    <a:pt x="56138" y="1217932"/>
                  </a:lnTo>
                  <a:cubicBezTo>
                    <a:pt x="41249" y="1217932"/>
                    <a:pt x="26970" y="1212018"/>
                    <a:pt x="16443" y="1201490"/>
                  </a:cubicBezTo>
                  <a:cubicBezTo>
                    <a:pt x="5915" y="1190962"/>
                    <a:pt x="0" y="1176683"/>
                    <a:pt x="0" y="1161794"/>
                  </a:cubicBezTo>
                  <a:lnTo>
                    <a:pt x="0" y="56138"/>
                  </a:lnTo>
                  <a:cubicBezTo>
                    <a:pt x="0" y="41249"/>
                    <a:pt x="5915" y="26970"/>
                    <a:pt x="16443" y="16443"/>
                  </a:cubicBezTo>
                  <a:cubicBezTo>
                    <a:pt x="26970" y="5915"/>
                    <a:pt x="41249" y="0"/>
                    <a:pt x="56138" y="0"/>
                  </a:cubicBezTo>
                  <a:close/>
                </a:path>
              </a:pathLst>
            </a:custGeom>
            <a:blipFill>
              <a:blip r:embed="rId5"/>
              <a:stretch>
                <a:fillRect t="-19380" b="-19380"/>
              </a:stretch>
            </a:blipFill>
          </p:spPr>
          <p:txBody>
            <a:bodyPr/>
            <a:lstStyle/>
            <a:p>
              <a:endParaRPr lang="en-US" dirty="0"/>
            </a:p>
          </p:txBody>
        </p:sp>
      </p:grpSp>
      <p:sp>
        <p:nvSpPr>
          <p:cNvPr id="49" name="TextBox 22">
            <a:extLst>
              <a:ext uri="{FF2B5EF4-FFF2-40B4-BE49-F238E27FC236}">
                <a16:creationId xmlns:a16="http://schemas.microsoft.com/office/drawing/2014/main" id="{ADBD358D-87A9-7916-A72C-E2EAA74643E3}"/>
              </a:ext>
            </a:extLst>
          </p:cNvPr>
          <p:cNvSpPr txBox="1"/>
          <p:nvPr/>
        </p:nvSpPr>
        <p:spPr>
          <a:xfrm>
            <a:off x="1722793" y="8653471"/>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2" y="-817634"/>
            <a:ext cx="7818162" cy="10106355"/>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3"/>
            <a:stretch>
              <a:fillRect l="-40913" r="-40945"/>
            </a:stretch>
          </a:blipFill>
        </p:spPr>
        <p:txBody>
          <a:bodyPr/>
          <a:lstStyle/>
          <a:p>
            <a:endParaRPr lang="en-US" dirty="0"/>
          </a:p>
        </p:txBody>
      </p:sp>
      <p:grpSp>
        <p:nvGrpSpPr>
          <p:cNvPr id="6" name="Group 6"/>
          <p:cNvGrpSpPr>
            <a:grpSpLocks noChangeAspect="1"/>
          </p:cNvGrpSpPr>
          <p:nvPr/>
        </p:nvGrpSpPr>
        <p:grpSpPr>
          <a:xfrm>
            <a:off x="505235" y="7007996"/>
            <a:ext cx="83693" cy="66625"/>
            <a:chOff x="0" y="0"/>
            <a:chExt cx="108306" cy="86220"/>
          </a:xfrm>
        </p:grpSpPr>
        <p:sp>
          <p:nvSpPr>
            <p:cNvPr id="7" name="Freeform 7"/>
            <p:cNvSpPr/>
            <p:nvPr/>
          </p:nvSpPr>
          <p:spPr>
            <a:xfrm>
              <a:off x="0" y="0"/>
              <a:ext cx="108204" cy="86233"/>
            </a:xfrm>
            <a:custGeom>
              <a:avLst/>
              <a:gdLst/>
              <a:ahLst/>
              <a:cxnLst/>
              <a:rect l="l" t="t" r="r" b="b"/>
              <a:pathLst>
                <a:path w="108204" h="86233">
                  <a:moveTo>
                    <a:pt x="40132" y="86233"/>
                  </a:moveTo>
                  <a:lnTo>
                    <a:pt x="0" y="45974"/>
                  </a:lnTo>
                  <a:lnTo>
                    <a:pt x="17780" y="28194"/>
                  </a:lnTo>
                  <a:lnTo>
                    <a:pt x="40132" y="50546"/>
                  </a:lnTo>
                  <a:lnTo>
                    <a:pt x="90424" y="0"/>
                  </a:lnTo>
                  <a:lnTo>
                    <a:pt x="108204" y="17780"/>
                  </a:lnTo>
                  <a:close/>
                </a:path>
              </a:pathLst>
            </a:custGeom>
            <a:solidFill>
              <a:srgbClr val="39B54A"/>
            </a:solidFill>
          </p:spPr>
          <p:txBody>
            <a:bodyPr/>
            <a:lstStyle/>
            <a:p>
              <a:endParaRPr lang="en-US" dirty="0"/>
            </a:p>
          </p:txBody>
        </p:sp>
      </p:grpSp>
      <p:grpSp>
        <p:nvGrpSpPr>
          <p:cNvPr id="8" name="Group 8"/>
          <p:cNvGrpSpPr>
            <a:grpSpLocks noChangeAspect="1"/>
          </p:cNvGrpSpPr>
          <p:nvPr/>
        </p:nvGrpSpPr>
        <p:grpSpPr>
          <a:xfrm>
            <a:off x="476870" y="7399307"/>
            <a:ext cx="83693" cy="66625"/>
            <a:chOff x="0" y="0"/>
            <a:chExt cx="108306" cy="86220"/>
          </a:xfrm>
        </p:grpSpPr>
        <p:sp>
          <p:nvSpPr>
            <p:cNvPr id="9" name="Freeform 9"/>
            <p:cNvSpPr/>
            <p:nvPr/>
          </p:nvSpPr>
          <p:spPr>
            <a:xfrm>
              <a:off x="0" y="0"/>
              <a:ext cx="108204" cy="86233"/>
            </a:xfrm>
            <a:custGeom>
              <a:avLst/>
              <a:gdLst/>
              <a:ahLst/>
              <a:cxnLst/>
              <a:rect l="l" t="t" r="r" b="b"/>
              <a:pathLst>
                <a:path w="108204" h="86233">
                  <a:moveTo>
                    <a:pt x="40132" y="86233"/>
                  </a:moveTo>
                  <a:lnTo>
                    <a:pt x="0" y="45847"/>
                  </a:lnTo>
                  <a:lnTo>
                    <a:pt x="17780" y="28067"/>
                  </a:lnTo>
                  <a:lnTo>
                    <a:pt x="40132" y="50546"/>
                  </a:lnTo>
                  <a:lnTo>
                    <a:pt x="90424" y="0"/>
                  </a:lnTo>
                  <a:lnTo>
                    <a:pt x="108204" y="17780"/>
                  </a:lnTo>
                  <a:close/>
                </a:path>
              </a:pathLst>
            </a:custGeom>
            <a:solidFill>
              <a:srgbClr val="39B54A"/>
            </a:solidFill>
          </p:spPr>
          <p:txBody>
            <a:bodyPr/>
            <a:lstStyle/>
            <a:p>
              <a:endParaRPr lang="en-US" dirty="0"/>
            </a:p>
          </p:txBody>
        </p:sp>
      </p:grpSp>
      <p:grpSp>
        <p:nvGrpSpPr>
          <p:cNvPr id="10" name="Group 10"/>
          <p:cNvGrpSpPr>
            <a:grpSpLocks noChangeAspect="1"/>
          </p:cNvGrpSpPr>
          <p:nvPr/>
        </p:nvGrpSpPr>
        <p:grpSpPr>
          <a:xfrm>
            <a:off x="488043" y="7715031"/>
            <a:ext cx="83693" cy="66625"/>
            <a:chOff x="0" y="0"/>
            <a:chExt cx="108306" cy="86220"/>
          </a:xfrm>
        </p:grpSpPr>
        <p:sp>
          <p:nvSpPr>
            <p:cNvPr id="11" name="Freeform 11"/>
            <p:cNvSpPr/>
            <p:nvPr/>
          </p:nvSpPr>
          <p:spPr>
            <a:xfrm>
              <a:off x="0" y="0"/>
              <a:ext cx="108204" cy="86233"/>
            </a:xfrm>
            <a:custGeom>
              <a:avLst/>
              <a:gdLst/>
              <a:ahLst/>
              <a:cxnLst/>
              <a:rect l="l" t="t" r="r" b="b"/>
              <a:pathLst>
                <a:path w="108204" h="86233">
                  <a:moveTo>
                    <a:pt x="40132" y="86233"/>
                  </a:moveTo>
                  <a:lnTo>
                    <a:pt x="0" y="45847"/>
                  </a:lnTo>
                  <a:lnTo>
                    <a:pt x="17780" y="28067"/>
                  </a:lnTo>
                  <a:lnTo>
                    <a:pt x="40132" y="50546"/>
                  </a:lnTo>
                  <a:lnTo>
                    <a:pt x="90424" y="0"/>
                  </a:lnTo>
                  <a:lnTo>
                    <a:pt x="108204" y="17780"/>
                  </a:lnTo>
                  <a:close/>
                </a:path>
              </a:pathLst>
            </a:custGeom>
            <a:solidFill>
              <a:srgbClr val="39B54A"/>
            </a:solidFill>
          </p:spPr>
          <p:txBody>
            <a:bodyPr/>
            <a:lstStyle/>
            <a:p>
              <a:endParaRPr lang="en-US" dirty="0"/>
            </a:p>
          </p:txBody>
        </p:sp>
      </p:grpSp>
      <p:grpSp>
        <p:nvGrpSpPr>
          <p:cNvPr id="12" name="Group 12"/>
          <p:cNvGrpSpPr>
            <a:grpSpLocks noChangeAspect="1"/>
          </p:cNvGrpSpPr>
          <p:nvPr/>
        </p:nvGrpSpPr>
        <p:grpSpPr>
          <a:xfrm>
            <a:off x="1656242" y="6334460"/>
            <a:ext cx="83693" cy="66625"/>
            <a:chOff x="0" y="0"/>
            <a:chExt cx="108306" cy="86220"/>
          </a:xfrm>
        </p:grpSpPr>
        <p:sp>
          <p:nvSpPr>
            <p:cNvPr id="13" name="Freeform 13"/>
            <p:cNvSpPr/>
            <p:nvPr/>
          </p:nvSpPr>
          <p:spPr>
            <a:xfrm>
              <a:off x="0" y="0"/>
              <a:ext cx="108331" cy="86233"/>
            </a:xfrm>
            <a:custGeom>
              <a:avLst/>
              <a:gdLst/>
              <a:ahLst/>
              <a:cxnLst/>
              <a:rect l="l" t="t" r="r" b="b"/>
              <a:pathLst>
                <a:path w="108331" h="86233">
                  <a:moveTo>
                    <a:pt x="40132" y="86233"/>
                  </a:moveTo>
                  <a:lnTo>
                    <a:pt x="0" y="45974"/>
                  </a:lnTo>
                  <a:lnTo>
                    <a:pt x="17780" y="28194"/>
                  </a:lnTo>
                  <a:lnTo>
                    <a:pt x="40132" y="50546"/>
                  </a:lnTo>
                  <a:lnTo>
                    <a:pt x="90551" y="0"/>
                  </a:lnTo>
                  <a:lnTo>
                    <a:pt x="108331" y="17780"/>
                  </a:lnTo>
                  <a:close/>
                </a:path>
              </a:pathLst>
            </a:custGeom>
            <a:solidFill>
              <a:srgbClr val="39B54A"/>
            </a:solidFill>
          </p:spPr>
          <p:txBody>
            <a:bodyPr/>
            <a:lstStyle/>
            <a:p>
              <a:endParaRPr lang="en-US" dirty="0"/>
            </a:p>
          </p:txBody>
        </p:sp>
      </p:grpSp>
      <p:grpSp>
        <p:nvGrpSpPr>
          <p:cNvPr id="14" name="Group 14"/>
          <p:cNvGrpSpPr>
            <a:grpSpLocks noChangeAspect="1"/>
          </p:cNvGrpSpPr>
          <p:nvPr/>
        </p:nvGrpSpPr>
        <p:grpSpPr>
          <a:xfrm>
            <a:off x="1639717" y="7033403"/>
            <a:ext cx="83693" cy="66625"/>
            <a:chOff x="0" y="0"/>
            <a:chExt cx="108306" cy="86220"/>
          </a:xfrm>
        </p:grpSpPr>
        <p:sp>
          <p:nvSpPr>
            <p:cNvPr id="15" name="Freeform 15"/>
            <p:cNvSpPr/>
            <p:nvPr/>
          </p:nvSpPr>
          <p:spPr>
            <a:xfrm>
              <a:off x="0" y="0"/>
              <a:ext cx="108331" cy="86233"/>
            </a:xfrm>
            <a:custGeom>
              <a:avLst/>
              <a:gdLst/>
              <a:ahLst/>
              <a:cxnLst/>
              <a:rect l="l" t="t" r="r" b="b"/>
              <a:pathLst>
                <a:path w="108331" h="86233">
                  <a:moveTo>
                    <a:pt x="40132" y="86233"/>
                  </a:moveTo>
                  <a:lnTo>
                    <a:pt x="0" y="45974"/>
                  </a:lnTo>
                  <a:lnTo>
                    <a:pt x="17780" y="28194"/>
                  </a:lnTo>
                  <a:lnTo>
                    <a:pt x="40132" y="50546"/>
                  </a:lnTo>
                  <a:lnTo>
                    <a:pt x="90551" y="0"/>
                  </a:lnTo>
                  <a:lnTo>
                    <a:pt x="108331" y="17780"/>
                  </a:lnTo>
                  <a:close/>
                </a:path>
              </a:pathLst>
            </a:custGeom>
            <a:solidFill>
              <a:srgbClr val="39B54A"/>
            </a:solidFill>
          </p:spPr>
          <p:txBody>
            <a:bodyPr/>
            <a:lstStyle/>
            <a:p>
              <a:endParaRPr lang="en-US" dirty="0"/>
            </a:p>
          </p:txBody>
        </p:sp>
      </p:grpSp>
      <p:grpSp>
        <p:nvGrpSpPr>
          <p:cNvPr id="19" name="Group 19"/>
          <p:cNvGrpSpPr>
            <a:grpSpLocks noChangeAspect="1"/>
          </p:cNvGrpSpPr>
          <p:nvPr/>
        </p:nvGrpSpPr>
        <p:grpSpPr>
          <a:xfrm>
            <a:off x="1659351" y="7715035"/>
            <a:ext cx="83693" cy="66625"/>
            <a:chOff x="0" y="0"/>
            <a:chExt cx="108306" cy="86220"/>
          </a:xfrm>
        </p:grpSpPr>
        <p:sp>
          <p:nvSpPr>
            <p:cNvPr id="20" name="Freeform 20"/>
            <p:cNvSpPr/>
            <p:nvPr/>
          </p:nvSpPr>
          <p:spPr>
            <a:xfrm>
              <a:off x="0" y="0"/>
              <a:ext cx="108331" cy="86233"/>
            </a:xfrm>
            <a:custGeom>
              <a:avLst/>
              <a:gdLst/>
              <a:ahLst/>
              <a:cxnLst/>
              <a:rect l="l" t="t" r="r" b="b"/>
              <a:pathLst>
                <a:path w="108331" h="86233">
                  <a:moveTo>
                    <a:pt x="40132" y="86233"/>
                  </a:moveTo>
                  <a:lnTo>
                    <a:pt x="0" y="45847"/>
                  </a:lnTo>
                  <a:lnTo>
                    <a:pt x="17780" y="28067"/>
                  </a:lnTo>
                  <a:lnTo>
                    <a:pt x="40132" y="50546"/>
                  </a:lnTo>
                  <a:lnTo>
                    <a:pt x="90551" y="0"/>
                  </a:lnTo>
                  <a:lnTo>
                    <a:pt x="108331" y="17780"/>
                  </a:lnTo>
                  <a:close/>
                </a:path>
              </a:pathLst>
            </a:custGeom>
            <a:solidFill>
              <a:srgbClr val="39B54A"/>
            </a:solidFill>
          </p:spPr>
          <p:txBody>
            <a:bodyPr/>
            <a:lstStyle/>
            <a:p>
              <a:endParaRPr lang="en-US" dirty="0"/>
            </a:p>
          </p:txBody>
        </p:sp>
      </p:grpSp>
      <p:grpSp>
        <p:nvGrpSpPr>
          <p:cNvPr id="21" name="Group 21"/>
          <p:cNvGrpSpPr>
            <a:grpSpLocks noChangeAspect="1"/>
          </p:cNvGrpSpPr>
          <p:nvPr/>
        </p:nvGrpSpPr>
        <p:grpSpPr>
          <a:xfrm>
            <a:off x="2796879" y="6303793"/>
            <a:ext cx="83693" cy="66625"/>
            <a:chOff x="0" y="0"/>
            <a:chExt cx="108306" cy="86220"/>
          </a:xfrm>
        </p:grpSpPr>
        <p:sp>
          <p:nvSpPr>
            <p:cNvPr id="22" name="Freeform 22"/>
            <p:cNvSpPr/>
            <p:nvPr/>
          </p:nvSpPr>
          <p:spPr>
            <a:xfrm>
              <a:off x="0" y="0"/>
              <a:ext cx="108204" cy="86233"/>
            </a:xfrm>
            <a:custGeom>
              <a:avLst/>
              <a:gdLst/>
              <a:ahLst/>
              <a:cxnLst/>
              <a:rect l="l" t="t" r="r" b="b"/>
              <a:pathLst>
                <a:path w="108204" h="86233">
                  <a:moveTo>
                    <a:pt x="40132" y="86233"/>
                  </a:moveTo>
                  <a:lnTo>
                    <a:pt x="0" y="45974"/>
                  </a:lnTo>
                  <a:lnTo>
                    <a:pt x="17780" y="28194"/>
                  </a:lnTo>
                  <a:lnTo>
                    <a:pt x="40132" y="50546"/>
                  </a:lnTo>
                  <a:lnTo>
                    <a:pt x="90424" y="0"/>
                  </a:lnTo>
                  <a:lnTo>
                    <a:pt x="108204" y="17780"/>
                  </a:lnTo>
                  <a:close/>
                </a:path>
              </a:pathLst>
            </a:custGeom>
            <a:solidFill>
              <a:srgbClr val="39B54A"/>
            </a:solidFill>
          </p:spPr>
          <p:txBody>
            <a:bodyPr/>
            <a:lstStyle/>
            <a:p>
              <a:endParaRPr lang="en-US" dirty="0"/>
            </a:p>
          </p:txBody>
        </p:sp>
      </p:grpSp>
      <p:grpSp>
        <p:nvGrpSpPr>
          <p:cNvPr id="23" name="Group 23"/>
          <p:cNvGrpSpPr>
            <a:grpSpLocks noChangeAspect="1"/>
          </p:cNvGrpSpPr>
          <p:nvPr/>
        </p:nvGrpSpPr>
        <p:grpSpPr>
          <a:xfrm>
            <a:off x="2796879" y="6544229"/>
            <a:ext cx="83693" cy="66625"/>
            <a:chOff x="0" y="0"/>
            <a:chExt cx="108306" cy="86220"/>
          </a:xfrm>
        </p:grpSpPr>
        <p:sp>
          <p:nvSpPr>
            <p:cNvPr id="24" name="Freeform 24"/>
            <p:cNvSpPr/>
            <p:nvPr/>
          </p:nvSpPr>
          <p:spPr>
            <a:xfrm>
              <a:off x="0" y="0"/>
              <a:ext cx="108204" cy="86233"/>
            </a:xfrm>
            <a:custGeom>
              <a:avLst/>
              <a:gdLst/>
              <a:ahLst/>
              <a:cxnLst/>
              <a:rect l="l" t="t" r="r" b="b"/>
              <a:pathLst>
                <a:path w="108204" h="86233">
                  <a:moveTo>
                    <a:pt x="40132" y="86233"/>
                  </a:moveTo>
                  <a:lnTo>
                    <a:pt x="0" y="45974"/>
                  </a:lnTo>
                  <a:lnTo>
                    <a:pt x="17780" y="28194"/>
                  </a:lnTo>
                  <a:lnTo>
                    <a:pt x="40132" y="50546"/>
                  </a:lnTo>
                  <a:lnTo>
                    <a:pt x="90424" y="0"/>
                  </a:lnTo>
                  <a:lnTo>
                    <a:pt x="108204" y="17780"/>
                  </a:lnTo>
                  <a:close/>
                </a:path>
              </a:pathLst>
            </a:custGeom>
            <a:solidFill>
              <a:srgbClr val="39B54A"/>
            </a:solidFill>
          </p:spPr>
          <p:txBody>
            <a:bodyPr/>
            <a:lstStyle/>
            <a:p>
              <a:endParaRPr lang="en-US" dirty="0"/>
            </a:p>
          </p:txBody>
        </p:sp>
      </p:grpSp>
      <p:grpSp>
        <p:nvGrpSpPr>
          <p:cNvPr id="25" name="Group 25"/>
          <p:cNvGrpSpPr>
            <a:grpSpLocks noChangeAspect="1"/>
          </p:cNvGrpSpPr>
          <p:nvPr/>
        </p:nvGrpSpPr>
        <p:grpSpPr>
          <a:xfrm>
            <a:off x="2789382" y="7033403"/>
            <a:ext cx="83693" cy="66625"/>
            <a:chOff x="0" y="0"/>
            <a:chExt cx="108306" cy="86220"/>
          </a:xfrm>
        </p:grpSpPr>
        <p:sp>
          <p:nvSpPr>
            <p:cNvPr id="26" name="Freeform 26"/>
            <p:cNvSpPr/>
            <p:nvPr/>
          </p:nvSpPr>
          <p:spPr>
            <a:xfrm>
              <a:off x="0" y="0"/>
              <a:ext cx="108204" cy="86233"/>
            </a:xfrm>
            <a:custGeom>
              <a:avLst/>
              <a:gdLst/>
              <a:ahLst/>
              <a:cxnLst/>
              <a:rect l="l" t="t" r="r" b="b"/>
              <a:pathLst>
                <a:path w="108204" h="86233">
                  <a:moveTo>
                    <a:pt x="40132" y="86233"/>
                  </a:moveTo>
                  <a:lnTo>
                    <a:pt x="0" y="45847"/>
                  </a:lnTo>
                  <a:lnTo>
                    <a:pt x="17780" y="28067"/>
                  </a:lnTo>
                  <a:lnTo>
                    <a:pt x="40132" y="50546"/>
                  </a:lnTo>
                  <a:lnTo>
                    <a:pt x="90424" y="0"/>
                  </a:lnTo>
                  <a:lnTo>
                    <a:pt x="108204" y="17780"/>
                  </a:lnTo>
                  <a:close/>
                </a:path>
              </a:pathLst>
            </a:custGeom>
            <a:solidFill>
              <a:srgbClr val="39B54A"/>
            </a:solidFill>
          </p:spPr>
          <p:txBody>
            <a:bodyPr/>
            <a:lstStyle/>
            <a:p>
              <a:endParaRPr lang="en-US" dirty="0"/>
            </a:p>
          </p:txBody>
        </p:sp>
      </p:grpSp>
      <p:grpSp>
        <p:nvGrpSpPr>
          <p:cNvPr id="27" name="Group 27"/>
          <p:cNvGrpSpPr>
            <a:grpSpLocks noChangeAspect="1"/>
          </p:cNvGrpSpPr>
          <p:nvPr/>
        </p:nvGrpSpPr>
        <p:grpSpPr>
          <a:xfrm>
            <a:off x="2778311" y="7781099"/>
            <a:ext cx="83693" cy="66625"/>
            <a:chOff x="0" y="0"/>
            <a:chExt cx="108306" cy="86220"/>
          </a:xfrm>
        </p:grpSpPr>
        <p:sp>
          <p:nvSpPr>
            <p:cNvPr id="28" name="Freeform 28"/>
            <p:cNvSpPr/>
            <p:nvPr/>
          </p:nvSpPr>
          <p:spPr>
            <a:xfrm>
              <a:off x="0" y="0"/>
              <a:ext cx="108204" cy="86233"/>
            </a:xfrm>
            <a:custGeom>
              <a:avLst/>
              <a:gdLst/>
              <a:ahLst/>
              <a:cxnLst/>
              <a:rect l="l" t="t" r="r" b="b"/>
              <a:pathLst>
                <a:path w="108204" h="86233">
                  <a:moveTo>
                    <a:pt x="40132" y="86233"/>
                  </a:moveTo>
                  <a:lnTo>
                    <a:pt x="0" y="45847"/>
                  </a:lnTo>
                  <a:lnTo>
                    <a:pt x="17780" y="28067"/>
                  </a:lnTo>
                  <a:lnTo>
                    <a:pt x="40132" y="50546"/>
                  </a:lnTo>
                  <a:lnTo>
                    <a:pt x="90424" y="0"/>
                  </a:lnTo>
                  <a:lnTo>
                    <a:pt x="108204" y="17780"/>
                  </a:lnTo>
                  <a:close/>
                </a:path>
              </a:pathLst>
            </a:custGeom>
            <a:solidFill>
              <a:srgbClr val="39B54A"/>
            </a:solidFill>
          </p:spPr>
          <p:txBody>
            <a:bodyPr/>
            <a:lstStyle/>
            <a:p>
              <a:endParaRPr lang="en-US" dirty="0"/>
            </a:p>
          </p:txBody>
        </p:sp>
      </p:grpSp>
      <p:grpSp>
        <p:nvGrpSpPr>
          <p:cNvPr id="29" name="Group 29"/>
          <p:cNvGrpSpPr>
            <a:grpSpLocks noChangeAspect="1"/>
          </p:cNvGrpSpPr>
          <p:nvPr/>
        </p:nvGrpSpPr>
        <p:grpSpPr>
          <a:xfrm>
            <a:off x="3901495" y="6303793"/>
            <a:ext cx="83693" cy="66625"/>
            <a:chOff x="0" y="0"/>
            <a:chExt cx="108306" cy="86220"/>
          </a:xfrm>
        </p:grpSpPr>
        <p:sp>
          <p:nvSpPr>
            <p:cNvPr id="30" name="Freeform 30"/>
            <p:cNvSpPr/>
            <p:nvPr/>
          </p:nvSpPr>
          <p:spPr>
            <a:xfrm>
              <a:off x="0" y="0"/>
              <a:ext cx="108204" cy="86233"/>
            </a:xfrm>
            <a:custGeom>
              <a:avLst/>
              <a:gdLst/>
              <a:ahLst/>
              <a:cxnLst/>
              <a:rect l="l" t="t" r="r" b="b"/>
              <a:pathLst>
                <a:path w="108204" h="86233">
                  <a:moveTo>
                    <a:pt x="40132" y="86233"/>
                  </a:moveTo>
                  <a:lnTo>
                    <a:pt x="0" y="45974"/>
                  </a:lnTo>
                  <a:lnTo>
                    <a:pt x="17780" y="28194"/>
                  </a:lnTo>
                  <a:lnTo>
                    <a:pt x="40132" y="50546"/>
                  </a:lnTo>
                  <a:lnTo>
                    <a:pt x="90424" y="0"/>
                  </a:lnTo>
                  <a:lnTo>
                    <a:pt x="108204" y="17780"/>
                  </a:lnTo>
                  <a:close/>
                </a:path>
              </a:pathLst>
            </a:custGeom>
            <a:solidFill>
              <a:srgbClr val="39B54A"/>
            </a:solidFill>
          </p:spPr>
          <p:txBody>
            <a:bodyPr/>
            <a:lstStyle/>
            <a:p>
              <a:endParaRPr lang="en-US" dirty="0"/>
            </a:p>
          </p:txBody>
        </p:sp>
      </p:grpSp>
      <p:grpSp>
        <p:nvGrpSpPr>
          <p:cNvPr id="31" name="Group 31"/>
          <p:cNvGrpSpPr>
            <a:grpSpLocks noChangeAspect="1"/>
          </p:cNvGrpSpPr>
          <p:nvPr/>
        </p:nvGrpSpPr>
        <p:grpSpPr>
          <a:xfrm>
            <a:off x="3882026" y="6726934"/>
            <a:ext cx="83693" cy="66625"/>
            <a:chOff x="0" y="0"/>
            <a:chExt cx="108306" cy="86220"/>
          </a:xfrm>
        </p:grpSpPr>
        <p:sp>
          <p:nvSpPr>
            <p:cNvPr id="32" name="Freeform 32"/>
            <p:cNvSpPr/>
            <p:nvPr/>
          </p:nvSpPr>
          <p:spPr>
            <a:xfrm>
              <a:off x="0" y="0"/>
              <a:ext cx="108204" cy="86233"/>
            </a:xfrm>
            <a:custGeom>
              <a:avLst/>
              <a:gdLst/>
              <a:ahLst/>
              <a:cxnLst/>
              <a:rect l="l" t="t" r="r" b="b"/>
              <a:pathLst>
                <a:path w="108204" h="86233">
                  <a:moveTo>
                    <a:pt x="40132" y="86233"/>
                  </a:moveTo>
                  <a:lnTo>
                    <a:pt x="0" y="45847"/>
                  </a:lnTo>
                  <a:lnTo>
                    <a:pt x="17780" y="28067"/>
                  </a:lnTo>
                  <a:lnTo>
                    <a:pt x="40132" y="50546"/>
                  </a:lnTo>
                  <a:lnTo>
                    <a:pt x="90424" y="0"/>
                  </a:lnTo>
                  <a:lnTo>
                    <a:pt x="108204" y="17780"/>
                  </a:lnTo>
                  <a:close/>
                </a:path>
              </a:pathLst>
            </a:custGeom>
            <a:solidFill>
              <a:srgbClr val="39B54A"/>
            </a:solidFill>
          </p:spPr>
          <p:txBody>
            <a:bodyPr/>
            <a:lstStyle/>
            <a:p>
              <a:endParaRPr lang="en-US" dirty="0"/>
            </a:p>
          </p:txBody>
        </p:sp>
      </p:grpSp>
      <p:grpSp>
        <p:nvGrpSpPr>
          <p:cNvPr id="33" name="Group 33"/>
          <p:cNvGrpSpPr>
            <a:grpSpLocks noChangeAspect="1"/>
          </p:cNvGrpSpPr>
          <p:nvPr/>
        </p:nvGrpSpPr>
        <p:grpSpPr>
          <a:xfrm>
            <a:off x="3896973" y="7107047"/>
            <a:ext cx="83693" cy="66625"/>
            <a:chOff x="0" y="0"/>
            <a:chExt cx="108306" cy="86220"/>
          </a:xfrm>
        </p:grpSpPr>
        <p:sp>
          <p:nvSpPr>
            <p:cNvPr id="34" name="Freeform 34"/>
            <p:cNvSpPr/>
            <p:nvPr/>
          </p:nvSpPr>
          <p:spPr>
            <a:xfrm>
              <a:off x="0" y="0"/>
              <a:ext cx="108204" cy="86233"/>
            </a:xfrm>
            <a:custGeom>
              <a:avLst/>
              <a:gdLst/>
              <a:ahLst/>
              <a:cxnLst/>
              <a:rect l="l" t="t" r="r" b="b"/>
              <a:pathLst>
                <a:path w="108204" h="86233">
                  <a:moveTo>
                    <a:pt x="40132" y="86233"/>
                  </a:moveTo>
                  <a:lnTo>
                    <a:pt x="0" y="45847"/>
                  </a:lnTo>
                  <a:lnTo>
                    <a:pt x="17780" y="28067"/>
                  </a:lnTo>
                  <a:lnTo>
                    <a:pt x="40132" y="50546"/>
                  </a:lnTo>
                  <a:lnTo>
                    <a:pt x="90424" y="0"/>
                  </a:lnTo>
                  <a:lnTo>
                    <a:pt x="108204" y="17780"/>
                  </a:lnTo>
                  <a:close/>
                </a:path>
              </a:pathLst>
            </a:custGeom>
            <a:solidFill>
              <a:srgbClr val="39B54A"/>
            </a:solidFill>
          </p:spPr>
          <p:txBody>
            <a:bodyPr/>
            <a:lstStyle/>
            <a:p>
              <a:endParaRPr lang="en-US" dirty="0"/>
            </a:p>
          </p:txBody>
        </p:sp>
      </p:grpSp>
      <p:grpSp>
        <p:nvGrpSpPr>
          <p:cNvPr id="35" name="Group 35"/>
          <p:cNvGrpSpPr>
            <a:grpSpLocks noChangeAspect="1"/>
          </p:cNvGrpSpPr>
          <p:nvPr/>
        </p:nvGrpSpPr>
        <p:grpSpPr>
          <a:xfrm>
            <a:off x="3885809" y="7516158"/>
            <a:ext cx="83693" cy="66625"/>
            <a:chOff x="0" y="0"/>
            <a:chExt cx="108306" cy="86220"/>
          </a:xfrm>
        </p:grpSpPr>
        <p:sp>
          <p:nvSpPr>
            <p:cNvPr id="36" name="Freeform 36"/>
            <p:cNvSpPr/>
            <p:nvPr/>
          </p:nvSpPr>
          <p:spPr>
            <a:xfrm>
              <a:off x="0" y="0"/>
              <a:ext cx="108204" cy="86233"/>
            </a:xfrm>
            <a:custGeom>
              <a:avLst/>
              <a:gdLst/>
              <a:ahLst/>
              <a:cxnLst/>
              <a:rect l="l" t="t" r="r" b="b"/>
              <a:pathLst>
                <a:path w="108204" h="86233">
                  <a:moveTo>
                    <a:pt x="40132" y="86233"/>
                  </a:moveTo>
                  <a:lnTo>
                    <a:pt x="0" y="45847"/>
                  </a:lnTo>
                  <a:lnTo>
                    <a:pt x="17780" y="28067"/>
                  </a:lnTo>
                  <a:lnTo>
                    <a:pt x="40132" y="50546"/>
                  </a:lnTo>
                  <a:lnTo>
                    <a:pt x="90424" y="0"/>
                  </a:lnTo>
                  <a:lnTo>
                    <a:pt x="108204" y="17780"/>
                  </a:lnTo>
                  <a:close/>
                </a:path>
              </a:pathLst>
            </a:custGeom>
            <a:solidFill>
              <a:srgbClr val="39B54A"/>
            </a:solidFill>
          </p:spPr>
          <p:txBody>
            <a:bodyPr/>
            <a:lstStyle/>
            <a:p>
              <a:endParaRPr lang="en-US" dirty="0"/>
            </a:p>
          </p:txBody>
        </p:sp>
      </p:grpSp>
      <p:grpSp>
        <p:nvGrpSpPr>
          <p:cNvPr id="37" name="Group 37"/>
          <p:cNvGrpSpPr>
            <a:grpSpLocks noChangeAspect="1"/>
          </p:cNvGrpSpPr>
          <p:nvPr/>
        </p:nvGrpSpPr>
        <p:grpSpPr>
          <a:xfrm>
            <a:off x="5035121" y="6303797"/>
            <a:ext cx="83693" cy="66625"/>
            <a:chOff x="0" y="0"/>
            <a:chExt cx="108306" cy="86220"/>
          </a:xfrm>
        </p:grpSpPr>
        <p:sp>
          <p:nvSpPr>
            <p:cNvPr id="38" name="Freeform 38"/>
            <p:cNvSpPr/>
            <p:nvPr/>
          </p:nvSpPr>
          <p:spPr>
            <a:xfrm>
              <a:off x="0" y="0"/>
              <a:ext cx="108204" cy="86233"/>
            </a:xfrm>
            <a:custGeom>
              <a:avLst/>
              <a:gdLst/>
              <a:ahLst/>
              <a:cxnLst/>
              <a:rect l="l" t="t" r="r" b="b"/>
              <a:pathLst>
                <a:path w="108204" h="86233">
                  <a:moveTo>
                    <a:pt x="40132" y="86233"/>
                  </a:moveTo>
                  <a:lnTo>
                    <a:pt x="0" y="45974"/>
                  </a:lnTo>
                  <a:lnTo>
                    <a:pt x="17780" y="28194"/>
                  </a:lnTo>
                  <a:lnTo>
                    <a:pt x="40132" y="50546"/>
                  </a:lnTo>
                  <a:lnTo>
                    <a:pt x="90424" y="0"/>
                  </a:lnTo>
                  <a:lnTo>
                    <a:pt x="108204" y="17780"/>
                  </a:lnTo>
                  <a:close/>
                </a:path>
              </a:pathLst>
            </a:custGeom>
            <a:solidFill>
              <a:srgbClr val="39B54A"/>
            </a:solidFill>
          </p:spPr>
          <p:txBody>
            <a:bodyPr/>
            <a:lstStyle/>
            <a:p>
              <a:endParaRPr lang="en-US" dirty="0"/>
            </a:p>
          </p:txBody>
        </p:sp>
      </p:grpSp>
      <p:grpSp>
        <p:nvGrpSpPr>
          <p:cNvPr id="39" name="Group 39"/>
          <p:cNvGrpSpPr>
            <a:grpSpLocks noChangeAspect="1"/>
          </p:cNvGrpSpPr>
          <p:nvPr/>
        </p:nvGrpSpPr>
        <p:grpSpPr>
          <a:xfrm>
            <a:off x="5035042" y="7084903"/>
            <a:ext cx="83693" cy="66625"/>
            <a:chOff x="0" y="0"/>
            <a:chExt cx="108306" cy="86220"/>
          </a:xfrm>
        </p:grpSpPr>
        <p:sp>
          <p:nvSpPr>
            <p:cNvPr id="40" name="Freeform 40"/>
            <p:cNvSpPr/>
            <p:nvPr/>
          </p:nvSpPr>
          <p:spPr>
            <a:xfrm>
              <a:off x="0" y="0"/>
              <a:ext cx="108204" cy="86233"/>
            </a:xfrm>
            <a:custGeom>
              <a:avLst/>
              <a:gdLst/>
              <a:ahLst/>
              <a:cxnLst/>
              <a:rect l="l" t="t" r="r" b="b"/>
              <a:pathLst>
                <a:path w="108204" h="86233">
                  <a:moveTo>
                    <a:pt x="40132" y="86233"/>
                  </a:moveTo>
                  <a:lnTo>
                    <a:pt x="0" y="45847"/>
                  </a:lnTo>
                  <a:lnTo>
                    <a:pt x="17780" y="28067"/>
                  </a:lnTo>
                  <a:lnTo>
                    <a:pt x="40132" y="50546"/>
                  </a:lnTo>
                  <a:lnTo>
                    <a:pt x="90424" y="0"/>
                  </a:lnTo>
                  <a:lnTo>
                    <a:pt x="108204" y="17780"/>
                  </a:lnTo>
                  <a:close/>
                </a:path>
              </a:pathLst>
            </a:custGeom>
            <a:solidFill>
              <a:srgbClr val="39B54A"/>
            </a:solidFill>
          </p:spPr>
          <p:txBody>
            <a:bodyPr/>
            <a:lstStyle/>
            <a:p>
              <a:endParaRPr lang="en-US" dirty="0"/>
            </a:p>
          </p:txBody>
        </p:sp>
      </p:grpSp>
      <p:grpSp>
        <p:nvGrpSpPr>
          <p:cNvPr id="41" name="Group 41"/>
          <p:cNvGrpSpPr>
            <a:grpSpLocks noChangeAspect="1"/>
          </p:cNvGrpSpPr>
          <p:nvPr/>
        </p:nvGrpSpPr>
        <p:grpSpPr>
          <a:xfrm>
            <a:off x="5029725" y="7489244"/>
            <a:ext cx="83693" cy="66625"/>
            <a:chOff x="0" y="0"/>
            <a:chExt cx="108306" cy="86220"/>
          </a:xfrm>
        </p:grpSpPr>
        <p:sp>
          <p:nvSpPr>
            <p:cNvPr id="42" name="Freeform 42"/>
            <p:cNvSpPr/>
            <p:nvPr/>
          </p:nvSpPr>
          <p:spPr>
            <a:xfrm>
              <a:off x="0" y="0"/>
              <a:ext cx="108204" cy="86233"/>
            </a:xfrm>
            <a:custGeom>
              <a:avLst/>
              <a:gdLst/>
              <a:ahLst/>
              <a:cxnLst/>
              <a:rect l="l" t="t" r="r" b="b"/>
              <a:pathLst>
                <a:path w="108204" h="86233">
                  <a:moveTo>
                    <a:pt x="40132" y="86233"/>
                  </a:moveTo>
                  <a:lnTo>
                    <a:pt x="0" y="45847"/>
                  </a:lnTo>
                  <a:lnTo>
                    <a:pt x="17780" y="28067"/>
                  </a:lnTo>
                  <a:lnTo>
                    <a:pt x="40132" y="50546"/>
                  </a:lnTo>
                  <a:lnTo>
                    <a:pt x="90424" y="0"/>
                  </a:lnTo>
                  <a:lnTo>
                    <a:pt x="108204" y="17780"/>
                  </a:lnTo>
                  <a:close/>
                </a:path>
              </a:pathLst>
            </a:custGeom>
            <a:solidFill>
              <a:srgbClr val="39B54A"/>
            </a:solidFill>
          </p:spPr>
          <p:txBody>
            <a:bodyPr/>
            <a:lstStyle/>
            <a:p>
              <a:endParaRPr lang="en-US" dirty="0"/>
            </a:p>
          </p:txBody>
        </p:sp>
      </p:grpSp>
      <p:grpSp>
        <p:nvGrpSpPr>
          <p:cNvPr id="43" name="Group 43"/>
          <p:cNvGrpSpPr>
            <a:grpSpLocks noChangeAspect="1"/>
          </p:cNvGrpSpPr>
          <p:nvPr/>
        </p:nvGrpSpPr>
        <p:grpSpPr>
          <a:xfrm>
            <a:off x="6243061" y="6288443"/>
            <a:ext cx="83693" cy="66625"/>
            <a:chOff x="0" y="0"/>
            <a:chExt cx="108306" cy="86220"/>
          </a:xfrm>
        </p:grpSpPr>
        <p:sp>
          <p:nvSpPr>
            <p:cNvPr id="44" name="Freeform 44"/>
            <p:cNvSpPr/>
            <p:nvPr/>
          </p:nvSpPr>
          <p:spPr>
            <a:xfrm>
              <a:off x="0" y="0"/>
              <a:ext cx="108204" cy="86233"/>
            </a:xfrm>
            <a:custGeom>
              <a:avLst/>
              <a:gdLst/>
              <a:ahLst/>
              <a:cxnLst/>
              <a:rect l="l" t="t" r="r" b="b"/>
              <a:pathLst>
                <a:path w="108204" h="86233">
                  <a:moveTo>
                    <a:pt x="40132" y="86233"/>
                  </a:moveTo>
                  <a:lnTo>
                    <a:pt x="0" y="45974"/>
                  </a:lnTo>
                  <a:lnTo>
                    <a:pt x="17780" y="28194"/>
                  </a:lnTo>
                  <a:lnTo>
                    <a:pt x="40132" y="50546"/>
                  </a:lnTo>
                  <a:lnTo>
                    <a:pt x="90424" y="0"/>
                  </a:lnTo>
                  <a:lnTo>
                    <a:pt x="108204" y="17780"/>
                  </a:lnTo>
                  <a:close/>
                </a:path>
              </a:pathLst>
            </a:custGeom>
            <a:solidFill>
              <a:srgbClr val="39B54A"/>
            </a:solidFill>
          </p:spPr>
          <p:txBody>
            <a:bodyPr/>
            <a:lstStyle/>
            <a:p>
              <a:endParaRPr lang="en-US" dirty="0"/>
            </a:p>
          </p:txBody>
        </p:sp>
      </p:grpSp>
      <p:grpSp>
        <p:nvGrpSpPr>
          <p:cNvPr id="45" name="Group 45"/>
          <p:cNvGrpSpPr>
            <a:grpSpLocks noChangeAspect="1"/>
          </p:cNvGrpSpPr>
          <p:nvPr/>
        </p:nvGrpSpPr>
        <p:grpSpPr>
          <a:xfrm>
            <a:off x="6250618" y="6673730"/>
            <a:ext cx="83693" cy="66625"/>
            <a:chOff x="0" y="0"/>
            <a:chExt cx="108306" cy="86220"/>
          </a:xfrm>
        </p:grpSpPr>
        <p:sp>
          <p:nvSpPr>
            <p:cNvPr id="46" name="Freeform 46"/>
            <p:cNvSpPr/>
            <p:nvPr/>
          </p:nvSpPr>
          <p:spPr>
            <a:xfrm>
              <a:off x="0" y="0"/>
              <a:ext cx="108204" cy="86233"/>
            </a:xfrm>
            <a:custGeom>
              <a:avLst/>
              <a:gdLst/>
              <a:ahLst/>
              <a:cxnLst/>
              <a:rect l="l" t="t" r="r" b="b"/>
              <a:pathLst>
                <a:path w="108204" h="86233">
                  <a:moveTo>
                    <a:pt x="40132" y="86233"/>
                  </a:moveTo>
                  <a:lnTo>
                    <a:pt x="0" y="45974"/>
                  </a:lnTo>
                  <a:lnTo>
                    <a:pt x="17780" y="28194"/>
                  </a:lnTo>
                  <a:lnTo>
                    <a:pt x="40132" y="50546"/>
                  </a:lnTo>
                  <a:lnTo>
                    <a:pt x="90424" y="0"/>
                  </a:lnTo>
                  <a:lnTo>
                    <a:pt x="108204" y="17780"/>
                  </a:lnTo>
                  <a:close/>
                </a:path>
              </a:pathLst>
            </a:custGeom>
            <a:solidFill>
              <a:srgbClr val="39B54A"/>
            </a:solidFill>
          </p:spPr>
          <p:txBody>
            <a:bodyPr/>
            <a:lstStyle/>
            <a:p>
              <a:endParaRPr lang="en-US" dirty="0"/>
            </a:p>
          </p:txBody>
        </p:sp>
      </p:grpSp>
      <p:grpSp>
        <p:nvGrpSpPr>
          <p:cNvPr id="47" name="Group 47"/>
          <p:cNvGrpSpPr>
            <a:grpSpLocks noChangeAspect="1"/>
          </p:cNvGrpSpPr>
          <p:nvPr/>
        </p:nvGrpSpPr>
        <p:grpSpPr>
          <a:xfrm>
            <a:off x="6236150" y="7202728"/>
            <a:ext cx="83693" cy="66625"/>
            <a:chOff x="0" y="0"/>
            <a:chExt cx="108306" cy="86220"/>
          </a:xfrm>
        </p:grpSpPr>
        <p:sp>
          <p:nvSpPr>
            <p:cNvPr id="48" name="Freeform 48"/>
            <p:cNvSpPr/>
            <p:nvPr/>
          </p:nvSpPr>
          <p:spPr>
            <a:xfrm>
              <a:off x="0" y="0"/>
              <a:ext cx="108204" cy="86233"/>
            </a:xfrm>
            <a:custGeom>
              <a:avLst/>
              <a:gdLst/>
              <a:ahLst/>
              <a:cxnLst/>
              <a:rect l="l" t="t" r="r" b="b"/>
              <a:pathLst>
                <a:path w="108204" h="86233">
                  <a:moveTo>
                    <a:pt x="40132" y="86233"/>
                  </a:moveTo>
                  <a:lnTo>
                    <a:pt x="0" y="45847"/>
                  </a:lnTo>
                  <a:lnTo>
                    <a:pt x="17780" y="28067"/>
                  </a:lnTo>
                  <a:lnTo>
                    <a:pt x="40132" y="50546"/>
                  </a:lnTo>
                  <a:lnTo>
                    <a:pt x="90424" y="0"/>
                  </a:lnTo>
                  <a:lnTo>
                    <a:pt x="108204" y="17780"/>
                  </a:lnTo>
                  <a:close/>
                </a:path>
              </a:pathLst>
            </a:custGeom>
            <a:solidFill>
              <a:srgbClr val="39B54A"/>
            </a:solidFill>
          </p:spPr>
          <p:txBody>
            <a:bodyPr/>
            <a:lstStyle/>
            <a:p>
              <a:endParaRPr lang="en-US" dirty="0"/>
            </a:p>
          </p:txBody>
        </p:sp>
      </p:grpSp>
      <p:grpSp>
        <p:nvGrpSpPr>
          <p:cNvPr id="49" name="Group 49"/>
          <p:cNvGrpSpPr>
            <a:grpSpLocks noChangeAspect="1"/>
          </p:cNvGrpSpPr>
          <p:nvPr/>
        </p:nvGrpSpPr>
        <p:grpSpPr>
          <a:xfrm>
            <a:off x="102098" y="4064758"/>
            <a:ext cx="7543423" cy="1499816"/>
            <a:chOff x="0" y="0"/>
            <a:chExt cx="9762071" cy="1940941"/>
          </a:xfrm>
        </p:grpSpPr>
        <p:sp>
          <p:nvSpPr>
            <p:cNvPr id="50" name="Freeform 50"/>
            <p:cNvSpPr/>
            <p:nvPr/>
          </p:nvSpPr>
          <p:spPr>
            <a:xfrm>
              <a:off x="-21209" y="186944"/>
              <a:ext cx="1566799" cy="1566926"/>
            </a:xfrm>
            <a:custGeom>
              <a:avLst/>
              <a:gdLst/>
              <a:ahLst/>
              <a:cxnLst/>
              <a:rect l="l" t="t" r="r" b="b"/>
              <a:pathLst>
                <a:path w="1566799" h="1566926">
                  <a:moveTo>
                    <a:pt x="567563" y="119253"/>
                  </a:moveTo>
                  <a:cubicBezTo>
                    <a:pt x="934466" y="0"/>
                    <a:pt x="1328547" y="200787"/>
                    <a:pt x="1447673" y="567690"/>
                  </a:cubicBezTo>
                  <a:cubicBezTo>
                    <a:pt x="1566799" y="934593"/>
                    <a:pt x="1366139" y="1328674"/>
                    <a:pt x="999236" y="1447800"/>
                  </a:cubicBezTo>
                  <a:cubicBezTo>
                    <a:pt x="632333" y="1566926"/>
                    <a:pt x="238252" y="1366266"/>
                    <a:pt x="119126" y="999363"/>
                  </a:cubicBezTo>
                  <a:cubicBezTo>
                    <a:pt x="0" y="632460"/>
                    <a:pt x="200660" y="238379"/>
                    <a:pt x="567563" y="119253"/>
                  </a:cubicBezTo>
                </a:path>
              </a:pathLst>
            </a:custGeom>
            <a:solidFill>
              <a:srgbClr val="FFC653"/>
            </a:solidFill>
          </p:spPr>
          <p:txBody>
            <a:bodyPr/>
            <a:lstStyle/>
            <a:p>
              <a:endParaRPr lang="en-US" dirty="0"/>
            </a:p>
          </p:txBody>
        </p:sp>
        <p:sp>
          <p:nvSpPr>
            <p:cNvPr id="51" name="Freeform 51"/>
            <p:cNvSpPr/>
            <p:nvPr/>
          </p:nvSpPr>
          <p:spPr>
            <a:xfrm>
              <a:off x="8216519" y="186944"/>
              <a:ext cx="1566799" cy="1566926"/>
            </a:xfrm>
            <a:custGeom>
              <a:avLst/>
              <a:gdLst/>
              <a:ahLst/>
              <a:cxnLst/>
              <a:rect l="l" t="t" r="r" b="b"/>
              <a:pathLst>
                <a:path w="1566799" h="1566926">
                  <a:moveTo>
                    <a:pt x="567563" y="119253"/>
                  </a:moveTo>
                  <a:cubicBezTo>
                    <a:pt x="934466" y="0"/>
                    <a:pt x="1328546" y="200787"/>
                    <a:pt x="1447673" y="567690"/>
                  </a:cubicBezTo>
                  <a:cubicBezTo>
                    <a:pt x="1566799" y="934593"/>
                    <a:pt x="1366139" y="1328674"/>
                    <a:pt x="999236" y="1447800"/>
                  </a:cubicBezTo>
                  <a:cubicBezTo>
                    <a:pt x="632332" y="1566926"/>
                    <a:pt x="238252" y="1366266"/>
                    <a:pt x="119126" y="999363"/>
                  </a:cubicBezTo>
                  <a:cubicBezTo>
                    <a:pt x="0" y="632460"/>
                    <a:pt x="200659" y="238379"/>
                    <a:pt x="567563" y="119253"/>
                  </a:cubicBezTo>
                </a:path>
              </a:pathLst>
            </a:custGeom>
            <a:solidFill>
              <a:srgbClr val="27367C"/>
            </a:solidFill>
          </p:spPr>
          <p:txBody>
            <a:bodyPr/>
            <a:lstStyle/>
            <a:p>
              <a:endParaRPr lang="en-US" dirty="0"/>
            </a:p>
          </p:txBody>
        </p:sp>
        <p:sp>
          <p:nvSpPr>
            <p:cNvPr id="52" name="Freeform 52"/>
            <p:cNvSpPr/>
            <p:nvPr/>
          </p:nvSpPr>
          <p:spPr>
            <a:xfrm>
              <a:off x="1178052" y="113411"/>
              <a:ext cx="1713865" cy="1713865"/>
            </a:xfrm>
            <a:custGeom>
              <a:avLst/>
              <a:gdLst/>
              <a:ahLst/>
              <a:cxnLst/>
              <a:rect l="l" t="t" r="r" b="b"/>
              <a:pathLst>
                <a:path w="1713865" h="1713865">
                  <a:moveTo>
                    <a:pt x="620903" y="130429"/>
                  </a:moveTo>
                  <a:cubicBezTo>
                    <a:pt x="1022223" y="0"/>
                    <a:pt x="1453261" y="219710"/>
                    <a:pt x="1583563" y="620903"/>
                  </a:cubicBezTo>
                  <a:cubicBezTo>
                    <a:pt x="1713865" y="1022096"/>
                    <a:pt x="1494409" y="1453261"/>
                    <a:pt x="1093089" y="1583563"/>
                  </a:cubicBezTo>
                  <a:cubicBezTo>
                    <a:pt x="691769" y="1713865"/>
                    <a:pt x="260858" y="1494409"/>
                    <a:pt x="130429" y="1093089"/>
                  </a:cubicBezTo>
                  <a:cubicBezTo>
                    <a:pt x="0" y="691769"/>
                    <a:pt x="219710" y="260731"/>
                    <a:pt x="620903" y="130429"/>
                  </a:cubicBezTo>
                </a:path>
              </a:pathLst>
            </a:custGeom>
            <a:solidFill>
              <a:srgbClr val="00AB96"/>
            </a:solidFill>
          </p:spPr>
          <p:txBody>
            <a:bodyPr/>
            <a:lstStyle/>
            <a:p>
              <a:endParaRPr lang="en-US" dirty="0"/>
            </a:p>
          </p:txBody>
        </p:sp>
        <p:sp>
          <p:nvSpPr>
            <p:cNvPr id="53" name="Freeform 53"/>
            <p:cNvSpPr/>
            <p:nvPr/>
          </p:nvSpPr>
          <p:spPr>
            <a:xfrm>
              <a:off x="6888862" y="113411"/>
              <a:ext cx="1713992" cy="1713865"/>
            </a:xfrm>
            <a:custGeom>
              <a:avLst/>
              <a:gdLst/>
              <a:ahLst/>
              <a:cxnLst/>
              <a:rect l="l" t="t" r="r" b="b"/>
              <a:pathLst>
                <a:path w="1713992" h="1713865">
                  <a:moveTo>
                    <a:pt x="621029" y="130429"/>
                  </a:moveTo>
                  <a:cubicBezTo>
                    <a:pt x="1022349" y="0"/>
                    <a:pt x="1453387" y="219710"/>
                    <a:pt x="1583689" y="620903"/>
                  </a:cubicBezTo>
                  <a:cubicBezTo>
                    <a:pt x="1713991" y="1022096"/>
                    <a:pt x="1494535" y="1453261"/>
                    <a:pt x="1093215" y="1583563"/>
                  </a:cubicBezTo>
                  <a:cubicBezTo>
                    <a:pt x="691895" y="1713865"/>
                    <a:pt x="260857" y="1494409"/>
                    <a:pt x="130428" y="1093089"/>
                  </a:cubicBezTo>
                  <a:cubicBezTo>
                    <a:pt x="0" y="691769"/>
                    <a:pt x="219710" y="260731"/>
                    <a:pt x="620902" y="130429"/>
                  </a:cubicBezTo>
                </a:path>
              </a:pathLst>
            </a:custGeom>
            <a:solidFill>
              <a:srgbClr val="2F51A3"/>
            </a:solidFill>
          </p:spPr>
          <p:txBody>
            <a:bodyPr/>
            <a:lstStyle/>
            <a:p>
              <a:endParaRPr lang="en-US" dirty="0"/>
            </a:p>
          </p:txBody>
        </p:sp>
        <p:sp>
          <p:nvSpPr>
            <p:cNvPr id="54" name="Freeform 54"/>
            <p:cNvSpPr/>
            <p:nvPr/>
          </p:nvSpPr>
          <p:spPr>
            <a:xfrm>
              <a:off x="5388737" y="20828"/>
              <a:ext cx="1899412" cy="1899412"/>
            </a:xfrm>
            <a:custGeom>
              <a:avLst/>
              <a:gdLst/>
              <a:ahLst/>
              <a:cxnLst/>
              <a:rect l="l" t="t" r="r" b="b"/>
              <a:pathLst>
                <a:path w="1899412" h="1899412">
                  <a:moveTo>
                    <a:pt x="688086" y="144526"/>
                  </a:moveTo>
                  <a:cubicBezTo>
                    <a:pt x="1132713" y="0"/>
                    <a:pt x="1610360" y="243459"/>
                    <a:pt x="1754886" y="688086"/>
                  </a:cubicBezTo>
                  <a:cubicBezTo>
                    <a:pt x="1899412" y="1132713"/>
                    <a:pt x="1656080" y="1610360"/>
                    <a:pt x="1211326" y="1754886"/>
                  </a:cubicBezTo>
                  <a:cubicBezTo>
                    <a:pt x="766573" y="1899412"/>
                    <a:pt x="289052" y="1656080"/>
                    <a:pt x="144526" y="1211326"/>
                  </a:cubicBezTo>
                  <a:cubicBezTo>
                    <a:pt x="0" y="766572"/>
                    <a:pt x="243459" y="289052"/>
                    <a:pt x="688086" y="144526"/>
                  </a:cubicBezTo>
                </a:path>
              </a:pathLst>
            </a:custGeom>
            <a:solidFill>
              <a:srgbClr val="2065B1"/>
            </a:solidFill>
          </p:spPr>
          <p:txBody>
            <a:bodyPr/>
            <a:lstStyle/>
            <a:p>
              <a:endParaRPr lang="en-US" dirty="0"/>
            </a:p>
          </p:txBody>
        </p:sp>
        <p:sp>
          <p:nvSpPr>
            <p:cNvPr id="55" name="Freeform 55"/>
            <p:cNvSpPr/>
            <p:nvPr/>
          </p:nvSpPr>
          <p:spPr>
            <a:xfrm>
              <a:off x="2454529" y="20828"/>
              <a:ext cx="1899412" cy="1899412"/>
            </a:xfrm>
            <a:custGeom>
              <a:avLst/>
              <a:gdLst/>
              <a:ahLst/>
              <a:cxnLst/>
              <a:rect l="l" t="t" r="r" b="b"/>
              <a:pathLst>
                <a:path w="1899412" h="1899412">
                  <a:moveTo>
                    <a:pt x="688086" y="144526"/>
                  </a:moveTo>
                  <a:cubicBezTo>
                    <a:pt x="1132713" y="0"/>
                    <a:pt x="1610360" y="243459"/>
                    <a:pt x="1754886" y="688086"/>
                  </a:cubicBezTo>
                  <a:cubicBezTo>
                    <a:pt x="1899412" y="1132713"/>
                    <a:pt x="1655953" y="1610360"/>
                    <a:pt x="1211326" y="1754886"/>
                  </a:cubicBezTo>
                  <a:cubicBezTo>
                    <a:pt x="766700" y="1899412"/>
                    <a:pt x="289052" y="1656080"/>
                    <a:pt x="144526" y="1211326"/>
                  </a:cubicBezTo>
                  <a:cubicBezTo>
                    <a:pt x="0" y="766572"/>
                    <a:pt x="243459" y="289052"/>
                    <a:pt x="688086" y="144526"/>
                  </a:cubicBezTo>
                </a:path>
              </a:pathLst>
            </a:custGeom>
            <a:solidFill>
              <a:srgbClr val="00A1AD"/>
            </a:solidFill>
          </p:spPr>
          <p:txBody>
            <a:bodyPr/>
            <a:lstStyle/>
            <a:p>
              <a:endParaRPr lang="en-US" dirty="0"/>
            </a:p>
          </p:txBody>
        </p:sp>
        <p:sp>
          <p:nvSpPr>
            <p:cNvPr id="56" name="Freeform 56"/>
            <p:cNvSpPr/>
            <p:nvPr/>
          </p:nvSpPr>
          <p:spPr>
            <a:xfrm>
              <a:off x="3880866" y="-46609"/>
              <a:ext cx="2034032" cy="2034032"/>
            </a:xfrm>
            <a:custGeom>
              <a:avLst/>
              <a:gdLst/>
              <a:ahLst/>
              <a:cxnLst/>
              <a:rect l="l" t="t" r="r" b="b"/>
              <a:pathLst>
                <a:path w="2034032" h="2034032">
                  <a:moveTo>
                    <a:pt x="736854" y="154686"/>
                  </a:moveTo>
                  <a:cubicBezTo>
                    <a:pt x="1213104" y="0"/>
                    <a:pt x="1724660" y="260604"/>
                    <a:pt x="1879346" y="736854"/>
                  </a:cubicBezTo>
                  <a:cubicBezTo>
                    <a:pt x="2034032" y="1213104"/>
                    <a:pt x="1773428" y="1724660"/>
                    <a:pt x="1297178" y="1879346"/>
                  </a:cubicBezTo>
                  <a:cubicBezTo>
                    <a:pt x="820928" y="2034032"/>
                    <a:pt x="309372" y="1773428"/>
                    <a:pt x="154686" y="1297178"/>
                  </a:cubicBezTo>
                  <a:cubicBezTo>
                    <a:pt x="0" y="820928"/>
                    <a:pt x="260604" y="309499"/>
                    <a:pt x="736854" y="154686"/>
                  </a:cubicBezTo>
                </a:path>
              </a:pathLst>
            </a:custGeom>
            <a:solidFill>
              <a:srgbClr val="0089A2"/>
            </a:solidFill>
          </p:spPr>
          <p:txBody>
            <a:bodyPr/>
            <a:lstStyle/>
            <a:p>
              <a:endParaRPr lang="en-US" dirty="0"/>
            </a:p>
          </p:txBody>
        </p:sp>
      </p:grpSp>
      <p:sp>
        <p:nvSpPr>
          <p:cNvPr id="57" name="TextBox 57"/>
          <p:cNvSpPr txBox="1"/>
          <p:nvPr/>
        </p:nvSpPr>
        <p:spPr>
          <a:xfrm>
            <a:off x="377440" y="4603456"/>
            <a:ext cx="675330" cy="461665"/>
          </a:xfrm>
          <a:prstGeom prst="rect">
            <a:avLst/>
          </a:prstGeom>
        </p:spPr>
        <p:txBody>
          <a:bodyPr lIns="0" tIns="0" rIns="0" bIns="0" rtlCol="0" anchor="t">
            <a:spAutoFit/>
          </a:bodyPr>
          <a:lstStyle/>
          <a:p>
            <a:pPr algn="ctr">
              <a:lnSpc>
                <a:spcPts val="1158"/>
              </a:lnSpc>
            </a:pPr>
            <a:r>
              <a:rPr lang="en-US" sz="1081" spc="-7" dirty="0">
                <a:solidFill>
                  <a:srgbClr val="FFFFFF"/>
                </a:solidFill>
                <a:latin typeface="IBM Plex Sans Condensed"/>
                <a:ea typeface="IBM Plex Sans Condensed"/>
                <a:cs typeface="IBM Plex Sans Condensed"/>
                <a:sym typeface="IBM Plex Sans Condensed"/>
              </a:rPr>
              <a:t>Conduct market research. </a:t>
            </a:r>
          </a:p>
        </p:txBody>
      </p:sp>
      <p:sp>
        <p:nvSpPr>
          <p:cNvPr id="58" name="TextBox 58"/>
          <p:cNvSpPr txBox="1"/>
          <p:nvPr/>
        </p:nvSpPr>
        <p:spPr>
          <a:xfrm>
            <a:off x="6761981" y="4603456"/>
            <a:ext cx="614424" cy="567576"/>
          </a:xfrm>
          <a:prstGeom prst="rect">
            <a:avLst/>
          </a:prstGeom>
        </p:spPr>
        <p:txBody>
          <a:bodyPr lIns="0" tIns="0" rIns="0" bIns="0" rtlCol="0" anchor="t">
            <a:spAutoFit/>
          </a:bodyPr>
          <a:lstStyle/>
          <a:p>
            <a:pPr algn="ctr">
              <a:lnSpc>
                <a:spcPts val="1158"/>
              </a:lnSpc>
            </a:pPr>
            <a:r>
              <a:rPr lang="en-US" sz="1081" spc="-7" dirty="0">
                <a:solidFill>
                  <a:srgbClr val="FFFFFF"/>
                </a:solidFill>
                <a:latin typeface="IBM Plex Sans Condensed"/>
                <a:ea typeface="IBM Plex Sans Condensed"/>
                <a:cs typeface="IBM Plex Sans Condensed"/>
                <a:sym typeface="IBM Plex Sans Condensed"/>
              </a:rPr>
              <a:t>Keep you informed every step of the way.</a:t>
            </a:r>
          </a:p>
        </p:txBody>
      </p:sp>
      <p:sp>
        <p:nvSpPr>
          <p:cNvPr id="59" name="TextBox 59"/>
          <p:cNvSpPr txBox="1"/>
          <p:nvPr/>
        </p:nvSpPr>
        <p:spPr>
          <a:xfrm>
            <a:off x="1902852" y="1246958"/>
            <a:ext cx="5074055" cy="680720"/>
          </a:xfrm>
          <a:prstGeom prst="rect">
            <a:avLst/>
          </a:prstGeom>
        </p:spPr>
        <p:txBody>
          <a:bodyPr lIns="0" tIns="0" rIns="0" bIns="0" rtlCol="0" anchor="t">
            <a:spAutoFit/>
          </a:bodyPr>
          <a:lstStyle/>
          <a:p>
            <a:pPr algn="ctr">
              <a:lnSpc>
                <a:spcPts val="5625"/>
              </a:lnSpc>
            </a:pPr>
            <a:r>
              <a:rPr lang="en-US" sz="4018" b="1" spc="-28" dirty="0">
                <a:solidFill>
                  <a:srgbClr val="1E1B55"/>
                </a:solidFill>
                <a:latin typeface="IBM Plex Sans Condensed Bold"/>
                <a:ea typeface="IBM Plex Sans Condensed Bold"/>
                <a:cs typeface="IBM Plex Sans Condensed Bold"/>
                <a:sym typeface="IBM Plex Sans Condensed Bold"/>
              </a:rPr>
              <a:t>As Your Listing Agents, </a:t>
            </a:r>
          </a:p>
        </p:txBody>
      </p:sp>
      <p:sp>
        <p:nvSpPr>
          <p:cNvPr id="60" name="TextBox 60"/>
          <p:cNvSpPr txBox="1"/>
          <p:nvPr/>
        </p:nvSpPr>
        <p:spPr>
          <a:xfrm>
            <a:off x="2622261" y="5517738"/>
            <a:ext cx="2740551" cy="758132"/>
          </a:xfrm>
          <a:prstGeom prst="rect">
            <a:avLst/>
          </a:prstGeom>
        </p:spPr>
        <p:txBody>
          <a:bodyPr lIns="0" tIns="0" rIns="0" bIns="0" rtlCol="0" anchor="t">
            <a:spAutoFit/>
          </a:bodyPr>
          <a:lstStyle/>
          <a:p>
            <a:pPr algn="ctr">
              <a:lnSpc>
                <a:spcPts val="3029"/>
              </a:lnSpc>
            </a:pPr>
            <a:r>
              <a:rPr lang="en-US" sz="2163" spc="-15" dirty="0">
                <a:solidFill>
                  <a:srgbClr val="1E1B55"/>
                </a:solidFill>
                <a:latin typeface="IBM Plex Sans Condensed"/>
                <a:ea typeface="IBM Plex Sans Condensed"/>
                <a:cs typeface="IBM Plex Sans Condensed"/>
                <a:sym typeface="IBM Plex Sans Condensed"/>
              </a:rPr>
              <a:t>Some of our other tasks... </a:t>
            </a:r>
          </a:p>
        </p:txBody>
      </p:sp>
      <p:sp>
        <p:nvSpPr>
          <p:cNvPr id="61" name="TextBox 61"/>
          <p:cNvSpPr txBox="1"/>
          <p:nvPr/>
        </p:nvSpPr>
        <p:spPr>
          <a:xfrm>
            <a:off x="1166102" y="2173940"/>
            <a:ext cx="6278848" cy="276101"/>
          </a:xfrm>
          <a:prstGeom prst="rect">
            <a:avLst/>
          </a:prstGeom>
        </p:spPr>
        <p:txBody>
          <a:bodyPr lIns="0" tIns="0" rIns="0" bIns="0" rtlCol="0" anchor="t">
            <a:spAutoFit/>
          </a:bodyPr>
          <a:lstStyle/>
          <a:p>
            <a:pPr algn="ctr">
              <a:lnSpc>
                <a:spcPts val="2271"/>
              </a:lnSpc>
            </a:pPr>
            <a:r>
              <a:rPr lang="en-US" sz="1622" dirty="0">
                <a:solidFill>
                  <a:srgbClr val="090F10"/>
                </a:solidFill>
                <a:latin typeface="Gotham"/>
                <a:ea typeface="Gotham"/>
                <a:cs typeface="Gotham"/>
                <a:sym typeface="Gotham"/>
              </a:rPr>
              <a:t>here are some of the most important tasks we’ll handle for you.</a:t>
            </a:r>
          </a:p>
        </p:txBody>
      </p:sp>
      <p:sp>
        <p:nvSpPr>
          <p:cNvPr id="62" name="TextBox 62"/>
          <p:cNvSpPr txBox="1"/>
          <p:nvPr/>
        </p:nvSpPr>
        <p:spPr>
          <a:xfrm>
            <a:off x="1255512" y="4632276"/>
            <a:ext cx="915469" cy="153888"/>
          </a:xfrm>
          <a:prstGeom prst="rect">
            <a:avLst/>
          </a:prstGeom>
        </p:spPr>
        <p:txBody>
          <a:bodyPr wrap="square" lIns="0" tIns="0" rIns="0" bIns="0" rtlCol="0" anchor="t">
            <a:spAutoFit/>
          </a:bodyPr>
          <a:lstStyle/>
          <a:p>
            <a:pPr algn="l">
              <a:lnSpc>
                <a:spcPts val="1236"/>
              </a:lnSpc>
            </a:pPr>
            <a:r>
              <a:rPr lang="en-US" sz="1159" spc="-8" dirty="0">
                <a:solidFill>
                  <a:srgbClr val="FFFFFF"/>
                </a:solidFill>
                <a:latin typeface="IBM Plex Sans Condensed"/>
                <a:ea typeface="IBM Plex Sans Condensed"/>
                <a:cs typeface="IBM Plex Sans Condensed"/>
                <a:sym typeface="IBM Plex Sans Condensed"/>
              </a:rPr>
              <a:t>Competitively</a:t>
            </a:r>
          </a:p>
        </p:txBody>
      </p:sp>
      <p:sp>
        <p:nvSpPr>
          <p:cNvPr id="63" name="TextBox 63"/>
          <p:cNvSpPr txBox="1"/>
          <p:nvPr/>
        </p:nvSpPr>
        <p:spPr>
          <a:xfrm>
            <a:off x="1272897" y="4814941"/>
            <a:ext cx="839822" cy="153888"/>
          </a:xfrm>
          <a:prstGeom prst="rect">
            <a:avLst/>
          </a:prstGeom>
        </p:spPr>
        <p:txBody>
          <a:bodyPr wrap="square" lIns="0" tIns="0" rIns="0" bIns="0" rtlCol="0" anchor="t">
            <a:spAutoFit/>
          </a:bodyPr>
          <a:lstStyle/>
          <a:p>
            <a:pPr algn="l">
              <a:lnSpc>
                <a:spcPts val="1236"/>
              </a:lnSpc>
            </a:pPr>
            <a:r>
              <a:rPr lang="en-US" sz="1159" spc="-8" dirty="0">
                <a:solidFill>
                  <a:srgbClr val="FFFFFF"/>
                </a:solidFill>
                <a:latin typeface="IBM Plex Sans Condensed"/>
                <a:ea typeface="IBM Plex Sans Condensed"/>
                <a:cs typeface="IBM Plex Sans Condensed"/>
                <a:sym typeface="IBM Plex Sans Condensed"/>
              </a:rPr>
              <a:t> price your </a:t>
            </a:r>
          </a:p>
        </p:txBody>
      </p:sp>
      <p:sp>
        <p:nvSpPr>
          <p:cNvPr id="64" name="TextBox 64"/>
          <p:cNvSpPr txBox="1"/>
          <p:nvPr/>
        </p:nvSpPr>
        <p:spPr>
          <a:xfrm>
            <a:off x="1272898" y="4979761"/>
            <a:ext cx="817212" cy="153888"/>
          </a:xfrm>
          <a:prstGeom prst="rect">
            <a:avLst/>
          </a:prstGeom>
        </p:spPr>
        <p:txBody>
          <a:bodyPr wrap="square" lIns="0" tIns="0" rIns="0" bIns="0" rtlCol="0" anchor="t">
            <a:spAutoFit/>
          </a:bodyPr>
          <a:lstStyle/>
          <a:p>
            <a:pPr algn="l">
              <a:lnSpc>
                <a:spcPts val="1236"/>
              </a:lnSpc>
            </a:pPr>
            <a:r>
              <a:rPr lang="en-US" sz="1159" spc="-8" dirty="0">
                <a:solidFill>
                  <a:srgbClr val="FFFFFF"/>
                </a:solidFill>
                <a:latin typeface="IBM Plex Sans Condensed"/>
                <a:ea typeface="IBM Plex Sans Condensed"/>
                <a:cs typeface="IBM Plex Sans Condensed"/>
                <a:sym typeface="IBM Plex Sans Condensed"/>
              </a:rPr>
              <a:t>home to sell.</a:t>
            </a:r>
          </a:p>
        </p:txBody>
      </p:sp>
      <p:sp>
        <p:nvSpPr>
          <p:cNvPr id="65" name="TextBox 65"/>
          <p:cNvSpPr txBox="1"/>
          <p:nvPr/>
        </p:nvSpPr>
        <p:spPr>
          <a:xfrm>
            <a:off x="5838889" y="4576451"/>
            <a:ext cx="652639" cy="307777"/>
          </a:xfrm>
          <a:prstGeom prst="rect">
            <a:avLst/>
          </a:prstGeom>
        </p:spPr>
        <p:txBody>
          <a:bodyPr wrap="square" lIns="0" tIns="0" rIns="0" bIns="0" rtlCol="0" anchor="t">
            <a:spAutoFit/>
          </a:bodyPr>
          <a:lstStyle/>
          <a:p>
            <a:pPr algn="ctr">
              <a:lnSpc>
                <a:spcPts val="1236"/>
              </a:lnSpc>
            </a:pPr>
            <a:r>
              <a:rPr lang="en-US" sz="1159" spc="-8" dirty="0">
                <a:solidFill>
                  <a:srgbClr val="FFFFFF"/>
                </a:solidFill>
                <a:latin typeface="IBM Plex Sans Condensed"/>
                <a:ea typeface="IBM Plex Sans Condensed"/>
                <a:cs typeface="IBM Plex Sans Condensed"/>
                <a:sym typeface="IBM Plex Sans Condensed"/>
              </a:rPr>
              <a:t>Provide complete </a:t>
            </a:r>
          </a:p>
        </p:txBody>
      </p:sp>
      <p:sp>
        <p:nvSpPr>
          <p:cNvPr id="66" name="TextBox 66"/>
          <p:cNvSpPr txBox="1"/>
          <p:nvPr/>
        </p:nvSpPr>
        <p:spPr>
          <a:xfrm>
            <a:off x="5641474" y="4869148"/>
            <a:ext cx="1047468" cy="307777"/>
          </a:xfrm>
          <a:prstGeom prst="rect">
            <a:avLst/>
          </a:prstGeom>
        </p:spPr>
        <p:txBody>
          <a:bodyPr wrap="square" lIns="0" tIns="0" rIns="0" bIns="0" rtlCol="0" anchor="t">
            <a:spAutoFit/>
          </a:bodyPr>
          <a:lstStyle/>
          <a:p>
            <a:pPr algn="ctr">
              <a:lnSpc>
                <a:spcPts val="1236"/>
              </a:lnSpc>
            </a:pPr>
            <a:r>
              <a:rPr lang="en-US" sz="1159" spc="-8" dirty="0">
                <a:solidFill>
                  <a:srgbClr val="FFFFFF"/>
                </a:solidFill>
                <a:latin typeface="IBM Plex Sans Condensed"/>
                <a:ea typeface="IBM Plex Sans Condensed"/>
                <a:cs typeface="IBM Plex Sans Condensed"/>
                <a:sym typeface="IBM Plex Sans Condensed"/>
              </a:rPr>
              <a:t>transaction management.</a:t>
            </a:r>
          </a:p>
        </p:txBody>
      </p:sp>
      <p:sp>
        <p:nvSpPr>
          <p:cNvPr id="67" name="TextBox 67"/>
          <p:cNvSpPr txBox="1"/>
          <p:nvPr/>
        </p:nvSpPr>
        <p:spPr>
          <a:xfrm>
            <a:off x="2419785" y="4466012"/>
            <a:ext cx="679481" cy="849104"/>
          </a:xfrm>
          <a:prstGeom prst="rect">
            <a:avLst/>
          </a:prstGeom>
        </p:spPr>
        <p:txBody>
          <a:bodyPr lIns="0" tIns="0" rIns="0" bIns="0" rtlCol="0" anchor="t">
            <a:spAutoFit/>
          </a:bodyPr>
          <a:lstStyle/>
          <a:p>
            <a:pPr algn="ctr">
              <a:lnSpc>
                <a:spcPts val="1313"/>
              </a:lnSpc>
            </a:pPr>
            <a:r>
              <a:rPr lang="en-US" sz="1313" spc="-9" dirty="0">
                <a:solidFill>
                  <a:srgbClr val="FFFFFF"/>
                </a:solidFill>
                <a:latin typeface="IBM Plex Sans Condensed"/>
                <a:ea typeface="IBM Plex Sans Condensed"/>
                <a:cs typeface="IBM Plex Sans Condensed"/>
                <a:sym typeface="IBM Plex Sans Condensed"/>
              </a:rPr>
              <a:t>Create a complete home marketing plan. </a:t>
            </a:r>
          </a:p>
        </p:txBody>
      </p:sp>
      <p:sp>
        <p:nvSpPr>
          <p:cNvPr id="68" name="TextBox 68"/>
          <p:cNvSpPr txBox="1"/>
          <p:nvPr/>
        </p:nvSpPr>
        <p:spPr>
          <a:xfrm>
            <a:off x="4618741" y="4531032"/>
            <a:ext cx="865747" cy="718145"/>
          </a:xfrm>
          <a:prstGeom prst="rect">
            <a:avLst/>
          </a:prstGeom>
        </p:spPr>
        <p:txBody>
          <a:bodyPr wrap="square" lIns="0" tIns="0" rIns="0" bIns="0" rtlCol="0" anchor="t">
            <a:spAutoFit/>
          </a:bodyPr>
          <a:lstStyle/>
          <a:p>
            <a:pPr algn="ctr">
              <a:lnSpc>
                <a:spcPts val="1391"/>
              </a:lnSpc>
            </a:pPr>
            <a:r>
              <a:rPr lang="en-US" sz="1313" spc="-9" dirty="0">
                <a:solidFill>
                  <a:srgbClr val="FFFFFF"/>
                </a:solidFill>
                <a:latin typeface="IBM Plex Sans Condensed"/>
                <a:ea typeface="IBM Plex Sans Condensed"/>
                <a:cs typeface="IBM Plex Sans Condensed"/>
                <a:sym typeface="IBM Plex Sans Condensed"/>
              </a:rPr>
              <a:t>Negotiate all offers per your instructions. </a:t>
            </a:r>
          </a:p>
        </p:txBody>
      </p:sp>
      <p:sp>
        <p:nvSpPr>
          <p:cNvPr id="69" name="TextBox 69"/>
          <p:cNvSpPr txBox="1"/>
          <p:nvPr/>
        </p:nvSpPr>
        <p:spPr>
          <a:xfrm>
            <a:off x="3332455" y="4505168"/>
            <a:ext cx="1166372" cy="774150"/>
          </a:xfrm>
          <a:prstGeom prst="rect">
            <a:avLst/>
          </a:prstGeom>
        </p:spPr>
        <p:txBody>
          <a:bodyPr lIns="0" tIns="0" rIns="0" bIns="0" rtlCol="0" anchor="t">
            <a:spAutoFit/>
          </a:bodyPr>
          <a:lstStyle/>
          <a:p>
            <a:pPr algn="ctr">
              <a:lnSpc>
                <a:spcPts val="2055"/>
              </a:lnSpc>
            </a:pPr>
            <a:r>
              <a:rPr lang="en-US" sz="1468" spc="-10" dirty="0">
                <a:solidFill>
                  <a:srgbClr val="FFFFFF"/>
                </a:solidFill>
                <a:latin typeface="IBM Plex Sans Condensed"/>
                <a:ea typeface="IBM Plex Sans Condensed"/>
                <a:cs typeface="IBM Plex Sans Condensed"/>
                <a:sym typeface="IBM Plex Sans Condensed"/>
              </a:rPr>
              <a:t>Coordinate </a:t>
            </a:r>
          </a:p>
          <a:p>
            <a:pPr algn="ctr">
              <a:lnSpc>
                <a:spcPts val="1932"/>
              </a:lnSpc>
            </a:pPr>
            <a:r>
              <a:rPr lang="en-US" sz="2009" spc="-14" dirty="0">
                <a:solidFill>
                  <a:srgbClr val="FFFFFF"/>
                </a:solidFill>
                <a:latin typeface="IBM Plex Sans Condensed"/>
                <a:ea typeface="IBM Plex Sans Condensed"/>
                <a:cs typeface="IBM Plex Sans Condensed"/>
                <a:sym typeface="IBM Plex Sans Condensed"/>
              </a:rPr>
              <a:t>SHOWING TIMES. </a:t>
            </a:r>
          </a:p>
        </p:txBody>
      </p:sp>
      <p:sp>
        <p:nvSpPr>
          <p:cNvPr id="70" name="TextBox 70"/>
          <p:cNvSpPr txBox="1"/>
          <p:nvPr/>
        </p:nvSpPr>
        <p:spPr>
          <a:xfrm>
            <a:off x="657519" y="6249475"/>
            <a:ext cx="944258" cy="271485"/>
          </a:xfrm>
          <a:prstGeom prst="rect">
            <a:avLst/>
          </a:prstGeom>
        </p:spPr>
        <p:txBody>
          <a:bodyPr wrap="square" lIns="0" tIns="0" rIns="0" bIns="0" rtlCol="0" anchor="t">
            <a:spAutoFit/>
          </a:bodyPr>
          <a:lstStyle/>
          <a:p>
            <a:pPr algn="l">
              <a:lnSpc>
                <a:spcPts val="1120"/>
              </a:lnSpc>
            </a:pPr>
            <a:r>
              <a:rPr lang="en-US" sz="800" dirty="0">
                <a:solidFill>
                  <a:srgbClr val="090F10"/>
                </a:solidFill>
                <a:latin typeface="Gotham"/>
                <a:ea typeface="Gotham"/>
                <a:cs typeface="Gotham"/>
                <a:sym typeface="Gotham"/>
              </a:rPr>
              <a:t>Research MLS sales activity. </a:t>
            </a:r>
          </a:p>
        </p:txBody>
      </p:sp>
      <p:sp>
        <p:nvSpPr>
          <p:cNvPr id="71" name="TextBox 71"/>
          <p:cNvSpPr txBox="1"/>
          <p:nvPr/>
        </p:nvSpPr>
        <p:spPr>
          <a:xfrm>
            <a:off x="640634" y="6561201"/>
            <a:ext cx="944258" cy="307777"/>
          </a:xfrm>
          <a:prstGeom prst="rect">
            <a:avLst/>
          </a:prstGeom>
        </p:spPr>
        <p:txBody>
          <a:bodyPr lIns="0" tIns="0" rIns="0" bIns="0" rtlCol="0" anchor="t">
            <a:spAutoFit/>
          </a:bodyPr>
          <a:lstStyle/>
          <a:p>
            <a:pPr algn="l">
              <a:lnSpc>
                <a:spcPts val="816"/>
              </a:lnSpc>
            </a:pPr>
            <a:r>
              <a:rPr lang="en-US" sz="800" dirty="0">
                <a:solidFill>
                  <a:srgbClr val="090F10"/>
                </a:solidFill>
                <a:latin typeface="Gotham"/>
                <a:ea typeface="Gotham"/>
                <a:cs typeface="Gotham"/>
                <a:sym typeface="Gotham"/>
              </a:rPr>
              <a:t>Research Days on Market for similar properties. </a:t>
            </a:r>
          </a:p>
        </p:txBody>
      </p:sp>
      <p:sp>
        <p:nvSpPr>
          <p:cNvPr id="72" name="TextBox 72"/>
          <p:cNvSpPr txBox="1"/>
          <p:nvPr/>
        </p:nvSpPr>
        <p:spPr>
          <a:xfrm>
            <a:off x="650249" y="7279218"/>
            <a:ext cx="998967" cy="307777"/>
          </a:xfrm>
          <a:prstGeom prst="rect">
            <a:avLst/>
          </a:prstGeom>
        </p:spPr>
        <p:txBody>
          <a:bodyPr lIns="0" tIns="0" rIns="0" bIns="0" rtlCol="0" anchor="t">
            <a:spAutoFit/>
          </a:bodyPr>
          <a:lstStyle/>
          <a:p>
            <a:pPr algn="l">
              <a:lnSpc>
                <a:spcPts val="778"/>
              </a:lnSpc>
            </a:pPr>
            <a:r>
              <a:rPr lang="en-US" sz="800" dirty="0">
                <a:solidFill>
                  <a:srgbClr val="090F10"/>
                </a:solidFill>
                <a:latin typeface="Gotham"/>
                <a:ea typeface="Gotham"/>
                <a:cs typeface="Gotham"/>
                <a:sym typeface="Gotham"/>
              </a:rPr>
              <a:t>Discuss how qualified buyers will be vetted. </a:t>
            </a:r>
          </a:p>
        </p:txBody>
      </p:sp>
      <p:sp>
        <p:nvSpPr>
          <p:cNvPr id="73" name="TextBox 73"/>
          <p:cNvSpPr txBox="1"/>
          <p:nvPr/>
        </p:nvSpPr>
        <p:spPr>
          <a:xfrm>
            <a:off x="639815" y="7667863"/>
            <a:ext cx="942674" cy="307777"/>
          </a:xfrm>
          <a:prstGeom prst="rect">
            <a:avLst/>
          </a:prstGeom>
        </p:spPr>
        <p:txBody>
          <a:bodyPr wrap="square" lIns="0" tIns="0" rIns="0" bIns="0" rtlCol="0" anchor="t">
            <a:spAutoFit/>
          </a:bodyPr>
          <a:lstStyle/>
          <a:p>
            <a:pPr algn="l">
              <a:lnSpc>
                <a:spcPts val="816"/>
              </a:lnSpc>
            </a:pPr>
            <a:r>
              <a:rPr lang="en-US" sz="800" dirty="0">
                <a:solidFill>
                  <a:srgbClr val="090F10"/>
                </a:solidFill>
                <a:latin typeface="Gotham"/>
                <a:ea typeface="Gotham"/>
                <a:cs typeface="Gotham"/>
                <a:sym typeface="Gotham"/>
              </a:rPr>
              <a:t>Explain brokerage’s role in the transaction.</a:t>
            </a:r>
          </a:p>
        </p:txBody>
      </p:sp>
      <p:sp>
        <p:nvSpPr>
          <p:cNvPr id="74" name="TextBox 74"/>
          <p:cNvSpPr txBox="1"/>
          <p:nvPr/>
        </p:nvSpPr>
        <p:spPr>
          <a:xfrm>
            <a:off x="1776523" y="6279768"/>
            <a:ext cx="894923" cy="205184"/>
          </a:xfrm>
          <a:prstGeom prst="rect">
            <a:avLst/>
          </a:prstGeom>
        </p:spPr>
        <p:txBody>
          <a:bodyPr lIns="0" tIns="0" rIns="0" bIns="0" rtlCol="0" anchor="t">
            <a:spAutoFit/>
          </a:bodyPr>
          <a:lstStyle/>
          <a:p>
            <a:pPr algn="l">
              <a:lnSpc>
                <a:spcPts val="772"/>
              </a:lnSpc>
            </a:pPr>
            <a:r>
              <a:rPr lang="en-US" sz="800" dirty="0">
                <a:solidFill>
                  <a:srgbClr val="090F10"/>
                </a:solidFill>
                <a:latin typeface="Gotham"/>
                <a:ea typeface="Gotham"/>
                <a:cs typeface="Gotham"/>
                <a:sym typeface="Gotham"/>
              </a:rPr>
              <a:t>Confirm total square footage. </a:t>
            </a:r>
          </a:p>
        </p:txBody>
      </p:sp>
      <p:sp>
        <p:nvSpPr>
          <p:cNvPr id="75" name="TextBox 75"/>
          <p:cNvSpPr txBox="1"/>
          <p:nvPr/>
        </p:nvSpPr>
        <p:spPr>
          <a:xfrm>
            <a:off x="2910013" y="6287575"/>
            <a:ext cx="932018" cy="205184"/>
          </a:xfrm>
          <a:prstGeom prst="rect">
            <a:avLst/>
          </a:prstGeom>
        </p:spPr>
        <p:txBody>
          <a:bodyPr lIns="0" tIns="0" rIns="0" bIns="0" rtlCol="0" anchor="t">
            <a:spAutoFit/>
          </a:bodyPr>
          <a:lstStyle/>
          <a:p>
            <a:pPr algn="l">
              <a:lnSpc>
                <a:spcPts val="772"/>
              </a:lnSpc>
            </a:pPr>
            <a:r>
              <a:rPr lang="en-US" sz="800" dirty="0">
                <a:solidFill>
                  <a:srgbClr val="090F10"/>
                </a:solidFill>
                <a:latin typeface="Gotham"/>
                <a:ea typeface="Gotham"/>
                <a:cs typeface="Gotham"/>
                <a:sym typeface="Gotham"/>
              </a:rPr>
              <a:t>Design property marketing flyers</a:t>
            </a:r>
            <a:r>
              <a:rPr lang="en-US" sz="540" dirty="0">
                <a:solidFill>
                  <a:srgbClr val="090F10"/>
                </a:solidFill>
                <a:latin typeface="Gotham"/>
                <a:ea typeface="Gotham"/>
                <a:cs typeface="Gotham"/>
                <a:sym typeface="Gotham"/>
              </a:rPr>
              <a:t>. </a:t>
            </a:r>
          </a:p>
        </p:txBody>
      </p:sp>
      <p:sp>
        <p:nvSpPr>
          <p:cNvPr id="76" name="TextBox 76"/>
          <p:cNvSpPr txBox="1"/>
          <p:nvPr/>
        </p:nvSpPr>
        <p:spPr>
          <a:xfrm>
            <a:off x="2926341" y="6515746"/>
            <a:ext cx="1068790" cy="1600438"/>
          </a:xfrm>
          <a:prstGeom prst="rect">
            <a:avLst/>
          </a:prstGeom>
        </p:spPr>
        <p:txBody>
          <a:bodyPr wrap="square" lIns="0" tIns="0" rIns="0" bIns="0" rtlCol="0" anchor="t">
            <a:spAutoFit/>
          </a:bodyPr>
          <a:lstStyle/>
          <a:p>
            <a:r>
              <a:rPr lang="en-US" sz="800" dirty="0">
                <a:solidFill>
                  <a:srgbClr val="090F10"/>
                </a:solidFill>
                <a:latin typeface="Gotham"/>
                <a:ea typeface="Gotham"/>
                <a:cs typeface="Gotham"/>
                <a:sym typeface="Gotham"/>
              </a:rPr>
              <a:t>Create buyer feedback </a:t>
            </a:r>
          </a:p>
          <a:p>
            <a:r>
              <a:rPr lang="en-US" sz="800" dirty="0">
                <a:solidFill>
                  <a:srgbClr val="090F10"/>
                </a:solidFill>
                <a:latin typeface="Gotham"/>
                <a:ea typeface="Gotham"/>
                <a:cs typeface="Gotham"/>
                <a:sym typeface="Gotham"/>
              </a:rPr>
              <a:t>report. </a:t>
            </a:r>
          </a:p>
          <a:p>
            <a:endParaRPr lang="en-US" sz="800" dirty="0">
              <a:solidFill>
                <a:srgbClr val="090F10"/>
              </a:solidFill>
              <a:latin typeface="Gotham"/>
              <a:ea typeface="Gotham"/>
              <a:cs typeface="Gotham"/>
              <a:sym typeface="Gotham"/>
            </a:endParaRPr>
          </a:p>
          <a:p>
            <a:r>
              <a:rPr lang="en-US" sz="800" dirty="0">
                <a:solidFill>
                  <a:srgbClr val="090F10"/>
                </a:solidFill>
                <a:latin typeface="Gotham"/>
                <a:ea typeface="Gotham"/>
                <a:cs typeface="Gotham"/>
                <a:sym typeface="Gotham"/>
              </a:rPr>
              <a:t>Review MLS regularly to </a:t>
            </a:r>
          </a:p>
          <a:p>
            <a:r>
              <a:rPr lang="en-US" sz="800" dirty="0">
                <a:solidFill>
                  <a:srgbClr val="090F10"/>
                </a:solidFill>
                <a:latin typeface="Gotham"/>
                <a:ea typeface="Gotham"/>
                <a:cs typeface="Gotham"/>
                <a:sym typeface="Gotham"/>
              </a:rPr>
              <a:t>ensure property remains </a:t>
            </a:r>
          </a:p>
          <a:p>
            <a:r>
              <a:rPr lang="en-US" sz="800" dirty="0">
                <a:solidFill>
                  <a:srgbClr val="090F10"/>
                </a:solidFill>
                <a:latin typeface="Gotham"/>
                <a:ea typeface="Gotham"/>
                <a:cs typeface="Gotham"/>
                <a:sym typeface="Gotham"/>
              </a:rPr>
              <a:t>competitive. </a:t>
            </a:r>
          </a:p>
          <a:p>
            <a:endParaRPr lang="en-US" sz="800" dirty="0">
              <a:solidFill>
                <a:srgbClr val="090F10"/>
              </a:solidFill>
              <a:latin typeface="Gotham"/>
              <a:ea typeface="Gotham"/>
              <a:cs typeface="Gotham"/>
              <a:sym typeface="Gotham"/>
            </a:endParaRPr>
          </a:p>
          <a:p>
            <a:r>
              <a:rPr lang="en-US" sz="800" dirty="0">
                <a:solidFill>
                  <a:srgbClr val="090F10"/>
                </a:solidFill>
                <a:latin typeface="Gotham"/>
                <a:ea typeface="Gotham"/>
                <a:cs typeface="Gotham"/>
                <a:sym typeface="Gotham"/>
              </a:rPr>
              <a:t>Notify our referral network</a:t>
            </a:r>
          </a:p>
          <a:p>
            <a:r>
              <a:rPr lang="en-US" sz="800" dirty="0">
                <a:solidFill>
                  <a:srgbClr val="090F10"/>
                </a:solidFill>
                <a:latin typeface="Gotham"/>
                <a:ea typeface="Gotham"/>
                <a:cs typeface="Gotham"/>
                <a:sym typeface="Gotham"/>
              </a:rPr>
              <a:t>about listing</a:t>
            </a:r>
            <a:r>
              <a:rPr lang="en-US" sz="540" dirty="0">
                <a:solidFill>
                  <a:srgbClr val="090F10"/>
                </a:solidFill>
                <a:latin typeface="Gotham"/>
                <a:ea typeface="Gotham"/>
                <a:cs typeface="Gotham"/>
                <a:sym typeface="Gotham"/>
              </a:rPr>
              <a:t>. </a:t>
            </a:r>
          </a:p>
        </p:txBody>
      </p:sp>
      <p:sp>
        <p:nvSpPr>
          <p:cNvPr id="77" name="TextBox 77"/>
          <p:cNvSpPr txBox="1"/>
          <p:nvPr/>
        </p:nvSpPr>
        <p:spPr>
          <a:xfrm>
            <a:off x="4011302" y="6295224"/>
            <a:ext cx="857157" cy="307777"/>
          </a:xfrm>
          <a:prstGeom prst="rect">
            <a:avLst/>
          </a:prstGeom>
        </p:spPr>
        <p:txBody>
          <a:bodyPr lIns="0" tIns="0" rIns="0" bIns="0" rtlCol="0" anchor="t">
            <a:spAutoFit/>
          </a:bodyPr>
          <a:lstStyle/>
          <a:p>
            <a:pPr algn="l">
              <a:lnSpc>
                <a:spcPts val="772"/>
              </a:lnSpc>
            </a:pPr>
            <a:r>
              <a:rPr lang="en-US" sz="800" dirty="0">
                <a:solidFill>
                  <a:srgbClr val="090F10"/>
                </a:solidFill>
                <a:latin typeface="Gotham"/>
                <a:ea typeface="Gotham"/>
                <a:cs typeface="Gotham"/>
                <a:sym typeface="Gotham"/>
              </a:rPr>
              <a:t>Provide weekly progress reports.  </a:t>
            </a:r>
          </a:p>
        </p:txBody>
      </p:sp>
      <p:sp>
        <p:nvSpPr>
          <p:cNvPr id="78" name="TextBox 78"/>
          <p:cNvSpPr txBox="1"/>
          <p:nvPr/>
        </p:nvSpPr>
        <p:spPr>
          <a:xfrm>
            <a:off x="4028767" y="6377659"/>
            <a:ext cx="1140895" cy="45462"/>
          </a:xfrm>
          <a:prstGeom prst="rect">
            <a:avLst/>
          </a:prstGeom>
        </p:spPr>
        <p:txBody>
          <a:bodyPr wrap="square" lIns="0" tIns="0" rIns="0" bIns="0" rtlCol="0" anchor="t">
            <a:spAutoFit/>
          </a:bodyPr>
          <a:lstStyle/>
          <a:p>
            <a:pPr algn="l">
              <a:lnSpc>
                <a:spcPts val="270"/>
              </a:lnSpc>
            </a:pPr>
            <a:r>
              <a:rPr lang="en-US" sz="540" dirty="0">
                <a:solidFill>
                  <a:srgbClr val="090F10"/>
                </a:solidFill>
                <a:latin typeface="Gotham"/>
                <a:ea typeface="Gotham"/>
                <a:cs typeface="Gotham"/>
                <a:sym typeface="Gotham"/>
              </a:rPr>
              <a:t> </a:t>
            </a:r>
          </a:p>
        </p:txBody>
      </p:sp>
      <p:sp>
        <p:nvSpPr>
          <p:cNvPr id="79" name="TextBox 79"/>
          <p:cNvSpPr txBox="1"/>
          <p:nvPr/>
        </p:nvSpPr>
        <p:spPr>
          <a:xfrm>
            <a:off x="5144777" y="6295224"/>
            <a:ext cx="832271" cy="93552"/>
          </a:xfrm>
          <a:prstGeom prst="rect">
            <a:avLst/>
          </a:prstGeom>
        </p:spPr>
        <p:txBody>
          <a:bodyPr wrap="square" lIns="0" tIns="0" rIns="0" bIns="0" rtlCol="0" anchor="t">
            <a:spAutoFit/>
          </a:bodyPr>
          <a:lstStyle/>
          <a:p>
            <a:pPr algn="l">
              <a:lnSpc>
                <a:spcPts val="772"/>
              </a:lnSpc>
            </a:pPr>
            <a:r>
              <a:rPr lang="en-US" sz="540" dirty="0">
                <a:solidFill>
                  <a:srgbClr val="090F10"/>
                </a:solidFill>
                <a:latin typeface="Gotham"/>
                <a:ea typeface="Gotham"/>
                <a:cs typeface="Gotham"/>
                <a:sym typeface="Gotham"/>
              </a:rPr>
              <a:t> </a:t>
            </a:r>
          </a:p>
        </p:txBody>
      </p:sp>
      <p:sp>
        <p:nvSpPr>
          <p:cNvPr id="80" name="TextBox 80"/>
          <p:cNvSpPr txBox="1"/>
          <p:nvPr/>
        </p:nvSpPr>
        <p:spPr>
          <a:xfrm>
            <a:off x="5164253" y="6281659"/>
            <a:ext cx="1036184" cy="718145"/>
          </a:xfrm>
          <a:prstGeom prst="rect">
            <a:avLst/>
          </a:prstGeom>
        </p:spPr>
        <p:txBody>
          <a:bodyPr wrap="square" lIns="0" tIns="0" rIns="0" bIns="0" rtlCol="0" anchor="t">
            <a:spAutoFit/>
          </a:bodyPr>
          <a:lstStyle/>
          <a:p>
            <a:pPr algn="l">
              <a:lnSpc>
                <a:spcPts val="772"/>
              </a:lnSpc>
            </a:pPr>
            <a:r>
              <a:rPr lang="en-US" sz="800" dirty="0">
                <a:solidFill>
                  <a:srgbClr val="090F10"/>
                </a:solidFill>
                <a:latin typeface="Gotham"/>
                <a:ea typeface="Gotham"/>
                <a:cs typeface="Gotham"/>
                <a:sym typeface="Gotham"/>
              </a:rPr>
              <a:t>If needed, order and supervise inspections such as lead paint, asbestos, termite, mold/ mould, and sewer systems</a:t>
            </a:r>
            <a:r>
              <a:rPr lang="en-US" sz="540" dirty="0">
                <a:solidFill>
                  <a:srgbClr val="090F10"/>
                </a:solidFill>
                <a:latin typeface="Gotham"/>
                <a:ea typeface="Gotham"/>
                <a:cs typeface="Gotham"/>
                <a:sym typeface="Gotham"/>
              </a:rPr>
              <a:t>.</a:t>
            </a:r>
          </a:p>
        </p:txBody>
      </p:sp>
      <p:sp>
        <p:nvSpPr>
          <p:cNvPr id="81" name="TextBox 81"/>
          <p:cNvSpPr txBox="1"/>
          <p:nvPr/>
        </p:nvSpPr>
        <p:spPr>
          <a:xfrm>
            <a:off x="5157259" y="7029975"/>
            <a:ext cx="968430" cy="369332"/>
          </a:xfrm>
          <a:prstGeom prst="rect">
            <a:avLst/>
          </a:prstGeom>
        </p:spPr>
        <p:txBody>
          <a:bodyPr wrap="square" lIns="0" tIns="0" rIns="0" bIns="0" rtlCol="0" anchor="t">
            <a:spAutoFit/>
          </a:bodyPr>
          <a:lstStyle/>
          <a:p>
            <a:pPr algn="l"/>
            <a:r>
              <a:rPr lang="en-US" sz="800" dirty="0">
                <a:solidFill>
                  <a:srgbClr val="090F10"/>
                </a:solidFill>
                <a:latin typeface="Gotham"/>
                <a:ea typeface="Gotham"/>
                <a:cs typeface="Gotham"/>
                <a:sym typeface="Gotham"/>
              </a:rPr>
              <a:t>Confirm verification of escrow money.  </a:t>
            </a:r>
          </a:p>
        </p:txBody>
      </p:sp>
      <p:sp>
        <p:nvSpPr>
          <p:cNvPr id="83" name="TextBox 83"/>
          <p:cNvSpPr txBox="1"/>
          <p:nvPr/>
        </p:nvSpPr>
        <p:spPr>
          <a:xfrm>
            <a:off x="5139126" y="7465942"/>
            <a:ext cx="964214" cy="615553"/>
          </a:xfrm>
          <a:prstGeom prst="rect">
            <a:avLst/>
          </a:prstGeom>
        </p:spPr>
        <p:txBody>
          <a:bodyPr wrap="square" lIns="0" tIns="0" rIns="0" bIns="0" rtlCol="0" anchor="t">
            <a:spAutoFit/>
          </a:bodyPr>
          <a:lstStyle/>
          <a:p>
            <a:r>
              <a:rPr lang="en-US" sz="800" dirty="0">
                <a:solidFill>
                  <a:srgbClr val="090F10"/>
                </a:solidFill>
                <a:latin typeface="Gotham"/>
                <a:ea typeface="Gotham"/>
                <a:cs typeface="Gotham"/>
                <a:sym typeface="Gotham"/>
              </a:rPr>
              <a:t>Verify with buyer’s agent that the loan process is confirmed and going smoothly. </a:t>
            </a:r>
          </a:p>
        </p:txBody>
      </p:sp>
      <p:sp>
        <p:nvSpPr>
          <p:cNvPr id="85" name="TextBox 85"/>
          <p:cNvSpPr txBox="1"/>
          <p:nvPr/>
        </p:nvSpPr>
        <p:spPr>
          <a:xfrm>
            <a:off x="6365052" y="6302797"/>
            <a:ext cx="1098154" cy="307777"/>
          </a:xfrm>
          <a:prstGeom prst="rect">
            <a:avLst/>
          </a:prstGeom>
        </p:spPr>
        <p:txBody>
          <a:bodyPr wrap="square" lIns="0" tIns="0" rIns="0" bIns="0" rtlCol="0" anchor="t">
            <a:spAutoFit/>
          </a:bodyPr>
          <a:lstStyle/>
          <a:p>
            <a:pPr algn="l">
              <a:lnSpc>
                <a:spcPts val="772"/>
              </a:lnSpc>
            </a:pPr>
            <a:r>
              <a:rPr lang="en-US" sz="540" dirty="0">
                <a:solidFill>
                  <a:srgbClr val="090F10"/>
                </a:solidFill>
                <a:latin typeface="Gotham"/>
                <a:ea typeface="Gotham"/>
                <a:cs typeface="Gotham"/>
                <a:sym typeface="Gotham"/>
              </a:rPr>
              <a:t> </a:t>
            </a:r>
            <a:r>
              <a:rPr lang="en-US" sz="800" dirty="0">
                <a:solidFill>
                  <a:srgbClr val="090F10"/>
                </a:solidFill>
                <a:latin typeface="Gotham"/>
                <a:ea typeface="Gotham"/>
                <a:cs typeface="Gotham"/>
                <a:sym typeface="Gotham"/>
              </a:rPr>
              <a:t>Help resolve any issues with buyer after the sale. </a:t>
            </a:r>
          </a:p>
        </p:txBody>
      </p:sp>
      <p:sp>
        <p:nvSpPr>
          <p:cNvPr id="87" name="TextBox 87"/>
          <p:cNvSpPr txBox="1"/>
          <p:nvPr/>
        </p:nvSpPr>
        <p:spPr>
          <a:xfrm>
            <a:off x="6355100" y="7173442"/>
            <a:ext cx="1021305" cy="140038"/>
          </a:xfrm>
          <a:prstGeom prst="rect">
            <a:avLst/>
          </a:prstGeom>
        </p:spPr>
        <p:txBody>
          <a:bodyPr wrap="square" lIns="0" tIns="0" rIns="0" bIns="0" rtlCol="0" anchor="t">
            <a:spAutoFit/>
          </a:bodyPr>
          <a:lstStyle/>
          <a:p>
            <a:pPr algn="l">
              <a:lnSpc>
                <a:spcPts val="1195"/>
              </a:lnSpc>
            </a:pPr>
            <a:r>
              <a:rPr lang="en-US" sz="800" dirty="0">
                <a:solidFill>
                  <a:srgbClr val="090F10"/>
                </a:solidFill>
                <a:latin typeface="Gotham"/>
                <a:ea typeface="Gotham"/>
                <a:cs typeface="Gotham"/>
                <a:sym typeface="Gotham"/>
              </a:rPr>
              <a:t> </a:t>
            </a:r>
            <a:r>
              <a:rPr lang="en-US" sz="800" b="1" dirty="0">
                <a:solidFill>
                  <a:srgbClr val="090F10"/>
                </a:solidFill>
                <a:latin typeface="Gotham Bold"/>
                <a:ea typeface="Gotham Bold"/>
                <a:cs typeface="Gotham Bold"/>
                <a:sym typeface="Gotham Bold"/>
              </a:rPr>
              <a:t>...and much more</a:t>
            </a:r>
          </a:p>
        </p:txBody>
      </p:sp>
      <p:sp>
        <p:nvSpPr>
          <p:cNvPr id="88" name="TextBox 88"/>
          <p:cNvSpPr txBox="1"/>
          <p:nvPr/>
        </p:nvSpPr>
        <p:spPr>
          <a:xfrm>
            <a:off x="655343" y="6907845"/>
            <a:ext cx="944258" cy="307777"/>
          </a:xfrm>
          <a:prstGeom prst="rect">
            <a:avLst/>
          </a:prstGeom>
        </p:spPr>
        <p:txBody>
          <a:bodyPr lIns="0" tIns="0" rIns="0" bIns="0" rtlCol="0" anchor="t">
            <a:spAutoFit/>
          </a:bodyPr>
          <a:lstStyle/>
          <a:p>
            <a:pPr algn="l">
              <a:lnSpc>
                <a:spcPts val="816"/>
              </a:lnSpc>
            </a:pPr>
            <a:r>
              <a:rPr lang="en-US" sz="800" dirty="0">
                <a:solidFill>
                  <a:srgbClr val="090F10"/>
                </a:solidFill>
                <a:latin typeface="Gotham"/>
                <a:ea typeface="Gotham"/>
                <a:cs typeface="Gotham"/>
                <a:sym typeface="Gotham"/>
              </a:rPr>
              <a:t>Complete curb appeal </a:t>
            </a:r>
          </a:p>
          <a:p>
            <a:pPr algn="l">
              <a:lnSpc>
                <a:spcPts val="816"/>
              </a:lnSpc>
            </a:pPr>
            <a:r>
              <a:rPr lang="en-US" sz="800" dirty="0">
                <a:solidFill>
                  <a:srgbClr val="090F10"/>
                </a:solidFill>
                <a:latin typeface="Gotham"/>
                <a:ea typeface="Gotham"/>
                <a:cs typeface="Gotham"/>
                <a:sym typeface="Gotham"/>
              </a:rPr>
              <a:t>assessment.</a:t>
            </a:r>
          </a:p>
        </p:txBody>
      </p:sp>
      <p:sp>
        <p:nvSpPr>
          <p:cNvPr id="89" name="TextBox 89"/>
          <p:cNvSpPr txBox="1"/>
          <p:nvPr/>
        </p:nvSpPr>
        <p:spPr>
          <a:xfrm>
            <a:off x="1767623" y="7285188"/>
            <a:ext cx="998967" cy="307777"/>
          </a:xfrm>
          <a:prstGeom prst="rect">
            <a:avLst/>
          </a:prstGeom>
        </p:spPr>
        <p:txBody>
          <a:bodyPr wrap="square" lIns="0" tIns="0" rIns="0" bIns="0" rtlCol="0" anchor="t">
            <a:spAutoFit/>
          </a:bodyPr>
          <a:lstStyle/>
          <a:p>
            <a:pPr algn="l">
              <a:lnSpc>
                <a:spcPts val="816"/>
              </a:lnSpc>
            </a:pPr>
            <a:r>
              <a:rPr lang="en-US" sz="800" dirty="0">
                <a:solidFill>
                  <a:srgbClr val="090F10"/>
                </a:solidFill>
                <a:latin typeface="Gotham"/>
                <a:ea typeface="Gotham"/>
                <a:cs typeface="Gotham"/>
                <a:sym typeface="Gotham"/>
              </a:rPr>
              <a:t>Assess interior decor and suggest changes</a:t>
            </a:r>
            <a:r>
              <a:rPr lang="en-US" sz="540" dirty="0">
                <a:solidFill>
                  <a:srgbClr val="090F10"/>
                </a:solidFill>
                <a:latin typeface="Gotham"/>
                <a:ea typeface="Gotham"/>
                <a:cs typeface="Gotham"/>
                <a:sym typeface="Gotham"/>
              </a:rPr>
              <a:t>. </a:t>
            </a:r>
          </a:p>
        </p:txBody>
      </p:sp>
      <p:sp>
        <p:nvSpPr>
          <p:cNvPr id="90" name="TextBox 90"/>
          <p:cNvSpPr txBox="1"/>
          <p:nvPr/>
        </p:nvSpPr>
        <p:spPr>
          <a:xfrm>
            <a:off x="1776523" y="7028220"/>
            <a:ext cx="862751" cy="205184"/>
          </a:xfrm>
          <a:prstGeom prst="rect">
            <a:avLst/>
          </a:prstGeom>
        </p:spPr>
        <p:txBody>
          <a:bodyPr lIns="0" tIns="0" rIns="0" bIns="0" rtlCol="0" anchor="t">
            <a:spAutoFit/>
          </a:bodyPr>
          <a:lstStyle/>
          <a:p>
            <a:pPr algn="l">
              <a:lnSpc>
                <a:spcPts val="816"/>
              </a:lnSpc>
            </a:pPr>
            <a:r>
              <a:rPr lang="en-US" sz="800" dirty="0">
                <a:solidFill>
                  <a:srgbClr val="090F10"/>
                </a:solidFill>
                <a:latin typeface="Gotham"/>
                <a:ea typeface="Gotham"/>
                <a:cs typeface="Gotham"/>
                <a:sym typeface="Gotham"/>
              </a:rPr>
              <a:t>Discuss print/online ads</a:t>
            </a:r>
            <a:r>
              <a:rPr lang="en-US" sz="540" dirty="0">
                <a:solidFill>
                  <a:srgbClr val="090F10"/>
                </a:solidFill>
                <a:latin typeface="Gotham"/>
                <a:ea typeface="Gotham"/>
                <a:cs typeface="Gotham"/>
                <a:sym typeface="Gotham"/>
              </a:rPr>
              <a:t>.</a:t>
            </a:r>
          </a:p>
        </p:txBody>
      </p:sp>
      <p:sp>
        <p:nvSpPr>
          <p:cNvPr id="91" name="TextBox 91"/>
          <p:cNvSpPr txBox="1"/>
          <p:nvPr/>
        </p:nvSpPr>
        <p:spPr>
          <a:xfrm>
            <a:off x="1766068" y="7675292"/>
            <a:ext cx="862751" cy="205184"/>
          </a:xfrm>
          <a:prstGeom prst="rect">
            <a:avLst/>
          </a:prstGeom>
        </p:spPr>
        <p:txBody>
          <a:bodyPr lIns="0" tIns="0" rIns="0" bIns="0" rtlCol="0" anchor="t">
            <a:spAutoFit/>
          </a:bodyPr>
          <a:lstStyle/>
          <a:p>
            <a:pPr algn="l">
              <a:lnSpc>
                <a:spcPts val="816"/>
              </a:lnSpc>
            </a:pPr>
            <a:r>
              <a:rPr lang="en-US" sz="800" dirty="0">
                <a:solidFill>
                  <a:srgbClr val="090F10"/>
                </a:solidFill>
                <a:latin typeface="Gotham"/>
                <a:ea typeface="Gotham"/>
                <a:cs typeface="Gotham"/>
                <a:sym typeface="Gotham"/>
              </a:rPr>
              <a:t>Place  For Sale signs in yard. </a:t>
            </a:r>
          </a:p>
        </p:txBody>
      </p:sp>
      <p:sp>
        <p:nvSpPr>
          <p:cNvPr id="92" name="TextBox 92"/>
          <p:cNvSpPr txBox="1"/>
          <p:nvPr/>
        </p:nvSpPr>
        <p:spPr>
          <a:xfrm>
            <a:off x="1766068" y="6572771"/>
            <a:ext cx="924423" cy="410369"/>
          </a:xfrm>
          <a:prstGeom prst="rect">
            <a:avLst/>
          </a:prstGeom>
        </p:spPr>
        <p:txBody>
          <a:bodyPr wrap="square" lIns="0" tIns="0" rIns="0" bIns="0" rtlCol="0" anchor="t">
            <a:spAutoFit/>
          </a:bodyPr>
          <a:lstStyle/>
          <a:p>
            <a:pPr algn="l">
              <a:lnSpc>
                <a:spcPts val="816"/>
              </a:lnSpc>
            </a:pPr>
            <a:r>
              <a:rPr lang="en-US" sz="800" dirty="0">
                <a:solidFill>
                  <a:srgbClr val="090F10"/>
                </a:solidFill>
                <a:latin typeface="Gotham"/>
                <a:ea typeface="Gotham"/>
                <a:cs typeface="Gotham"/>
                <a:sym typeface="Gotham"/>
              </a:rPr>
              <a:t>Compile list of completed repairs and items to be maintained</a:t>
            </a:r>
            <a:r>
              <a:rPr lang="en-US" sz="540" dirty="0">
                <a:solidFill>
                  <a:srgbClr val="090F10"/>
                </a:solidFill>
                <a:latin typeface="Gotham"/>
                <a:ea typeface="Gotham"/>
                <a:cs typeface="Gotham"/>
                <a:sym typeface="Gotham"/>
              </a:rPr>
              <a:t>. </a:t>
            </a:r>
          </a:p>
        </p:txBody>
      </p:sp>
      <p:sp>
        <p:nvSpPr>
          <p:cNvPr id="93" name="TextBox 93"/>
          <p:cNvSpPr txBox="1"/>
          <p:nvPr/>
        </p:nvSpPr>
        <p:spPr>
          <a:xfrm>
            <a:off x="4017987" y="7061749"/>
            <a:ext cx="932018" cy="307777"/>
          </a:xfrm>
          <a:prstGeom prst="rect">
            <a:avLst/>
          </a:prstGeom>
        </p:spPr>
        <p:txBody>
          <a:bodyPr lIns="0" tIns="0" rIns="0" bIns="0" rtlCol="0" anchor="t">
            <a:spAutoFit/>
          </a:bodyPr>
          <a:lstStyle/>
          <a:p>
            <a:pPr algn="l">
              <a:lnSpc>
                <a:spcPts val="772"/>
              </a:lnSpc>
            </a:pPr>
            <a:r>
              <a:rPr lang="en-US" sz="800" dirty="0">
                <a:solidFill>
                  <a:srgbClr val="090F10"/>
                </a:solidFill>
                <a:latin typeface="Gotham"/>
                <a:ea typeface="Gotham"/>
                <a:cs typeface="Gotham"/>
                <a:sym typeface="Gotham"/>
              </a:rPr>
              <a:t>Explain each offer’s pros and cons.</a:t>
            </a:r>
          </a:p>
        </p:txBody>
      </p:sp>
      <p:sp>
        <p:nvSpPr>
          <p:cNvPr id="94" name="TextBox 94"/>
          <p:cNvSpPr txBox="1"/>
          <p:nvPr/>
        </p:nvSpPr>
        <p:spPr>
          <a:xfrm>
            <a:off x="4023016" y="7483735"/>
            <a:ext cx="932018" cy="307777"/>
          </a:xfrm>
          <a:prstGeom prst="rect">
            <a:avLst/>
          </a:prstGeom>
        </p:spPr>
        <p:txBody>
          <a:bodyPr lIns="0" tIns="0" rIns="0" bIns="0" rtlCol="0" anchor="t">
            <a:spAutoFit/>
          </a:bodyPr>
          <a:lstStyle/>
          <a:p>
            <a:pPr algn="l">
              <a:lnSpc>
                <a:spcPts val="772"/>
              </a:lnSpc>
            </a:pPr>
            <a:r>
              <a:rPr lang="en-US" sz="800" dirty="0">
                <a:solidFill>
                  <a:srgbClr val="090F10"/>
                </a:solidFill>
                <a:latin typeface="Gotham"/>
                <a:ea typeface="Gotham"/>
                <a:cs typeface="Gotham"/>
                <a:sym typeface="Gotham"/>
              </a:rPr>
              <a:t>Establish timeline for loan approval and closing.</a:t>
            </a:r>
          </a:p>
        </p:txBody>
      </p:sp>
      <p:grpSp>
        <p:nvGrpSpPr>
          <p:cNvPr id="95" name="Group 95"/>
          <p:cNvGrpSpPr/>
          <p:nvPr/>
        </p:nvGrpSpPr>
        <p:grpSpPr>
          <a:xfrm>
            <a:off x="0" y="8285370"/>
            <a:ext cx="7692002" cy="1906433"/>
            <a:chOff x="0" y="0"/>
            <a:chExt cx="3506196" cy="665778"/>
          </a:xfrm>
        </p:grpSpPr>
        <p:sp>
          <p:nvSpPr>
            <p:cNvPr id="96" name="Freeform 96"/>
            <p:cNvSpPr/>
            <p:nvPr/>
          </p:nvSpPr>
          <p:spPr>
            <a:xfrm>
              <a:off x="0" y="0"/>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97" name="TextBox 97"/>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98" name="TextBox 98"/>
          <p:cNvSpPr txBox="1"/>
          <p:nvPr/>
        </p:nvSpPr>
        <p:spPr>
          <a:xfrm>
            <a:off x="4219838" y="8635962"/>
            <a:ext cx="3632959" cy="439031"/>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p:txBody>
      </p:sp>
      <p:sp>
        <p:nvSpPr>
          <p:cNvPr id="99" name="TextBox 99"/>
          <p:cNvSpPr txBox="1"/>
          <p:nvPr/>
        </p:nvSpPr>
        <p:spPr>
          <a:xfrm>
            <a:off x="4219838" y="9268060"/>
            <a:ext cx="3632959" cy="580480"/>
          </a:xfrm>
          <a:prstGeom prst="rect">
            <a:avLst/>
          </a:prstGeom>
        </p:spPr>
        <p:txBody>
          <a:bodyPr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100" name="Group 100"/>
          <p:cNvGrpSpPr/>
          <p:nvPr/>
        </p:nvGrpSpPr>
        <p:grpSpPr>
          <a:xfrm>
            <a:off x="-11769" y="8285369"/>
            <a:ext cx="1394530" cy="1906433"/>
            <a:chOff x="79606" y="54217"/>
            <a:chExt cx="1034325" cy="1143700"/>
          </a:xfrm>
        </p:grpSpPr>
        <p:sp>
          <p:nvSpPr>
            <p:cNvPr id="101" name="Freeform 101"/>
            <p:cNvSpPr/>
            <p:nvPr/>
          </p:nvSpPr>
          <p:spPr>
            <a:xfrm>
              <a:off x="79606" y="54217"/>
              <a:ext cx="1034325" cy="1143700"/>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4"/>
              <a:stretch>
                <a:fillRect l="-10899" r="-10899"/>
              </a:stretch>
            </a:blipFill>
          </p:spPr>
          <p:txBody>
            <a:bodyPr/>
            <a:lstStyle/>
            <a:p>
              <a:endParaRPr lang="en-US" dirty="0"/>
            </a:p>
          </p:txBody>
        </p:sp>
      </p:grpSp>
      <p:grpSp>
        <p:nvGrpSpPr>
          <p:cNvPr id="102" name="Group 102"/>
          <p:cNvGrpSpPr/>
          <p:nvPr/>
        </p:nvGrpSpPr>
        <p:grpSpPr>
          <a:xfrm>
            <a:off x="6265304" y="8285369"/>
            <a:ext cx="1613686" cy="1906434"/>
            <a:chOff x="0" y="0"/>
            <a:chExt cx="1033789" cy="1217932"/>
          </a:xfrm>
        </p:grpSpPr>
        <p:sp>
          <p:nvSpPr>
            <p:cNvPr id="103" name="Freeform 103"/>
            <p:cNvSpPr/>
            <p:nvPr/>
          </p:nvSpPr>
          <p:spPr>
            <a:xfrm>
              <a:off x="0" y="0"/>
              <a:ext cx="1033789" cy="1217932"/>
            </a:xfrm>
            <a:custGeom>
              <a:avLst/>
              <a:gdLst/>
              <a:ahLst/>
              <a:cxnLst/>
              <a:rect l="l" t="t" r="r" b="b"/>
              <a:pathLst>
                <a:path w="1033789" h="1217932">
                  <a:moveTo>
                    <a:pt x="68746" y="0"/>
                  </a:moveTo>
                  <a:lnTo>
                    <a:pt x="965042" y="0"/>
                  </a:lnTo>
                  <a:cubicBezTo>
                    <a:pt x="983275" y="0"/>
                    <a:pt x="1000761" y="7243"/>
                    <a:pt x="1013653" y="20135"/>
                  </a:cubicBezTo>
                  <a:cubicBezTo>
                    <a:pt x="1026546" y="33028"/>
                    <a:pt x="1033789" y="50514"/>
                    <a:pt x="1033789" y="68746"/>
                  </a:cubicBezTo>
                  <a:lnTo>
                    <a:pt x="1033789" y="1149186"/>
                  </a:lnTo>
                  <a:cubicBezTo>
                    <a:pt x="1033789" y="1167419"/>
                    <a:pt x="1026546" y="1184905"/>
                    <a:pt x="1013653" y="1197797"/>
                  </a:cubicBezTo>
                  <a:cubicBezTo>
                    <a:pt x="1000761" y="1210690"/>
                    <a:pt x="983275" y="1217932"/>
                    <a:pt x="965042" y="1217932"/>
                  </a:cubicBezTo>
                  <a:lnTo>
                    <a:pt x="68746" y="1217932"/>
                  </a:lnTo>
                  <a:cubicBezTo>
                    <a:pt x="50514" y="1217932"/>
                    <a:pt x="33028" y="1210690"/>
                    <a:pt x="20135" y="1197797"/>
                  </a:cubicBezTo>
                  <a:cubicBezTo>
                    <a:pt x="7243" y="1184905"/>
                    <a:pt x="0" y="1167419"/>
                    <a:pt x="0" y="1149186"/>
                  </a:cubicBezTo>
                  <a:lnTo>
                    <a:pt x="0" y="68746"/>
                  </a:lnTo>
                  <a:cubicBezTo>
                    <a:pt x="0" y="50514"/>
                    <a:pt x="7243" y="33028"/>
                    <a:pt x="20135" y="20135"/>
                  </a:cubicBezTo>
                  <a:cubicBezTo>
                    <a:pt x="33028" y="7243"/>
                    <a:pt x="50514" y="0"/>
                    <a:pt x="68746" y="0"/>
                  </a:cubicBezTo>
                  <a:close/>
                </a:path>
              </a:pathLst>
            </a:custGeom>
            <a:blipFill>
              <a:blip r:embed="rId5"/>
              <a:stretch>
                <a:fillRect t="-6655" b="-6655"/>
              </a:stretch>
            </a:blipFill>
          </p:spPr>
          <p:txBody>
            <a:bodyPr/>
            <a:lstStyle/>
            <a:p>
              <a:endParaRPr lang="en-US" dirty="0"/>
            </a:p>
          </p:txBody>
        </p:sp>
      </p:grpSp>
      <p:sp>
        <p:nvSpPr>
          <p:cNvPr id="104" name="TextBox 104"/>
          <p:cNvSpPr txBox="1"/>
          <p:nvPr/>
        </p:nvSpPr>
        <p:spPr>
          <a:xfrm>
            <a:off x="1634039" y="8649557"/>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sp>
        <p:nvSpPr>
          <p:cNvPr id="106" name="TextBox 105">
            <a:extLst>
              <a:ext uri="{FF2B5EF4-FFF2-40B4-BE49-F238E27FC236}">
                <a16:creationId xmlns:a16="http://schemas.microsoft.com/office/drawing/2014/main" id="{A4EBB497-91E0-1E9D-9E32-2EB72D46FE73}"/>
              </a:ext>
            </a:extLst>
          </p:cNvPr>
          <p:cNvSpPr txBox="1"/>
          <p:nvPr/>
        </p:nvSpPr>
        <p:spPr>
          <a:xfrm>
            <a:off x="3911527" y="6600331"/>
            <a:ext cx="981583" cy="461665"/>
          </a:xfrm>
          <a:prstGeom prst="rect">
            <a:avLst/>
          </a:prstGeom>
          <a:noFill/>
        </p:spPr>
        <p:txBody>
          <a:bodyPr wrap="square" rtlCol="0">
            <a:spAutoFit/>
          </a:bodyPr>
          <a:lstStyle/>
          <a:p>
            <a:r>
              <a:rPr lang="en-US" sz="800" dirty="0">
                <a:latin typeface="Gotham" panose="020B0604020202020204" charset="0"/>
                <a:cs typeface="Gotham" panose="020B0604020202020204" charset="0"/>
              </a:rPr>
              <a:t>Evaluate feedback from buyer’s agents.</a:t>
            </a:r>
          </a:p>
        </p:txBody>
      </p:sp>
      <p:sp>
        <p:nvSpPr>
          <p:cNvPr id="107" name="TextBox 106">
            <a:extLst>
              <a:ext uri="{FF2B5EF4-FFF2-40B4-BE49-F238E27FC236}">
                <a16:creationId xmlns:a16="http://schemas.microsoft.com/office/drawing/2014/main" id="{369EA29F-2BE0-BC5C-A9C8-8ABAEDA7FBFC}"/>
              </a:ext>
            </a:extLst>
          </p:cNvPr>
          <p:cNvSpPr txBox="1"/>
          <p:nvPr/>
        </p:nvSpPr>
        <p:spPr>
          <a:xfrm>
            <a:off x="6259563" y="6588667"/>
            <a:ext cx="1210709" cy="584775"/>
          </a:xfrm>
          <a:prstGeom prst="rect">
            <a:avLst/>
          </a:prstGeom>
          <a:noFill/>
        </p:spPr>
        <p:txBody>
          <a:bodyPr wrap="square" rtlCol="0">
            <a:spAutoFit/>
          </a:bodyPr>
          <a:lstStyle/>
          <a:p>
            <a:r>
              <a:rPr lang="en-US" sz="800" dirty="0">
                <a:latin typeface="Gotham" panose="020B0604020202020204" charset="0"/>
                <a:cs typeface="Gotham" panose="020B0604020202020204" charset="0"/>
              </a:rPr>
              <a:t>Staying in touch with you after the sale with pertinent information.</a:t>
            </a:r>
          </a:p>
        </p:txBody>
      </p:sp>
      <p:grpSp>
        <p:nvGrpSpPr>
          <p:cNvPr id="108" name="Group 8">
            <a:extLst>
              <a:ext uri="{FF2B5EF4-FFF2-40B4-BE49-F238E27FC236}">
                <a16:creationId xmlns:a16="http://schemas.microsoft.com/office/drawing/2014/main" id="{BD6C34AC-57BB-2B00-E5B7-363BFA36E71D}"/>
              </a:ext>
            </a:extLst>
          </p:cNvPr>
          <p:cNvGrpSpPr>
            <a:grpSpLocks noChangeAspect="1"/>
          </p:cNvGrpSpPr>
          <p:nvPr/>
        </p:nvGrpSpPr>
        <p:grpSpPr>
          <a:xfrm>
            <a:off x="485532" y="6645728"/>
            <a:ext cx="83693" cy="66625"/>
            <a:chOff x="0" y="0"/>
            <a:chExt cx="108306" cy="86220"/>
          </a:xfrm>
        </p:grpSpPr>
        <p:sp>
          <p:nvSpPr>
            <p:cNvPr id="109" name="Freeform 9">
              <a:extLst>
                <a:ext uri="{FF2B5EF4-FFF2-40B4-BE49-F238E27FC236}">
                  <a16:creationId xmlns:a16="http://schemas.microsoft.com/office/drawing/2014/main" id="{F01DC363-18C4-F4D4-1FC9-7291162AECDD}"/>
                </a:ext>
              </a:extLst>
            </p:cNvPr>
            <p:cNvSpPr/>
            <p:nvPr/>
          </p:nvSpPr>
          <p:spPr>
            <a:xfrm>
              <a:off x="0" y="0"/>
              <a:ext cx="108204" cy="86233"/>
            </a:xfrm>
            <a:custGeom>
              <a:avLst/>
              <a:gdLst/>
              <a:ahLst/>
              <a:cxnLst/>
              <a:rect l="l" t="t" r="r" b="b"/>
              <a:pathLst>
                <a:path w="108204" h="86233">
                  <a:moveTo>
                    <a:pt x="40132" y="86233"/>
                  </a:moveTo>
                  <a:lnTo>
                    <a:pt x="0" y="45847"/>
                  </a:lnTo>
                  <a:lnTo>
                    <a:pt x="17780" y="28067"/>
                  </a:lnTo>
                  <a:lnTo>
                    <a:pt x="40132" y="50546"/>
                  </a:lnTo>
                  <a:lnTo>
                    <a:pt x="90424" y="0"/>
                  </a:lnTo>
                  <a:lnTo>
                    <a:pt x="108204" y="17780"/>
                  </a:lnTo>
                  <a:close/>
                </a:path>
              </a:pathLst>
            </a:custGeom>
            <a:solidFill>
              <a:srgbClr val="39B54A"/>
            </a:solidFill>
          </p:spPr>
          <p:txBody>
            <a:bodyPr/>
            <a:lstStyle/>
            <a:p>
              <a:endParaRPr lang="en-US" dirty="0"/>
            </a:p>
          </p:txBody>
        </p:sp>
      </p:grpSp>
      <p:grpSp>
        <p:nvGrpSpPr>
          <p:cNvPr id="110" name="Group 8">
            <a:extLst>
              <a:ext uri="{FF2B5EF4-FFF2-40B4-BE49-F238E27FC236}">
                <a16:creationId xmlns:a16="http://schemas.microsoft.com/office/drawing/2014/main" id="{31E774EA-CBEF-9ECB-84EE-B678CE9A8CF1}"/>
              </a:ext>
            </a:extLst>
          </p:cNvPr>
          <p:cNvGrpSpPr>
            <a:grpSpLocks noChangeAspect="1"/>
          </p:cNvGrpSpPr>
          <p:nvPr/>
        </p:nvGrpSpPr>
        <p:grpSpPr>
          <a:xfrm>
            <a:off x="492188" y="6302797"/>
            <a:ext cx="83693" cy="66625"/>
            <a:chOff x="0" y="0"/>
            <a:chExt cx="108306" cy="86220"/>
          </a:xfrm>
        </p:grpSpPr>
        <p:sp>
          <p:nvSpPr>
            <p:cNvPr id="111" name="Freeform 9">
              <a:extLst>
                <a:ext uri="{FF2B5EF4-FFF2-40B4-BE49-F238E27FC236}">
                  <a16:creationId xmlns:a16="http://schemas.microsoft.com/office/drawing/2014/main" id="{C466E155-DF30-3EA2-B426-CC1771A95058}"/>
                </a:ext>
              </a:extLst>
            </p:cNvPr>
            <p:cNvSpPr/>
            <p:nvPr/>
          </p:nvSpPr>
          <p:spPr>
            <a:xfrm>
              <a:off x="0" y="0"/>
              <a:ext cx="108204" cy="86233"/>
            </a:xfrm>
            <a:custGeom>
              <a:avLst/>
              <a:gdLst/>
              <a:ahLst/>
              <a:cxnLst/>
              <a:rect l="l" t="t" r="r" b="b"/>
              <a:pathLst>
                <a:path w="108204" h="86233">
                  <a:moveTo>
                    <a:pt x="40132" y="86233"/>
                  </a:moveTo>
                  <a:lnTo>
                    <a:pt x="0" y="45847"/>
                  </a:lnTo>
                  <a:lnTo>
                    <a:pt x="17780" y="28067"/>
                  </a:lnTo>
                  <a:lnTo>
                    <a:pt x="40132" y="50546"/>
                  </a:lnTo>
                  <a:lnTo>
                    <a:pt x="90424" y="0"/>
                  </a:lnTo>
                  <a:lnTo>
                    <a:pt x="108204" y="17780"/>
                  </a:lnTo>
                  <a:close/>
                </a:path>
              </a:pathLst>
            </a:custGeom>
            <a:solidFill>
              <a:srgbClr val="39B54A"/>
            </a:solidFill>
          </p:spPr>
          <p:txBody>
            <a:bodyPr/>
            <a:lstStyle/>
            <a:p>
              <a:endParaRPr lang="en-US" dirty="0"/>
            </a:p>
          </p:txBody>
        </p:sp>
      </p:grpSp>
      <p:grpSp>
        <p:nvGrpSpPr>
          <p:cNvPr id="112" name="Group 19">
            <a:extLst>
              <a:ext uri="{FF2B5EF4-FFF2-40B4-BE49-F238E27FC236}">
                <a16:creationId xmlns:a16="http://schemas.microsoft.com/office/drawing/2014/main" id="{1BD7C3E0-191F-F34C-64D5-2BFC9163B0EC}"/>
              </a:ext>
            </a:extLst>
          </p:cNvPr>
          <p:cNvGrpSpPr>
            <a:grpSpLocks noChangeAspect="1"/>
          </p:cNvGrpSpPr>
          <p:nvPr/>
        </p:nvGrpSpPr>
        <p:grpSpPr>
          <a:xfrm>
            <a:off x="1659360" y="7320933"/>
            <a:ext cx="83693" cy="66625"/>
            <a:chOff x="0" y="0"/>
            <a:chExt cx="108306" cy="86220"/>
          </a:xfrm>
        </p:grpSpPr>
        <p:sp>
          <p:nvSpPr>
            <p:cNvPr id="113" name="Freeform 20">
              <a:extLst>
                <a:ext uri="{FF2B5EF4-FFF2-40B4-BE49-F238E27FC236}">
                  <a16:creationId xmlns:a16="http://schemas.microsoft.com/office/drawing/2014/main" id="{4B9013ED-0087-1FFD-909E-19A4B8674B7E}"/>
                </a:ext>
              </a:extLst>
            </p:cNvPr>
            <p:cNvSpPr/>
            <p:nvPr/>
          </p:nvSpPr>
          <p:spPr>
            <a:xfrm>
              <a:off x="0" y="0"/>
              <a:ext cx="108331" cy="86233"/>
            </a:xfrm>
            <a:custGeom>
              <a:avLst/>
              <a:gdLst/>
              <a:ahLst/>
              <a:cxnLst/>
              <a:rect l="l" t="t" r="r" b="b"/>
              <a:pathLst>
                <a:path w="108331" h="86233">
                  <a:moveTo>
                    <a:pt x="40132" y="86233"/>
                  </a:moveTo>
                  <a:lnTo>
                    <a:pt x="0" y="45847"/>
                  </a:lnTo>
                  <a:lnTo>
                    <a:pt x="17780" y="28067"/>
                  </a:lnTo>
                  <a:lnTo>
                    <a:pt x="40132" y="50546"/>
                  </a:lnTo>
                  <a:lnTo>
                    <a:pt x="90551" y="0"/>
                  </a:lnTo>
                  <a:lnTo>
                    <a:pt x="108331" y="17780"/>
                  </a:lnTo>
                  <a:close/>
                </a:path>
              </a:pathLst>
            </a:custGeom>
            <a:solidFill>
              <a:srgbClr val="39B54A"/>
            </a:solidFill>
          </p:spPr>
          <p:txBody>
            <a:bodyPr/>
            <a:lstStyle/>
            <a:p>
              <a:endParaRPr lang="en-US" dirty="0"/>
            </a:p>
          </p:txBody>
        </p:sp>
      </p:grpSp>
      <p:grpSp>
        <p:nvGrpSpPr>
          <p:cNvPr id="114" name="Group 19">
            <a:extLst>
              <a:ext uri="{FF2B5EF4-FFF2-40B4-BE49-F238E27FC236}">
                <a16:creationId xmlns:a16="http://schemas.microsoft.com/office/drawing/2014/main" id="{1A3159CE-E5DE-2769-2BE2-6F6639A74B47}"/>
              </a:ext>
            </a:extLst>
          </p:cNvPr>
          <p:cNvGrpSpPr>
            <a:grpSpLocks noChangeAspect="1"/>
          </p:cNvGrpSpPr>
          <p:nvPr/>
        </p:nvGrpSpPr>
        <p:grpSpPr>
          <a:xfrm>
            <a:off x="1650961" y="6672623"/>
            <a:ext cx="83693" cy="66625"/>
            <a:chOff x="0" y="0"/>
            <a:chExt cx="108306" cy="86220"/>
          </a:xfrm>
        </p:grpSpPr>
        <p:sp>
          <p:nvSpPr>
            <p:cNvPr id="115" name="Freeform 20">
              <a:extLst>
                <a:ext uri="{FF2B5EF4-FFF2-40B4-BE49-F238E27FC236}">
                  <a16:creationId xmlns:a16="http://schemas.microsoft.com/office/drawing/2014/main" id="{A5C0E1AB-00A1-426F-DEE0-083BAFE675D5}"/>
                </a:ext>
              </a:extLst>
            </p:cNvPr>
            <p:cNvSpPr/>
            <p:nvPr/>
          </p:nvSpPr>
          <p:spPr>
            <a:xfrm>
              <a:off x="0" y="0"/>
              <a:ext cx="108331" cy="86233"/>
            </a:xfrm>
            <a:custGeom>
              <a:avLst/>
              <a:gdLst/>
              <a:ahLst/>
              <a:cxnLst/>
              <a:rect l="l" t="t" r="r" b="b"/>
              <a:pathLst>
                <a:path w="108331" h="86233">
                  <a:moveTo>
                    <a:pt x="40132" y="86233"/>
                  </a:moveTo>
                  <a:lnTo>
                    <a:pt x="0" y="45847"/>
                  </a:lnTo>
                  <a:lnTo>
                    <a:pt x="17780" y="28067"/>
                  </a:lnTo>
                  <a:lnTo>
                    <a:pt x="40132" y="50546"/>
                  </a:lnTo>
                  <a:lnTo>
                    <a:pt x="90551" y="0"/>
                  </a:lnTo>
                  <a:lnTo>
                    <a:pt x="108331" y="17780"/>
                  </a:lnTo>
                  <a:close/>
                </a:path>
              </a:pathLst>
            </a:custGeom>
            <a:solidFill>
              <a:srgbClr val="39B54A"/>
            </a:solidFill>
          </p:spPr>
          <p:txBody>
            <a:bodyPr/>
            <a:lstStyle/>
            <a:p>
              <a:endParaRPr lang="en-US"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6517" y="4118100"/>
            <a:ext cx="7090872" cy="2357120"/>
          </a:xfrm>
          <a:custGeom>
            <a:avLst/>
            <a:gdLst/>
            <a:ahLst/>
            <a:cxnLst/>
            <a:rect l="l" t="t" r="r" b="b"/>
            <a:pathLst>
              <a:path w="7090872" h="2357120">
                <a:moveTo>
                  <a:pt x="0" y="0"/>
                </a:moveTo>
                <a:lnTo>
                  <a:pt x="7090872" y="0"/>
                </a:lnTo>
                <a:lnTo>
                  <a:pt x="7090872" y="2357120"/>
                </a:lnTo>
                <a:lnTo>
                  <a:pt x="0" y="2357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TextBox 3"/>
          <p:cNvSpPr txBox="1"/>
          <p:nvPr/>
        </p:nvSpPr>
        <p:spPr>
          <a:xfrm>
            <a:off x="1167809" y="1402390"/>
            <a:ext cx="5177010" cy="1240559"/>
          </a:xfrm>
          <a:prstGeom prst="rect">
            <a:avLst/>
          </a:prstGeom>
        </p:spPr>
        <p:txBody>
          <a:bodyPr lIns="0" tIns="0" rIns="0" bIns="0" rtlCol="0" anchor="t">
            <a:spAutoFit/>
          </a:bodyPr>
          <a:lstStyle/>
          <a:p>
            <a:pPr algn="ctr">
              <a:lnSpc>
                <a:spcPts val="4945"/>
              </a:lnSpc>
            </a:pPr>
            <a:r>
              <a:rPr lang="en-US" sz="3863" spc="-100" dirty="0">
                <a:solidFill>
                  <a:srgbClr val="1E1B55"/>
                </a:solidFill>
                <a:latin typeface="IBM Plex Sans Condensed"/>
                <a:ea typeface="IBM Plex Sans Condensed"/>
                <a:cs typeface="IBM Plex Sans Condensed"/>
                <a:sym typeface="IBM Plex Sans Condensed"/>
              </a:rPr>
              <a:t>Historical Real Estate </a:t>
            </a:r>
          </a:p>
          <a:p>
            <a:pPr algn="ctr">
              <a:lnSpc>
                <a:spcPts val="4945"/>
              </a:lnSpc>
            </a:pPr>
            <a:r>
              <a:rPr lang="en-US" sz="3863" b="1" spc="-27" dirty="0">
                <a:solidFill>
                  <a:srgbClr val="1E1B55"/>
                </a:solidFill>
                <a:latin typeface="IBM Plex Sans Condensed Bold"/>
                <a:ea typeface="IBM Plex Sans Condensed Bold"/>
                <a:cs typeface="IBM Plex Sans Condensed Bold"/>
                <a:sym typeface="IBM Plex Sans Condensed Bold"/>
              </a:rPr>
              <a:t>Offers of Compensation </a:t>
            </a:r>
          </a:p>
        </p:txBody>
      </p:sp>
      <p:sp>
        <p:nvSpPr>
          <p:cNvPr id="4" name="TextBox 4"/>
          <p:cNvSpPr txBox="1"/>
          <p:nvPr/>
        </p:nvSpPr>
        <p:spPr>
          <a:xfrm>
            <a:off x="3121728" y="2913241"/>
            <a:ext cx="1520449" cy="514786"/>
          </a:xfrm>
          <a:prstGeom prst="rect">
            <a:avLst/>
          </a:prstGeom>
        </p:spPr>
        <p:txBody>
          <a:bodyPr wrap="square" lIns="0" tIns="0" rIns="0" bIns="0" rtlCol="0" anchor="t">
            <a:spAutoFit/>
          </a:bodyPr>
          <a:lstStyle/>
          <a:p>
            <a:pPr algn="l">
              <a:lnSpc>
                <a:spcPts val="4487"/>
              </a:lnSpc>
            </a:pPr>
            <a:r>
              <a:rPr lang="en-US" sz="2386" spc="-62" dirty="0">
                <a:solidFill>
                  <a:srgbClr val="1E1B55"/>
                </a:solidFill>
                <a:latin typeface="IBM Plex Sans Condensed"/>
                <a:ea typeface="IBM Plex Sans Condensed"/>
                <a:cs typeface="IBM Plex Sans Condensed"/>
                <a:sym typeface="IBM Plex Sans Condensed"/>
              </a:rPr>
              <a:t>(Previously)</a:t>
            </a:r>
          </a:p>
        </p:txBody>
      </p:sp>
      <p:sp>
        <p:nvSpPr>
          <p:cNvPr id="5" name="TextBox 5"/>
          <p:cNvSpPr txBox="1"/>
          <p:nvPr/>
        </p:nvSpPr>
        <p:spPr>
          <a:xfrm>
            <a:off x="659256" y="6196750"/>
            <a:ext cx="712344" cy="252326"/>
          </a:xfrm>
          <a:prstGeom prst="rect">
            <a:avLst/>
          </a:prstGeom>
        </p:spPr>
        <p:txBody>
          <a:bodyPr wrap="square" lIns="0" tIns="0" rIns="0" bIns="0" rtlCol="0" anchor="t">
            <a:spAutoFit/>
          </a:bodyPr>
          <a:lstStyle/>
          <a:p>
            <a:pPr algn="l">
              <a:lnSpc>
                <a:spcPts val="2055"/>
              </a:lnSpc>
            </a:pPr>
            <a:r>
              <a:rPr lang="en-US" sz="1468" b="1" dirty="0">
                <a:solidFill>
                  <a:srgbClr val="090F10"/>
                </a:solidFill>
                <a:latin typeface="Gotham Bold"/>
                <a:ea typeface="Gotham Bold"/>
                <a:cs typeface="Gotham Bold"/>
                <a:sym typeface="Gotham Bold"/>
              </a:rPr>
              <a:t>Seller</a:t>
            </a:r>
          </a:p>
        </p:txBody>
      </p:sp>
      <p:sp>
        <p:nvSpPr>
          <p:cNvPr id="6" name="TextBox 6"/>
          <p:cNvSpPr txBox="1"/>
          <p:nvPr/>
        </p:nvSpPr>
        <p:spPr>
          <a:xfrm>
            <a:off x="644896" y="4294195"/>
            <a:ext cx="663377" cy="204701"/>
          </a:xfrm>
          <a:prstGeom prst="rect">
            <a:avLst/>
          </a:prstGeom>
        </p:spPr>
        <p:txBody>
          <a:bodyPr lIns="0" tIns="0" rIns="0" bIns="0" rtlCol="0" anchor="t">
            <a:spAutoFit/>
          </a:bodyPr>
          <a:lstStyle/>
          <a:p>
            <a:pPr algn="l">
              <a:lnSpc>
                <a:spcPts val="1545"/>
              </a:lnSpc>
            </a:pPr>
            <a:r>
              <a:rPr lang="en-US" sz="1468" b="1" dirty="0">
                <a:solidFill>
                  <a:srgbClr val="090F10"/>
                </a:solidFill>
                <a:latin typeface="Gotham Bold"/>
                <a:ea typeface="Gotham Bold"/>
                <a:cs typeface="Gotham Bold"/>
                <a:sym typeface="Gotham Bold"/>
              </a:rPr>
              <a:t>Listing </a:t>
            </a:r>
          </a:p>
        </p:txBody>
      </p:sp>
      <p:sp>
        <p:nvSpPr>
          <p:cNvPr id="7" name="TextBox 7"/>
          <p:cNvSpPr txBox="1"/>
          <p:nvPr/>
        </p:nvSpPr>
        <p:spPr>
          <a:xfrm>
            <a:off x="443336" y="4490536"/>
            <a:ext cx="1080664" cy="192360"/>
          </a:xfrm>
          <a:prstGeom prst="rect">
            <a:avLst/>
          </a:prstGeom>
        </p:spPr>
        <p:txBody>
          <a:bodyPr wrap="square" lIns="0" tIns="0" rIns="0" bIns="0" rtlCol="0" anchor="t">
            <a:spAutoFit/>
          </a:bodyPr>
          <a:lstStyle/>
          <a:p>
            <a:pPr algn="l">
              <a:lnSpc>
                <a:spcPts val="1545"/>
              </a:lnSpc>
            </a:pPr>
            <a:r>
              <a:rPr lang="en-US" sz="1468" b="1" dirty="0">
                <a:solidFill>
                  <a:srgbClr val="090F10"/>
                </a:solidFill>
                <a:latin typeface="Gotham Bold"/>
                <a:ea typeface="Gotham Bold"/>
                <a:cs typeface="Gotham Bold"/>
                <a:sym typeface="Gotham Bold"/>
              </a:rPr>
              <a:t>Agreement</a:t>
            </a:r>
          </a:p>
        </p:txBody>
      </p:sp>
      <p:sp>
        <p:nvSpPr>
          <p:cNvPr id="8" name="TextBox 8"/>
          <p:cNvSpPr txBox="1"/>
          <p:nvPr/>
        </p:nvSpPr>
        <p:spPr>
          <a:xfrm>
            <a:off x="1821082" y="5368199"/>
            <a:ext cx="663377" cy="401042"/>
          </a:xfrm>
          <a:prstGeom prst="rect">
            <a:avLst/>
          </a:prstGeom>
        </p:spPr>
        <p:txBody>
          <a:bodyPr lIns="0" tIns="0" rIns="0" bIns="0" rtlCol="0" anchor="t">
            <a:spAutoFit/>
          </a:bodyPr>
          <a:lstStyle/>
          <a:p>
            <a:pPr algn="l">
              <a:lnSpc>
                <a:spcPts val="1545"/>
              </a:lnSpc>
            </a:pPr>
            <a:r>
              <a:rPr lang="en-US" sz="1468" b="1" dirty="0">
                <a:solidFill>
                  <a:srgbClr val="090F10"/>
                </a:solidFill>
                <a:latin typeface="Gotham Bold"/>
                <a:ea typeface="Gotham Bold"/>
                <a:cs typeface="Gotham Bold"/>
                <a:sym typeface="Gotham Bold"/>
              </a:rPr>
              <a:t>Listing Broker</a:t>
            </a:r>
          </a:p>
        </p:txBody>
      </p:sp>
      <p:sp>
        <p:nvSpPr>
          <p:cNvPr id="9" name="TextBox 9"/>
          <p:cNvSpPr txBox="1"/>
          <p:nvPr/>
        </p:nvSpPr>
        <p:spPr>
          <a:xfrm>
            <a:off x="5390248" y="5287132"/>
            <a:ext cx="586919" cy="223751"/>
          </a:xfrm>
          <a:prstGeom prst="rect">
            <a:avLst/>
          </a:prstGeom>
        </p:spPr>
        <p:txBody>
          <a:bodyPr lIns="0" tIns="0" rIns="0" bIns="0" rtlCol="0" anchor="t">
            <a:spAutoFit/>
          </a:bodyPr>
          <a:lstStyle/>
          <a:p>
            <a:pPr algn="l">
              <a:lnSpc>
                <a:spcPts val="1761"/>
              </a:lnSpc>
            </a:pPr>
            <a:r>
              <a:rPr lang="en-US" sz="1468" b="1" dirty="0">
                <a:solidFill>
                  <a:srgbClr val="090F10"/>
                </a:solidFill>
                <a:latin typeface="Gotham Bold"/>
                <a:ea typeface="Gotham Bold"/>
                <a:cs typeface="Gotham Bold"/>
                <a:sym typeface="Gotham Bold"/>
              </a:rPr>
              <a:t>Buyer </a:t>
            </a:r>
          </a:p>
        </p:txBody>
      </p:sp>
      <p:sp>
        <p:nvSpPr>
          <p:cNvPr id="10" name="TextBox 10"/>
          <p:cNvSpPr txBox="1"/>
          <p:nvPr/>
        </p:nvSpPr>
        <p:spPr>
          <a:xfrm>
            <a:off x="5352953" y="5510883"/>
            <a:ext cx="707230" cy="223751"/>
          </a:xfrm>
          <a:prstGeom prst="rect">
            <a:avLst/>
          </a:prstGeom>
        </p:spPr>
        <p:txBody>
          <a:bodyPr wrap="square" lIns="0" tIns="0" rIns="0" bIns="0" rtlCol="0" anchor="t">
            <a:spAutoFit/>
          </a:bodyPr>
          <a:lstStyle/>
          <a:p>
            <a:pPr algn="l">
              <a:lnSpc>
                <a:spcPts val="1761"/>
              </a:lnSpc>
            </a:pPr>
            <a:r>
              <a:rPr lang="en-US" sz="1468" b="1" dirty="0">
                <a:solidFill>
                  <a:srgbClr val="090F10"/>
                </a:solidFill>
                <a:latin typeface="Gotham Bold"/>
                <a:ea typeface="Gotham Bold"/>
                <a:cs typeface="Gotham Bold"/>
                <a:sym typeface="Gotham Bold"/>
              </a:rPr>
              <a:t>Broker</a:t>
            </a:r>
          </a:p>
        </p:txBody>
      </p:sp>
      <p:sp>
        <p:nvSpPr>
          <p:cNvPr id="11" name="TextBox 11"/>
          <p:cNvSpPr txBox="1"/>
          <p:nvPr/>
        </p:nvSpPr>
        <p:spPr>
          <a:xfrm>
            <a:off x="6568141" y="6196750"/>
            <a:ext cx="636519" cy="252326"/>
          </a:xfrm>
          <a:prstGeom prst="rect">
            <a:avLst/>
          </a:prstGeom>
        </p:spPr>
        <p:txBody>
          <a:bodyPr wrap="square" lIns="0" tIns="0" rIns="0" bIns="0" rtlCol="0" anchor="t">
            <a:spAutoFit/>
          </a:bodyPr>
          <a:lstStyle/>
          <a:p>
            <a:pPr algn="l">
              <a:lnSpc>
                <a:spcPts val="2055"/>
              </a:lnSpc>
            </a:pPr>
            <a:r>
              <a:rPr lang="en-US" sz="1468" b="1" dirty="0">
                <a:solidFill>
                  <a:srgbClr val="090F10"/>
                </a:solidFill>
                <a:latin typeface="Gotham Bold"/>
                <a:ea typeface="Gotham Bold"/>
                <a:cs typeface="Gotham Bold"/>
                <a:sym typeface="Gotham Bold"/>
              </a:rPr>
              <a:t>Buyer</a:t>
            </a:r>
          </a:p>
        </p:txBody>
      </p:sp>
      <p:sp>
        <p:nvSpPr>
          <p:cNvPr id="12" name="TextBox 12"/>
          <p:cNvSpPr txBox="1"/>
          <p:nvPr/>
        </p:nvSpPr>
        <p:spPr>
          <a:xfrm>
            <a:off x="6617742" y="4294195"/>
            <a:ext cx="586919" cy="204701"/>
          </a:xfrm>
          <a:prstGeom prst="rect">
            <a:avLst/>
          </a:prstGeom>
        </p:spPr>
        <p:txBody>
          <a:bodyPr lIns="0" tIns="0" rIns="0" bIns="0" rtlCol="0" anchor="t">
            <a:spAutoFit/>
          </a:bodyPr>
          <a:lstStyle/>
          <a:p>
            <a:pPr algn="l">
              <a:lnSpc>
                <a:spcPts val="1545"/>
              </a:lnSpc>
            </a:pPr>
            <a:r>
              <a:rPr lang="en-US" sz="1468" b="1" dirty="0">
                <a:solidFill>
                  <a:srgbClr val="090F10"/>
                </a:solidFill>
                <a:latin typeface="Gotham Bold"/>
                <a:ea typeface="Gotham Bold"/>
                <a:cs typeface="Gotham Bold"/>
                <a:sym typeface="Gotham Bold"/>
              </a:rPr>
              <a:t>Buyer </a:t>
            </a:r>
          </a:p>
        </p:txBody>
      </p:sp>
      <p:sp>
        <p:nvSpPr>
          <p:cNvPr id="13" name="TextBox 13"/>
          <p:cNvSpPr txBox="1"/>
          <p:nvPr/>
        </p:nvSpPr>
        <p:spPr>
          <a:xfrm>
            <a:off x="6378704" y="4490536"/>
            <a:ext cx="1155504" cy="192360"/>
          </a:xfrm>
          <a:prstGeom prst="rect">
            <a:avLst/>
          </a:prstGeom>
        </p:spPr>
        <p:txBody>
          <a:bodyPr wrap="square" lIns="0" tIns="0" rIns="0" bIns="0" rtlCol="0" anchor="t">
            <a:spAutoFit/>
          </a:bodyPr>
          <a:lstStyle/>
          <a:p>
            <a:pPr algn="l">
              <a:lnSpc>
                <a:spcPts val="1545"/>
              </a:lnSpc>
            </a:pPr>
            <a:r>
              <a:rPr lang="en-US" sz="1468" b="1" dirty="0">
                <a:solidFill>
                  <a:srgbClr val="090F10"/>
                </a:solidFill>
                <a:latin typeface="Gotham Bold"/>
                <a:ea typeface="Gotham Bold"/>
                <a:cs typeface="Gotham Bold"/>
                <a:sym typeface="Gotham Bold"/>
              </a:rPr>
              <a:t>Agreement</a:t>
            </a:r>
          </a:p>
        </p:txBody>
      </p:sp>
      <p:sp>
        <p:nvSpPr>
          <p:cNvPr id="14" name="TextBox 14"/>
          <p:cNvSpPr txBox="1"/>
          <p:nvPr/>
        </p:nvSpPr>
        <p:spPr>
          <a:xfrm>
            <a:off x="3031588" y="4742862"/>
            <a:ext cx="1709225" cy="467591"/>
          </a:xfrm>
          <a:prstGeom prst="rect">
            <a:avLst/>
          </a:prstGeom>
        </p:spPr>
        <p:txBody>
          <a:bodyPr lIns="0" tIns="0" rIns="0" bIns="0" rtlCol="0" anchor="t">
            <a:spAutoFit/>
          </a:bodyPr>
          <a:lstStyle/>
          <a:p>
            <a:pPr algn="ctr">
              <a:lnSpc>
                <a:spcPts val="1854"/>
              </a:lnSpc>
            </a:pPr>
            <a:r>
              <a:rPr lang="en-US" sz="1931" spc="-13" dirty="0">
                <a:solidFill>
                  <a:srgbClr val="1E1B55"/>
                </a:solidFill>
                <a:latin typeface="IBM Plex Sans Condensed"/>
                <a:ea typeface="IBM Plex Sans Condensed"/>
                <a:cs typeface="IBM Plex Sans Condensed"/>
                <a:sym typeface="IBM Plex Sans Condensed"/>
              </a:rPr>
              <a:t>COMPENSATION OFFER</a:t>
            </a:r>
          </a:p>
        </p:txBody>
      </p:sp>
      <p:sp>
        <p:nvSpPr>
          <p:cNvPr id="15" name="TextBox 15"/>
          <p:cNvSpPr txBox="1"/>
          <p:nvPr/>
        </p:nvSpPr>
        <p:spPr>
          <a:xfrm>
            <a:off x="3457746" y="6457036"/>
            <a:ext cx="1038054" cy="272254"/>
          </a:xfrm>
          <a:prstGeom prst="rect">
            <a:avLst/>
          </a:prstGeom>
        </p:spPr>
        <p:txBody>
          <a:bodyPr wrap="square" lIns="0" tIns="0" rIns="0" bIns="0" rtlCol="0" anchor="t">
            <a:spAutoFit/>
          </a:bodyPr>
          <a:lstStyle/>
          <a:p>
            <a:pPr algn="l">
              <a:lnSpc>
                <a:spcPts val="2323"/>
              </a:lnSpc>
            </a:pPr>
            <a:r>
              <a:rPr lang="en-US" sz="1659" b="1" dirty="0">
                <a:solidFill>
                  <a:srgbClr val="090F10"/>
                </a:solidFill>
                <a:latin typeface="Gotham Bold"/>
                <a:ea typeface="Gotham Bold"/>
                <a:cs typeface="Gotham Bold"/>
                <a:sym typeface="Gotham Bold"/>
              </a:rPr>
              <a:t>The MLS</a:t>
            </a:r>
          </a:p>
        </p:txBody>
      </p:sp>
      <p:grpSp>
        <p:nvGrpSpPr>
          <p:cNvPr id="26" name="Group 13">
            <a:extLst>
              <a:ext uri="{FF2B5EF4-FFF2-40B4-BE49-F238E27FC236}">
                <a16:creationId xmlns:a16="http://schemas.microsoft.com/office/drawing/2014/main" id="{54762BD1-C998-EC63-6EFF-0F786FA84CC7}"/>
              </a:ext>
            </a:extLst>
          </p:cNvPr>
          <p:cNvGrpSpPr/>
          <p:nvPr/>
        </p:nvGrpSpPr>
        <p:grpSpPr>
          <a:xfrm>
            <a:off x="76200" y="8375016"/>
            <a:ext cx="7734299" cy="1915023"/>
            <a:chOff x="0" y="19050"/>
            <a:chExt cx="3523553" cy="665778"/>
          </a:xfrm>
        </p:grpSpPr>
        <p:sp>
          <p:nvSpPr>
            <p:cNvPr id="27" name="Freeform 14">
              <a:extLst>
                <a:ext uri="{FF2B5EF4-FFF2-40B4-BE49-F238E27FC236}">
                  <a16:creationId xmlns:a16="http://schemas.microsoft.com/office/drawing/2014/main" id="{3562A91E-539E-7582-ECAA-4DDBF01E4273}"/>
                </a:ext>
              </a:extLst>
            </p:cNvPr>
            <p:cNvSpPr/>
            <p:nvPr/>
          </p:nvSpPr>
          <p:spPr>
            <a:xfrm>
              <a:off x="17357" y="19050"/>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28" name="TextBox 15">
              <a:extLst>
                <a:ext uri="{FF2B5EF4-FFF2-40B4-BE49-F238E27FC236}">
                  <a16:creationId xmlns:a16="http://schemas.microsoft.com/office/drawing/2014/main" id="{5DED347C-CE96-C990-0999-9ECF9D25A25B}"/>
                </a:ext>
              </a:extLst>
            </p:cNvPr>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29" name="TextBox 16">
            <a:extLst>
              <a:ext uri="{FF2B5EF4-FFF2-40B4-BE49-F238E27FC236}">
                <a16:creationId xmlns:a16="http://schemas.microsoft.com/office/drawing/2014/main" id="{8776B4D1-7416-49B4-7096-0F59E2CD1822}"/>
              </a:ext>
            </a:extLst>
          </p:cNvPr>
          <p:cNvSpPr txBox="1"/>
          <p:nvPr/>
        </p:nvSpPr>
        <p:spPr>
          <a:xfrm>
            <a:off x="3962400" y="8634950"/>
            <a:ext cx="3632959" cy="439031"/>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p:txBody>
      </p:sp>
      <p:sp>
        <p:nvSpPr>
          <p:cNvPr id="30" name="TextBox 17">
            <a:extLst>
              <a:ext uri="{FF2B5EF4-FFF2-40B4-BE49-F238E27FC236}">
                <a16:creationId xmlns:a16="http://schemas.microsoft.com/office/drawing/2014/main" id="{D3C2829C-32F7-6761-51C3-078793CC5013}"/>
              </a:ext>
            </a:extLst>
          </p:cNvPr>
          <p:cNvSpPr txBox="1"/>
          <p:nvPr/>
        </p:nvSpPr>
        <p:spPr>
          <a:xfrm>
            <a:off x="3976773" y="9214403"/>
            <a:ext cx="3632959" cy="580480"/>
          </a:xfrm>
          <a:prstGeom prst="rect">
            <a:avLst/>
          </a:prstGeom>
        </p:spPr>
        <p:txBody>
          <a:bodyPr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31" name="Group 18">
            <a:extLst>
              <a:ext uri="{FF2B5EF4-FFF2-40B4-BE49-F238E27FC236}">
                <a16:creationId xmlns:a16="http://schemas.microsoft.com/office/drawing/2014/main" id="{E0AE72BC-AF1C-9E0E-B4E2-ED2309681953}"/>
              </a:ext>
            </a:extLst>
          </p:cNvPr>
          <p:cNvGrpSpPr/>
          <p:nvPr/>
        </p:nvGrpSpPr>
        <p:grpSpPr>
          <a:xfrm>
            <a:off x="-1" y="8354072"/>
            <a:ext cx="1590447" cy="1956910"/>
            <a:chOff x="0" y="0"/>
            <a:chExt cx="1034325" cy="1259796"/>
          </a:xfrm>
        </p:grpSpPr>
        <p:sp>
          <p:nvSpPr>
            <p:cNvPr id="32" name="Freeform 19">
              <a:extLst>
                <a:ext uri="{FF2B5EF4-FFF2-40B4-BE49-F238E27FC236}">
                  <a16:creationId xmlns:a16="http://schemas.microsoft.com/office/drawing/2014/main" id="{E1EBCFF3-7E85-99B7-D97F-4B3E5288556D}"/>
                </a:ext>
              </a:extLst>
            </p:cNvPr>
            <p:cNvSpPr/>
            <p:nvPr/>
          </p:nvSpPr>
          <p:spPr>
            <a:xfrm>
              <a:off x="0" y="0"/>
              <a:ext cx="1034325" cy="1259796"/>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5"/>
              <a:stretch>
                <a:fillRect l="-10899" r="-10899"/>
              </a:stretch>
            </a:blipFill>
          </p:spPr>
          <p:txBody>
            <a:bodyPr/>
            <a:lstStyle/>
            <a:p>
              <a:endParaRPr lang="en-US" dirty="0"/>
            </a:p>
          </p:txBody>
        </p:sp>
      </p:grpSp>
      <p:grpSp>
        <p:nvGrpSpPr>
          <p:cNvPr id="33" name="Group 20">
            <a:extLst>
              <a:ext uri="{FF2B5EF4-FFF2-40B4-BE49-F238E27FC236}">
                <a16:creationId xmlns:a16="http://schemas.microsoft.com/office/drawing/2014/main" id="{BEF3807B-BFAF-9C1E-51D4-E914B3905B19}"/>
              </a:ext>
            </a:extLst>
          </p:cNvPr>
          <p:cNvGrpSpPr/>
          <p:nvPr/>
        </p:nvGrpSpPr>
        <p:grpSpPr>
          <a:xfrm>
            <a:off x="6046793" y="8375016"/>
            <a:ext cx="1750316" cy="1880063"/>
            <a:chOff x="0" y="0"/>
            <a:chExt cx="1265967" cy="1217932"/>
          </a:xfrm>
        </p:grpSpPr>
        <p:sp>
          <p:nvSpPr>
            <p:cNvPr id="34" name="Freeform 21">
              <a:extLst>
                <a:ext uri="{FF2B5EF4-FFF2-40B4-BE49-F238E27FC236}">
                  <a16:creationId xmlns:a16="http://schemas.microsoft.com/office/drawing/2014/main" id="{921BDA4C-F482-ECB4-ACBF-B588A7D97460}"/>
                </a:ext>
              </a:extLst>
            </p:cNvPr>
            <p:cNvSpPr/>
            <p:nvPr/>
          </p:nvSpPr>
          <p:spPr>
            <a:xfrm>
              <a:off x="0" y="0"/>
              <a:ext cx="1265967" cy="1217932"/>
            </a:xfrm>
            <a:custGeom>
              <a:avLst/>
              <a:gdLst/>
              <a:ahLst/>
              <a:cxnLst/>
              <a:rect l="l" t="t" r="r" b="b"/>
              <a:pathLst>
                <a:path w="1265967" h="1217932">
                  <a:moveTo>
                    <a:pt x="56138" y="0"/>
                  </a:moveTo>
                  <a:lnTo>
                    <a:pt x="1209829" y="0"/>
                  </a:lnTo>
                  <a:cubicBezTo>
                    <a:pt x="1224718" y="0"/>
                    <a:pt x="1238997" y="5915"/>
                    <a:pt x="1249525" y="16443"/>
                  </a:cubicBezTo>
                  <a:cubicBezTo>
                    <a:pt x="1260053" y="26970"/>
                    <a:pt x="1265967" y="41249"/>
                    <a:pt x="1265967" y="56138"/>
                  </a:cubicBezTo>
                  <a:lnTo>
                    <a:pt x="1265967" y="1161794"/>
                  </a:lnTo>
                  <a:cubicBezTo>
                    <a:pt x="1265967" y="1176683"/>
                    <a:pt x="1260053" y="1190962"/>
                    <a:pt x="1249525" y="1201490"/>
                  </a:cubicBezTo>
                  <a:cubicBezTo>
                    <a:pt x="1238997" y="1212018"/>
                    <a:pt x="1224718" y="1217932"/>
                    <a:pt x="1209829" y="1217932"/>
                  </a:cubicBezTo>
                  <a:lnTo>
                    <a:pt x="56138" y="1217932"/>
                  </a:lnTo>
                  <a:cubicBezTo>
                    <a:pt x="41249" y="1217932"/>
                    <a:pt x="26970" y="1212018"/>
                    <a:pt x="16443" y="1201490"/>
                  </a:cubicBezTo>
                  <a:cubicBezTo>
                    <a:pt x="5915" y="1190962"/>
                    <a:pt x="0" y="1176683"/>
                    <a:pt x="0" y="1161794"/>
                  </a:cubicBezTo>
                  <a:lnTo>
                    <a:pt x="0" y="56138"/>
                  </a:lnTo>
                  <a:cubicBezTo>
                    <a:pt x="0" y="41249"/>
                    <a:pt x="5915" y="26970"/>
                    <a:pt x="16443" y="16443"/>
                  </a:cubicBezTo>
                  <a:cubicBezTo>
                    <a:pt x="26970" y="5915"/>
                    <a:pt x="41249" y="0"/>
                    <a:pt x="56138" y="0"/>
                  </a:cubicBezTo>
                  <a:close/>
                </a:path>
              </a:pathLst>
            </a:custGeom>
            <a:blipFill>
              <a:blip r:embed="rId6"/>
              <a:stretch>
                <a:fillRect t="-19380" b="-19380"/>
              </a:stretch>
            </a:blipFill>
          </p:spPr>
          <p:txBody>
            <a:bodyPr/>
            <a:lstStyle/>
            <a:p>
              <a:endParaRPr lang="en-US" dirty="0"/>
            </a:p>
          </p:txBody>
        </p:sp>
      </p:grpSp>
      <p:sp>
        <p:nvSpPr>
          <p:cNvPr id="35" name="TextBox 22">
            <a:extLst>
              <a:ext uri="{FF2B5EF4-FFF2-40B4-BE49-F238E27FC236}">
                <a16:creationId xmlns:a16="http://schemas.microsoft.com/office/drawing/2014/main" id="{112F3DBE-CE6D-2442-A588-5E54B9DA9FFA}"/>
              </a:ext>
            </a:extLst>
          </p:cNvPr>
          <p:cNvSpPr txBox="1"/>
          <p:nvPr/>
        </p:nvSpPr>
        <p:spPr>
          <a:xfrm>
            <a:off x="1634039" y="8649557"/>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36517" y="3920257"/>
            <a:ext cx="2779119" cy="2109721"/>
            <a:chOff x="0" y="0"/>
            <a:chExt cx="3596500" cy="2730233"/>
          </a:xfrm>
        </p:grpSpPr>
        <p:sp>
          <p:nvSpPr>
            <p:cNvPr id="3" name="Freeform 3"/>
            <p:cNvSpPr/>
            <p:nvPr/>
          </p:nvSpPr>
          <p:spPr>
            <a:xfrm>
              <a:off x="2966085" y="787908"/>
              <a:ext cx="510159" cy="25400"/>
            </a:xfrm>
            <a:custGeom>
              <a:avLst/>
              <a:gdLst/>
              <a:ahLst/>
              <a:cxnLst/>
              <a:rect l="l" t="t" r="r" b="b"/>
              <a:pathLst>
                <a:path w="510159" h="25400">
                  <a:moveTo>
                    <a:pt x="0" y="0"/>
                  </a:moveTo>
                  <a:lnTo>
                    <a:pt x="510159" y="0"/>
                  </a:lnTo>
                  <a:lnTo>
                    <a:pt x="510159" y="25400"/>
                  </a:lnTo>
                  <a:lnTo>
                    <a:pt x="0" y="25400"/>
                  </a:lnTo>
                  <a:close/>
                </a:path>
              </a:pathLst>
            </a:custGeom>
            <a:solidFill>
              <a:srgbClr val="1E1B55"/>
            </a:solidFill>
          </p:spPr>
          <p:txBody>
            <a:bodyPr/>
            <a:lstStyle/>
            <a:p>
              <a:endParaRPr lang="en-US" dirty="0"/>
            </a:p>
          </p:txBody>
        </p:sp>
        <p:sp>
          <p:nvSpPr>
            <p:cNvPr id="4" name="Freeform 4"/>
            <p:cNvSpPr/>
            <p:nvPr/>
          </p:nvSpPr>
          <p:spPr>
            <a:xfrm>
              <a:off x="3453638" y="726694"/>
              <a:ext cx="79375" cy="147828"/>
            </a:xfrm>
            <a:custGeom>
              <a:avLst/>
              <a:gdLst/>
              <a:ahLst/>
              <a:cxnLst/>
              <a:rect l="l" t="t" r="r" b="b"/>
              <a:pathLst>
                <a:path w="79375" h="147828">
                  <a:moveTo>
                    <a:pt x="79375" y="73914"/>
                  </a:moveTo>
                  <a:lnTo>
                    <a:pt x="0" y="0"/>
                  </a:lnTo>
                  <a:lnTo>
                    <a:pt x="0" y="147828"/>
                  </a:lnTo>
                  <a:close/>
                </a:path>
              </a:pathLst>
            </a:custGeom>
            <a:solidFill>
              <a:srgbClr val="1E1B55"/>
            </a:solidFill>
          </p:spPr>
          <p:txBody>
            <a:bodyPr/>
            <a:lstStyle/>
            <a:p>
              <a:endParaRPr lang="en-US" dirty="0"/>
            </a:p>
          </p:txBody>
        </p:sp>
        <p:sp>
          <p:nvSpPr>
            <p:cNvPr id="5" name="Freeform 5"/>
            <p:cNvSpPr/>
            <p:nvPr/>
          </p:nvSpPr>
          <p:spPr>
            <a:xfrm>
              <a:off x="-23368" y="1147064"/>
              <a:ext cx="1606550" cy="1606677"/>
            </a:xfrm>
            <a:custGeom>
              <a:avLst/>
              <a:gdLst/>
              <a:ahLst/>
              <a:cxnLst/>
              <a:rect l="l" t="t" r="r" b="b"/>
              <a:pathLst>
                <a:path w="1606550" h="1606677">
                  <a:moveTo>
                    <a:pt x="581914" y="122174"/>
                  </a:moveTo>
                  <a:cubicBezTo>
                    <a:pt x="958088" y="0"/>
                    <a:pt x="1362202" y="205867"/>
                    <a:pt x="1484376" y="582041"/>
                  </a:cubicBezTo>
                  <a:cubicBezTo>
                    <a:pt x="1606550" y="958215"/>
                    <a:pt x="1400683" y="1362329"/>
                    <a:pt x="1024509" y="1484503"/>
                  </a:cubicBezTo>
                  <a:cubicBezTo>
                    <a:pt x="648335" y="1606677"/>
                    <a:pt x="244348" y="1400810"/>
                    <a:pt x="122174" y="1024636"/>
                  </a:cubicBezTo>
                  <a:cubicBezTo>
                    <a:pt x="0" y="648462"/>
                    <a:pt x="205867" y="244348"/>
                    <a:pt x="582041" y="122174"/>
                  </a:cubicBezTo>
                </a:path>
              </a:pathLst>
            </a:custGeom>
            <a:solidFill>
              <a:srgbClr val="00A1AD"/>
            </a:solidFill>
          </p:spPr>
          <p:txBody>
            <a:bodyPr/>
            <a:lstStyle/>
            <a:p>
              <a:endParaRPr lang="en-US" dirty="0"/>
            </a:p>
          </p:txBody>
        </p:sp>
        <p:sp>
          <p:nvSpPr>
            <p:cNvPr id="6" name="Freeform 6"/>
            <p:cNvSpPr/>
            <p:nvPr/>
          </p:nvSpPr>
          <p:spPr>
            <a:xfrm>
              <a:off x="359664" y="2029968"/>
              <a:ext cx="829437" cy="252222"/>
            </a:xfrm>
            <a:custGeom>
              <a:avLst/>
              <a:gdLst/>
              <a:ahLst/>
              <a:cxnLst/>
              <a:rect l="l" t="t" r="r" b="b"/>
              <a:pathLst>
                <a:path w="829437" h="252222">
                  <a:moveTo>
                    <a:pt x="829437" y="252222"/>
                  </a:moveTo>
                  <a:cubicBezTo>
                    <a:pt x="751586" y="102489"/>
                    <a:pt x="595122" y="0"/>
                    <a:pt x="414655" y="0"/>
                  </a:cubicBezTo>
                  <a:cubicBezTo>
                    <a:pt x="234188" y="0"/>
                    <a:pt x="77724" y="102362"/>
                    <a:pt x="0" y="252222"/>
                  </a:cubicBezTo>
                  <a:close/>
                </a:path>
              </a:pathLst>
            </a:custGeom>
            <a:solidFill>
              <a:srgbClr val="FFFFFF"/>
            </a:solidFill>
          </p:spPr>
          <p:txBody>
            <a:bodyPr/>
            <a:lstStyle/>
            <a:p>
              <a:endParaRPr lang="en-US" dirty="0"/>
            </a:p>
          </p:txBody>
        </p:sp>
        <p:sp>
          <p:nvSpPr>
            <p:cNvPr id="7" name="Freeform 7"/>
            <p:cNvSpPr/>
            <p:nvPr/>
          </p:nvSpPr>
          <p:spPr>
            <a:xfrm>
              <a:off x="542671" y="1501775"/>
              <a:ext cx="463550" cy="463550"/>
            </a:xfrm>
            <a:custGeom>
              <a:avLst/>
              <a:gdLst/>
              <a:ahLst/>
              <a:cxnLst/>
              <a:rect l="l" t="t" r="r" b="b"/>
              <a:pathLst>
                <a:path w="463550" h="463550">
                  <a:moveTo>
                    <a:pt x="231775" y="463550"/>
                  </a:moveTo>
                  <a:cubicBezTo>
                    <a:pt x="359791" y="463550"/>
                    <a:pt x="463550" y="359791"/>
                    <a:pt x="463550" y="231775"/>
                  </a:cubicBezTo>
                  <a:cubicBezTo>
                    <a:pt x="463550" y="103759"/>
                    <a:pt x="359791" y="0"/>
                    <a:pt x="231775" y="0"/>
                  </a:cubicBezTo>
                  <a:cubicBezTo>
                    <a:pt x="103759" y="0"/>
                    <a:pt x="0" y="103759"/>
                    <a:pt x="0" y="231775"/>
                  </a:cubicBezTo>
                  <a:cubicBezTo>
                    <a:pt x="0" y="359791"/>
                    <a:pt x="103759" y="463550"/>
                    <a:pt x="231775" y="463550"/>
                  </a:cubicBezTo>
                </a:path>
              </a:pathLst>
            </a:custGeom>
            <a:solidFill>
              <a:srgbClr val="FFFFFF"/>
            </a:solidFill>
          </p:spPr>
          <p:txBody>
            <a:bodyPr/>
            <a:lstStyle/>
            <a:p>
              <a:endParaRPr lang="en-US" dirty="0"/>
            </a:p>
          </p:txBody>
        </p:sp>
        <p:sp>
          <p:nvSpPr>
            <p:cNvPr id="8" name="Freeform 8"/>
            <p:cNvSpPr/>
            <p:nvPr/>
          </p:nvSpPr>
          <p:spPr>
            <a:xfrm>
              <a:off x="1514602" y="-23368"/>
              <a:ext cx="1606677" cy="1606677"/>
            </a:xfrm>
            <a:custGeom>
              <a:avLst/>
              <a:gdLst/>
              <a:ahLst/>
              <a:cxnLst/>
              <a:rect l="l" t="t" r="r" b="b"/>
              <a:pathLst>
                <a:path w="1606677" h="1606677">
                  <a:moveTo>
                    <a:pt x="582041" y="122174"/>
                  </a:moveTo>
                  <a:cubicBezTo>
                    <a:pt x="958215" y="0"/>
                    <a:pt x="1362329" y="205867"/>
                    <a:pt x="1484503" y="582041"/>
                  </a:cubicBezTo>
                  <a:cubicBezTo>
                    <a:pt x="1606677" y="958215"/>
                    <a:pt x="1400810" y="1362329"/>
                    <a:pt x="1024636" y="1484503"/>
                  </a:cubicBezTo>
                  <a:cubicBezTo>
                    <a:pt x="648462" y="1606677"/>
                    <a:pt x="244348" y="1400810"/>
                    <a:pt x="122174" y="1024636"/>
                  </a:cubicBezTo>
                  <a:cubicBezTo>
                    <a:pt x="0" y="648462"/>
                    <a:pt x="205867" y="244348"/>
                    <a:pt x="582041" y="122174"/>
                  </a:cubicBezTo>
                </a:path>
              </a:pathLst>
            </a:custGeom>
            <a:solidFill>
              <a:srgbClr val="00AB96"/>
            </a:solidFill>
          </p:spPr>
          <p:txBody>
            <a:bodyPr/>
            <a:lstStyle/>
            <a:p>
              <a:endParaRPr lang="en-US" dirty="0"/>
            </a:p>
          </p:txBody>
        </p:sp>
        <p:sp>
          <p:nvSpPr>
            <p:cNvPr id="9" name="Freeform 9"/>
            <p:cNvSpPr/>
            <p:nvPr/>
          </p:nvSpPr>
          <p:spPr>
            <a:xfrm>
              <a:off x="1897761" y="859536"/>
              <a:ext cx="829437" cy="252222"/>
            </a:xfrm>
            <a:custGeom>
              <a:avLst/>
              <a:gdLst/>
              <a:ahLst/>
              <a:cxnLst/>
              <a:rect l="l" t="t" r="r" b="b"/>
              <a:pathLst>
                <a:path w="829437" h="252222">
                  <a:moveTo>
                    <a:pt x="829437" y="252222"/>
                  </a:moveTo>
                  <a:cubicBezTo>
                    <a:pt x="751586" y="102489"/>
                    <a:pt x="595122" y="0"/>
                    <a:pt x="414655" y="0"/>
                  </a:cubicBezTo>
                  <a:cubicBezTo>
                    <a:pt x="234188" y="0"/>
                    <a:pt x="77724" y="102362"/>
                    <a:pt x="0" y="252222"/>
                  </a:cubicBezTo>
                  <a:close/>
                </a:path>
              </a:pathLst>
            </a:custGeom>
            <a:solidFill>
              <a:srgbClr val="FFFFFF"/>
            </a:solidFill>
          </p:spPr>
          <p:txBody>
            <a:bodyPr/>
            <a:lstStyle/>
            <a:p>
              <a:endParaRPr lang="en-US" dirty="0"/>
            </a:p>
          </p:txBody>
        </p:sp>
        <p:sp>
          <p:nvSpPr>
            <p:cNvPr id="10" name="Freeform 10"/>
            <p:cNvSpPr/>
            <p:nvPr/>
          </p:nvSpPr>
          <p:spPr>
            <a:xfrm>
              <a:off x="2080768" y="331343"/>
              <a:ext cx="463550" cy="463550"/>
            </a:xfrm>
            <a:custGeom>
              <a:avLst/>
              <a:gdLst/>
              <a:ahLst/>
              <a:cxnLst/>
              <a:rect l="l" t="t" r="r" b="b"/>
              <a:pathLst>
                <a:path w="463550" h="463550">
                  <a:moveTo>
                    <a:pt x="231775" y="463550"/>
                  </a:moveTo>
                  <a:cubicBezTo>
                    <a:pt x="359791" y="463550"/>
                    <a:pt x="463550" y="359791"/>
                    <a:pt x="463550" y="231775"/>
                  </a:cubicBezTo>
                  <a:cubicBezTo>
                    <a:pt x="463550" y="103759"/>
                    <a:pt x="359791" y="0"/>
                    <a:pt x="231775" y="0"/>
                  </a:cubicBezTo>
                  <a:cubicBezTo>
                    <a:pt x="103759" y="0"/>
                    <a:pt x="0" y="103759"/>
                    <a:pt x="0" y="231775"/>
                  </a:cubicBezTo>
                  <a:cubicBezTo>
                    <a:pt x="0" y="359791"/>
                    <a:pt x="103759" y="463550"/>
                    <a:pt x="231775" y="463550"/>
                  </a:cubicBezTo>
                </a:path>
              </a:pathLst>
            </a:custGeom>
            <a:solidFill>
              <a:srgbClr val="FFFFFF"/>
            </a:solidFill>
          </p:spPr>
          <p:txBody>
            <a:bodyPr/>
            <a:lstStyle/>
            <a:p>
              <a:endParaRPr lang="en-US" dirty="0"/>
            </a:p>
          </p:txBody>
        </p:sp>
        <p:sp>
          <p:nvSpPr>
            <p:cNvPr id="11" name="Freeform 11"/>
            <p:cNvSpPr/>
            <p:nvPr/>
          </p:nvSpPr>
          <p:spPr>
            <a:xfrm>
              <a:off x="1626997" y="751459"/>
              <a:ext cx="78486" cy="31750"/>
            </a:xfrm>
            <a:custGeom>
              <a:avLst/>
              <a:gdLst/>
              <a:ahLst/>
              <a:cxnLst/>
              <a:rect l="l" t="t" r="r" b="b"/>
              <a:pathLst>
                <a:path w="78486" h="31750">
                  <a:moveTo>
                    <a:pt x="13208" y="25654"/>
                  </a:moveTo>
                  <a:lnTo>
                    <a:pt x="12700" y="25654"/>
                  </a:lnTo>
                  <a:lnTo>
                    <a:pt x="0" y="19431"/>
                  </a:lnTo>
                  <a:cubicBezTo>
                    <a:pt x="508" y="5461"/>
                    <a:pt x="6477" y="0"/>
                    <a:pt x="13462" y="254"/>
                  </a:cubicBezTo>
                  <a:lnTo>
                    <a:pt x="13970" y="254"/>
                  </a:lnTo>
                  <a:lnTo>
                    <a:pt x="26670" y="6477"/>
                  </a:lnTo>
                  <a:cubicBezTo>
                    <a:pt x="26162" y="20447"/>
                    <a:pt x="20193" y="25908"/>
                    <a:pt x="13208" y="25654"/>
                  </a:cubicBezTo>
                  <a:close/>
                  <a:moveTo>
                    <a:pt x="62611" y="30607"/>
                  </a:moveTo>
                  <a:lnTo>
                    <a:pt x="62103" y="30480"/>
                  </a:lnTo>
                  <a:lnTo>
                    <a:pt x="50292" y="22606"/>
                  </a:lnTo>
                  <a:cubicBezTo>
                    <a:pt x="52705" y="8763"/>
                    <a:pt x="59309" y="4191"/>
                    <a:pt x="66167" y="5334"/>
                  </a:cubicBezTo>
                  <a:lnTo>
                    <a:pt x="66675" y="5461"/>
                  </a:lnTo>
                  <a:lnTo>
                    <a:pt x="78486" y="13335"/>
                  </a:lnTo>
                  <a:cubicBezTo>
                    <a:pt x="76073" y="27178"/>
                    <a:pt x="69469" y="31750"/>
                    <a:pt x="62611" y="30480"/>
                  </a:cubicBezTo>
                  <a:close/>
                </a:path>
              </a:pathLst>
            </a:custGeom>
            <a:solidFill>
              <a:srgbClr val="1E1B55"/>
            </a:solidFill>
          </p:spPr>
          <p:txBody>
            <a:bodyPr/>
            <a:lstStyle/>
            <a:p>
              <a:endParaRPr lang="en-US" dirty="0"/>
            </a:p>
          </p:txBody>
        </p:sp>
        <p:sp>
          <p:nvSpPr>
            <p:cNvPr id="12" name="Freeform 12"/>
            <p:cNvSpPr/>
            <p:nvPr/>
          </p:nvSpPr>
          <p:spPr>
            <a:xfrm>
              <a:off x="977646" y="753237"/>
              <a:ext cx="576961" cy="584073"/>
            </a:xfrm>
            <a:custGeom>
              <a:avLst/>
              <a:gdLst/>
              <a:ahLst/>
              <a:cxnLst/>
              <a:rect l="l" t="t" r="r" b="b"/>
              <a:pathLst>
                <a:path w="576961" h="584073">
                  <a:moveTo>
                    <a:pt x="515874" y="31242"/>
                  </a:moveTo>
                  <a:lnTo>
                    <a:pt x="515366" y="31369"/>
                  </a:lnTo>
                  <a:lnTo>
                    <a:pt x="501650" y="27940"/>
                  </a:lnTo>
                  <a:cubicBezTo>
                    <a:pt x="499364" y="14097"/>
                    <a:pt x="504063" y="7620"/>
                    <a:pt x="510921" y="6350"/>
                  </a:cubicBezTo>
                  <a:lnTo>
                    <a:pt x="511429" y="6223"/>
                  </a:lnTo>
                  <a:lnTo>
                    <a:pt x="525145" y="9779"/>
                  </a:lnTo>
                  <a:cubicBezTo>
                    <a:pt x="527431" y="23622"/>
                    <a:pt x="522732" y="30099"/>
                    <a:pt x="515874" y="31242"/>
                  </a:cubicBezTo>
                  <a:close/>
                  <a:moveTo>
                    <a:pt x="467741" y="41275"/>
                  </a:moveTo>
                  <a:lnTo>
                    <a:pt x="467233" y="41402"/>
                  </a:lnTo>
                  <a:lnTo>
                    <a:pt x="453263" y="39116"/>
                  </a:lnTo>
                  <a:cubicBezTo>
                    <a:pt x="449834" y="25527"/>
                    <a:pt x="453898" y="18669"/>
                    <a:pt x="460756" y="16891"/>
                  </a:cubicBezTo>
                  <a:lnTo>
                    <a:pt x="461264" y="16764"/>
                  </a:lnTo>
                  <a:lnTo>
                    <a:pt x="475234" y="19050"/>
                  </a:lnTo>
                  <a:cubicBezTo>
                    <a:pt x="478663" y="32639"/>
                    <a:pt x="474472" y="39497"/>
                    <a:pt x="467741" y="41275"/>
                  </a:cubicBezTo>
                  <a:close/>
                  <a:moveTo>
                    <a:pt x="420624" y="55245"/>
                  </a:moveTo>
                  <a:lnTo>
                    <a:pt x="420116" y="55372"/>
                  </a:lnTo>
                  <a:lnTo>
                    <a:pt x="406019" y="54229"/>
                  </a:lnTo>
                  <a:cubicBezTo>
                    <a:pt x="401447" y="41021"/>
                    <a:pt x="405003" y="33782"/>
                    <a:pt x="411607" y="31496"/>
                  </a:cubicBezTo>
                  <a:lnTo>
                    <a:pt x="412115" y="31369"/>
                  </a:lnTo>
                  <a:lnTo>
                    <a:pt x="426212" y="32512"/>
                  </a:lnTo>
                  <a:cubicBezTo>
                    <a:pt x="430784" y="45720"/>
                    <a:pt x="427228" y="52959"/>
                    <a:pt x="420624" y="55245"/>
                  </a:cubicBezTo>
                  <a:close/>
                  <a:moveTo>
                    <a:pt x="374777" y="73152"/>
                  </a:moveTo>
                  <a:lnTo>
                    <a:pt x="374269" y="73406"/>
                  </a:lnTo>
                  <a:lnTo>
                    <a:pt x="360172" y="73406"/>
                  </a:lnTo>
                  <a:cubicBezTo>
                    <a:pt x="354457" y="60579"/>
                    <a:pt x="357378" y="53086"/>
                    <a:pt x="363855" y="50292"/>
                  </a:cubicBezTo>
                  <a:lnTo>
                    <a:pt x="364363" y="50038"/>
                  </a:lnTo>
                  <a:lnTo>
                    <a:pt x="378460" y="50038"/>
                  </a:lnTo>
                  <a:cubicBezTo>
                    <a:pt x="384048" y="62865"/>
                    <a:pt x="381127" y="70358"/>
                    <a:pt x="374777" y="73152"/>
                  </a:cubicBezTo>
                  <a:close/>
                  <a:moveTo>
                    <a:pt x="330581" y="94869"/>
                  </a:moveTo>
                  <a:lnTo>
                    <a:pt x="330073" y="95123"/>
                  </a:lnTo>
                  <a:lnTo>
                    <a:pt x="315976" y="96393"/>
                  </a:lnTo>
                  <a:cubicBezTo>
                    <a:pt x="309245" y="84074"/>
                    <a:pt x="311531" y="76327"/>
                    <a:pt x="317754" y="73025"/>
                  </a:cubicBezTo>
                  <a:lnTo>
                    <a:pt x="318262" y="72771"/>
                  </a:lnTo>
                  <a:lnTo>
                    <a:pt x="332359" y="71628"/>
                  </a:lnTo>
                  <a:cubicBezTo>
                    <a:pt x="339090" y="83947"/>
                    <a:pt x="336804" y="91694"/>
                    <a:pt x="330581" y="94996"/>
                  </a:cubicBezTo>
                  <a:close/>
                  <a:moveTo>
                    <a:pt x="288417" y="120142"/>
                  </a:moveTo>
                  <a:lnTo>
                    <a:pt x="288036" y="120396"/>
                  </a:lnTo>
                  <a:lnTo>
                    <a:pt x="274066" y="122809"/>
                  </a:lnTo>
                  <a:cubicBezTo>
                    <a:pt x="266319" y="111125"/>
                    <a:pt x="267970" y="103251"/>
                    <a:pt x="273812" y="99314"/>
                  </a:cubicBezTo>
                  <a:lnTo>
                    <a:pt x="274320" y="99060"/>
                  </a:lnTo>
                  <a:lnTo>
                    <a:pt x="288290" y="96647"/>
                  </a:lnTo>
                  <a:cubicBezTo>
                    <a:pt x="296037" y="108331"/>
                    <a:pt x="294386" y="116205"/>
                    <a:pt x="288544" y="120142"/>
                  </a:cubicBezTo>
                  <a:close/>
                  <a:moveTo>
                    <a:pt x="248412" y="148844"/>
                  </a:moveTo>
                  <a:lnTo>
                    <a:pt x="248031" y="149098"/>
                  </a:lnTo>
                  <a:lnTo>
                    <a:pt x="234315" y="152654"/>
                  </a:lnTo>
                  <a:cubicBezTo>
                    <a:pt x="225679" y="141605"/>
                    <a:pt x="226568" y="133604"/>
                    <a:pt x="232156" y="129286"/>
                  </a:cubicBezTo>
                  <a:lnTo>
                    <a:pt x="232537" y="128905"/>
                  </a:lnTo>
                  <a:lnTo>
                    <a:pt x="246253" y="125349"/>
                  </a:lnTo>
                  <a:cubicBezTo>
                    <a:pt x="254889" y="136398"/>
                    <a:pt x="253873" y="144399"/>
                    <a:pt x="248412" y="148717"/>
                  </a:cubicBezTo>
                  <a:close/>
                  <a:moveTo>
                    <a:pt x="210947" y="180721"/>
                  </a:moveTo>
                  <a:lnTo>
                    <a:pt x="210566" y="181102"/>
                  </a:lnTo>
                  <a:lnTo>
                    <a:pt x="197231" y="185801"/>
                  </a:lnTo>
                  <a:cubicBezTo>
                    <a:pt x="187706" y="175514"/>
                    <a:pt x="187960" y="167513"/>
                    <a:pt x="193167" y="162687"/>
                  </a:cubicBezTo>
                  <a:lnTo>
                    <a:pt x="193548" y="162306"/>
                  </a:lnTo>
                  <a:lnTo>
                    <a:pt x="206883" y="157607"/>
                  </a:lnTo>
                  <a:cubicBezTo>
                    <a:pt x="216408" y="167894"/>
                    <a:pt x="216154" y="175895"/>
                    <a:pt x="210947" y="180721"/>
                  </a:cubicBezTo>
                  <a:close/>
                  <a:moveTo>
                    <a:pt x="176276" y="215646"/>
                  </a:moveTo>
                  <a:lnTo>
                    <a:pt x="175895" y="216027"/>
                  </a:lnTo>
                  <a:lnTo>
                    <a:pt x="162941" y="221742"/>
                  </a:lnTo>
                  <a:cubicBezTo>
                    <a:pt x="152527" y="212344"/>
                    <a:pt x="152146" y="204216"/>
                    <a:pt x="156845" y="199136"/>
                  </a:cubicBezTo>
                  <a:lnTo>
                    <a:pt x="157226" y="198755"/>
                  </a:lnTo>
                  <a:lnTo>
                    <a:pt x="170180" y="193040"/>
                  </a:lnTo>
                  <a:cubicBezTo>
                    <a:pt x="180594" y="202438"/>
                    <a:pt x="180975" y="210566"/>
                    <a:pt x="176149" y="215646"/>
                  </a:cubicBezTo>
                  <a:close/>
                  <a:moveTo>
                    <a:pt x="144653" y="253365"/>
                  </a:moveTo>
                  <a:lnTo>
                    <a:pt x="144399" y="253746"/>
                  </a:lnTo>
                  <a:lnTo>
                    <a:pt x="131953" y="260604"/>
                  </a:lnTo>
                  <a:cubicBezTo>
                    <a:pt x="120777" y="252095"/>
                    <a:pt x="119761" y="244094"/>
                    <a:pt x="124079" y="238506"/>
                  </a:cubicBezTo>
                  <a:lnTo>
                    <a:pt x="124460" y="238125"/>
                  </a:lnTo>
                  <a:lnTo>
                    <a:pt x="136906" y="231267"/>
                  </a:lnTo>
                  <a:cubicBezTo>
                    <a:pt x="148082" y="239776"/>
                    <a:pt x="149098" y="247777"/>
                    <a:pt x="144780" y="253365"/>
                  </a:cubicBezTo>
                  <a:close/>
                  <a:moveTo>
                    <a:pt x="116332" y="293624"/>
                  </a:moveTo>
                  <a:lnTo>
                    <a:pt x="116078" y="294005"/>
                  </a:lnTo>
                  <a:lnTo>
                    <a:pt x="104267" y="301879"/>
                  </a:lnTo>
                  <a:cubicBezTo>
                    <a:pt x="92456" y="294259"/>
                    <a:pt x="90678" y="286512"/>
                    <a:pt x="94488" y="280543"/>
                  </a:cubicBezTo>
                  <a:lnTo>
                    <a:pt x="94742" y="280035"/>
                  </a:lnTo>
                  <a:lnTo>
                    <a:pt x="106553" y="272161"/>
                  </a:lnTo>
                  <a:cubicBezTo>
                    <a:pt x="118364" y="279781"/>
                    <a:pt x="120015" y="287655"/>
                    <a:pt x="116205" y="293497"/>
                  </a:cubicBezTo>
                  <a:close/>
                  <a:moveTo>
                    <a:pt x="91694" y="335915"/>
                  </a:moveTo>
                  <a:lnTo>
                    <a:pt x="91440" y="336423"/>
                  </a:lnTo>
                  <a:lnTo>
                    <a:pt x="80391" y="345186"/>
                  </a:lnTo>
                  <a:cubicBezTo>
                    <a:pt x="67945" y="338582"/>
                    <a:pt x="65659" y="330962"/>
                    <a:pt x="68834" y="324739"/>
                  </a:cubicBezTo>
                  <a:lnTo>
                    <a:pt x="69088" y="324231"/>
                  </a:lnTo>
                  <a:lnTo>
                    <a:pt x="80137" y="315468"/>
                  </a:lnTo>
                  <a:cubicBezTo>
                    <a:pt x="92583" y="322072"/>
                    <a:pt x="94869" y="329692"/>
                    <a:pt x="91567" y="335915"/>
                  </a:cubicBezTo>
                  <a:close/>
                  <a:moveTo>
                    <a:pt x="70612" y="380365"/>
                  </a:moveTo>
                  <a:lnTo>
                    <a:pt x="70358" y="380873"/>
                  </a:lnTo>
                  <a:lnTo>
                    <a:pt x="60071" y="390525"/>
                  </a:lnTo>
                  <a:cubicBezTo>
                    <a:pt x="47117" y="385064"/>
                    <a:pt x="44196" y="377571"/>
                    <a:pt x="46863" y="371094"/>
                  </a:cubicBezTo>
                  <a:lnTo>
                    <a:pt x="47117" y="370586"/>
                  </a:lnTo>
                  <a:lnTo>
                    <a:pt x="57404" y="360934"/>
                  </a:lnTo>
                  <a:cubicBezTo>
                    <a:pt x="70358" y="366395"/>
                    <a:pt x="73279" y="373888"/>
                    <a:pt x="70612" y="380365"/>
                  </a:cubicBezTo>
                  <a:close/>
                  <a:moveTo>
                    <a:pt x="53340" y="426466"/>
                  </a:moveTo>
                  <a:lnTo>
                    <a:pt x="53213" y="426974"/>
                  </a:lnTo>
                  <a:lnTo>
                    <a:pt x="43815" y="437515"/>
                  </a:lnTo>
                  <a:cubicBezTo>
                    <a:pt x="30480" y="433197"/>
                    <a:pt x="26797" y="425958"/>
                    <a:pt x="28956" y="419354"/>
                  </a:cubicBezTo>
                  <a:lnTo>
                    <a:pt x="29083" y="418846"/>
                  </a:lnTo>
                  <a:lnTo>
                    <a:pt x="38481" y="408305"/>
                  </a:lnTo>
                  <a:cubicBezTo>
                    <a:pt x="51816" y="412623"/>
                    <a:pt x="55499" y="419862"/>
                    <a:pt x="53213" y="426466"/>
                  </a:cubicBezTo>
                  <a:close/>
                  <a:moveTo>
                    <a:pt x="40005" y="473837"/>
                  </a:moveTo>
                  <a:lnTo>
                    <a:pt x="39878" y="474345"/>
                  </a:lnTo>
                  <a:lnTo>
                    <a:pt x="31369" y="485648"/>
                  </a:lnTo>
                  <a:cubicBezTo>
                    <a:pt x="17653" y="482473"/>
                    <a:pt x="13462" y="475615"/>
                    <a:pt x="15113" y="468757"/>
                  </a:cubicBezTo>
                  <a:lnTo>
                    <a:pt x="15240" y="468249"/>
                  </a:lnTo>
                  <a:lnTo>
                    <a:pt x="23749" y="456946"/>
                  </a:lnTo>
                  <a:cubicBezTo>
                    <a:pt x="37465" y="460121"/>
                    <a:pt x="41656" y="466979"/>
                    <a:pt x="40005" y="473837"/>
                  </a:cubicBezTo>
                  <a:close/>
                  <a:moveTo>
                    <a:pt x="30861" y="522097"/>
                  </a:moveTo>
                  <a:lnTo>
                    <a:pt x="30734" y="522605"/>
                  </a:lnTo>
                  <a:lnTo>
                    <a:pt x="23241" y="534670"/>
                  </a:lnTo>
                  <a:cubicBezTo>
                    <a:pt x="9398" y="532638"/>
                    <a:pt x="4572" y="526161"/>
                    <a:pt x="5588" y="519303"/>
                  </a:cubicBezTo>
                  <a:lnTo>
                    <a:pt x="5715" y="518795"/>
                  </a:lnTo>
                  <a:lnTo>
                    <a:pt x="13208" y="506730"/>
                  </a:lnTo>
                  <a:cubicBezTo>
                    <a:pt x="27051" y="508762"/>
                    <a:pt x="31877" y="515239"/>
                    <a:pt x="30861" y="522097"/>
                  </a:cubicBezTo>
                  <a:close/>
                  <a:moveTo>
                    <a:pt x="25781" y="570992"/>
                  </a:moveTo>
                  <a:lnTo>
                    <a:pt x="25781" y="571500"/>
                  </a:lnTo>
                  <a:lnTo>
                    <a:pt x="19304" y="584073"/>
                  </a:lnTo>
                  <a:cubicBezTo>
                    <a:pt x="5334" y="583184"/>
                    <a:pt x="0" y="577215"/>
                    <a:pt x="381" y="570230"/>
                  </a:cubicBezTo>
                  <a:lnTo>
                    <a:pt x="381" y="569722"/>
                  </a:lnTo>
                  <a:lnTo>
                    <a:pt x="6858" y="557149"/>
                  </a:lnTo>
                  <a:cubicBezTo>
                    <a:pt x="20828" y="558038"/>
                    <a:pt x="26162" y="564007"/>
                    <a:pt x="25781" y="570992"/>
                  </a:cubicBezTo>
                  <a:close/>
                  <a:moveTo>
                    <a:pt x="564769" y="25273"/>
                  </a:moveTo>
                  <a:lnTo>
                    <a:pt x="564261" y="25273"/>
                  </a:lnTo>
                  <a:lnTo>
                    <a:pt x="550926" y="20701"/>
                  </a:lnTo>
                  <a:cubicBezTo>
                    <a:pt x="549783" y="6731"/>
                    <a:pt x="554990" y="635"/>
                    <a:pt x="561975" y="0"/>
                  </a:cubicBezTo>
                  <a:lnTo>
                    <a:pt x="562483" y="0"/>
                  </a:lnTo>
                  <a:lnTo>
                    <a:pt x="575818" y="4572"/>
                  </a:lnTo>
                  <a:cubicBezTo>
                    <a:pt x="576961" y="18542"/>
                    <a:pt x="571754" y="24638"/>
                    <a:pt x="564769" y="25273"/>
                  </a:cubicBezTo>
                  <a:close/>
                </a:path>
              </a:pathLst>
            </a:custGeom>
            <a:solidFill>
              <a:srgbClr val="1E1B55"/>
            </a:solidFill>
          </p:spPr>
          <p:txBody>
            <a:bodyPr/>
            <a:lstStyle/>
            <a:p>
              <a:endParaRPr lang="en-US" dirty="0"/>
            </a:p>
          </p:txBody>
        </p:sp>
        <p:sp>
          <p:nvSpPr>
            <p:cNvPr id="13" name="Freeform 13"/>
            <p:cNvSpPr/>
            <p:nvPr/>
          </p:nvSpPr>
          <p:spPr>
            <a:xfrm>
              <a:off x="977773" y="1378331"/>
              <a:ext cx="25273" cy="27051"/>
            </a:xfrm>
            <a:custGeom>
              <a:avLst/>
              <a:gdLst/>
              <a:ahLst/>
              <a:cxnLst/>
              <a:rect l="l" t="t" r="r" b="b"/>
              <a:pathLst>
                <a:path w="25273" h="27051">
                  <a:moveTo>
                    <a:pt x="0" y="14732"/>
                  </a:moveTo>
                  <a:lnTo>
                    <a:pt x="0" y="14224"/>
                  </a:lnTo>
                  <a:lnTo>
                    <a:pt x="4826" y="889"/>
                  </a:lnTo>
                  <a:cubicBezTo>
                    <a:pt x="18796" y="0"/>
                    <a:pt x="24892" y="5334"/>
                    <a:pt x="25273" y="12319"/>
                  </a:cubicBezTo>
                  <a:lnTo>
                    <a:pt x="25273" y="12827"/>
                  </a:lnTo>
                  <a:lnTo>
                    <a:pt x="20447" y="26162"/>
                  </a:lnTo>
                  <a:cubicBezTo>
                    <a:pt x="6477" y="27051"/>
                    <a:pt x="381" y="21717"/>
                    <a:pt x="0" y="14732"/>
                  </a:cubicBezTo>
                  <a:close/>
                </a:path>
              </a:pathLst>
            </a:custGeom>
            <a:solidFill>
              <a:srgbClr val="1E1B55"/>
            </a:solidFill>
          </p:spPr>
          <p:txBody>
            <a:bodyPr/>
            <a:lstStyle/>
            <a:p>
              <a:endParaRPr lang="en-US" dirty="0"/>
            </a:p>
          </p:txBody>
        </p:sp>
        <p:sp>
          <p:nvSpPr>
            <p:cNvPr id="14" name="Freeform 14"/>
            <p:cNvSpPr/>
            <p:nvPr/>
          </p:nvSpPr>
          <p:spPr>
            <a:xfrm>
              <a:off x="976884" y="751078"/>
              <a:ext cx="776732" cy="653796"/>
            </a:xfrm>
            <a:custGeom>
              <a:avLst/>
              <a:gdLst/>
              <a:ahLst/>
              <a:cxnLst/>
              <a:rect l="l" t="t" r="r" b="b"/>
              <a:pathLst>
                <a:path w="776732" h="653796">
                  <a:moveTo>
                    <a:pt x="764032" y="18034"/>
                  </a:moveTo>
                  <a:lnTo>
                    <a:pt x="776732" y="23749"/>
                  </a:lnTo>
                  <a:lnTo>
                    <a:pt x="771017" y="43434"/>
                  </a:lnTo>
                  <a:lnTo>
                    <a:pt x="764032" y="43434"/>
                  </a:lnTo>
                  <a:lnTo>
                    <a:pt x="751332" y="37719"/>
                  </a:lnTo>
                  <a:lnTo>
                    <a:pt x="757047" y="18034"/>
                  </a:lnTo>
                  <a:close/>
                  <a:moveTo>
                    <a:pt x="613918" y="0"/>
                  </a:moveTo>
                  <a:lnTo>
                    <a:pt x="626618" y="5715"/>
                  </a:lnTo>
                  <a:lnTo>
                    <a:pt x="620903" y="25400"/>
                  </a:lnTo>
                  <a:lnTo>
                    <a:pt x="613918" y="25400"/>
                  </a:lnTo>
                  <a:lnTo>
                    <a:pt x="601218" y="19685"/>
                  </a:lnTo>
                  <a:lnTo>
                    <a:pt x="606933" y="0"/>
                  </a:lnTo>
                  <a:close/>
                  <a:moveTo>
                    <a:pt x="12700" y="595757"/>
                  </a:moveTo>
                  <a:lnTo>
                    <a:pt x="25400" y="601472"/>
                  </a:lnTo>
                  <a:lnTo>
                    <a:pt x="19685" y="621157"/>
                  </a:lnTo>
                  <a:lnTo>
                    <a:pt x="12700" y="621157"/>
                  </a:lnTo>
                  <a:lnTo>
                    <a:pt x="0" y="615442"/>
                  </a:lnTo>
                  <a:lnTo>
                    <a:pt x="5715" y="595757"/>
                  </a:lnTo>
                  <a:close/>
                  <a:moveTo>
                    <a:pt x="13589" y="628396"/>
                  </a:moveTo>
                  <a:lnTo>
                    <a:pt x="26289" y="634111"/>
                  </a:lnTo>
                  <a:lnTo>
                    <a:pt x="20574" y="653796"/>
                  </a:lnTo>
                  <a:lnTo>
                    <a:pt x="13589" y="653796"/>
                  </a:lnTo>
                  <a:lnTo>
                    <a:pt x="889" y="648081"/>
                  </a:lnTo>
                  <a:lnTo>
                    <a:pt x="6604" y="628396"/>
                  </a:lnTo>
                  <a:close/>
                </a:path>
              </a:pathLst>
            </a:custGeom>
            <a:solidFill>
              <a:srgbClr val="1E1B55"/>
            </a:solidFill>
          </p:spPr>
          <p:txBody>
            <a:bodyPr/>
            <a:lstStyle/>
            <a:p>
              <a:endParaRPr lang="en-US" dirty="0"/>
            </a:p>
          </p:txBody>
        </p:sp>
        <p:sp>
          <p:nvSpPr>
            <p:cNvPr id="15" name="Freeform 15"/>
            <p:cNvSpPr/>
            <p:nvPr/>
          </p:nvSpPr>
          <p:spPr>
            <a:xfrm>
              <a:off x="1697482" y="704596"/>
              <a:ext cx="97663" cy="141224"/>
            </a:xfrm>
            <a:custGeom>
              <a:avLst/>
              <a:gdLst/>
              <a:ahLst/>
              <a:cxnLst/>
              <a:rect l="l" t="t" r="r" b="b"/>
              <a:pathLst>
                <a:path w="97663" h="141224">
                  <a:moveTo>
                    <a:pt x="97663" y="93853"/>
                  </a:moveTo>
                  <a:lnTo>
                    <a:pt x="43434" y="0"/>
                  </a:lnTo>
                  <a:lnTo>
                    <a:pt x="0" y="141224"/>
                  </a:lnTo>
                  <a:close/>
                </a:path>
              </a:pathLst>
            </a:custGeom>
            <a:solidFill>
              <a:srgbClr val="1E1B55"/>
            </a:solidFill>
          </p:spPr>
          <p:txBody>
            <a:bodyPr/>
            <a:lstStyle/>
            <a:p>
              <a:endParaRPr lang="en-US" dirty="0"/>
            </a:p>
          </p:txBody>
        </p:sp>
        <p:sp>
          <p:nvSpPr>
            <p:cNvPr id="16" name="Freeform 16"/>
            <p:cNvSpPr/>
            <p:nvPr/>
          </p:nvSpPr>
          <p:spPr>
            <a:xfrm>
              <a:off x="915289" y="1364742"/>
              <a:ext cx="147320" cy="84074"/>
            </a:xfrm>
            <a:custGeom>
              <a:avLst/>
              <a:gdLst/>
              <a:ahLst/>
              <a:cxnLst/>
              <a:rect l="l" t="t" r="r" b="b"/>
              <a:pathLst>
                <a:path w="147320" h="84074">
                  <a:moveTo>
                    <a:pt x="78867" y="84074"/>
                  </a:moveTo>
                  <a:lnTo>
                    <a:pt x="147320" y="0"/>
                  </a:lnTo>
                  <a:lnTo>
                    <a:pt x="0" y="9652"/>
                  </a:lnTo>
                  <a:close/>
                </a:path>
              </a:pathLst>
            </a:custGeom>
            <a:solidFill>
              <a:srgbClr val="1E1B55"/>
            </a:solidFill>
          </p:spPr>
          <p:txBody>
            <a:bodyPr/>
            <a:lstStyle/>
            <a:p>
              <a:endParaRPr lang="en-US" dirty="0"/>
            </a:p>
          </p:txBody>
        </p:sp>
      </p:grpSp>
      <p:grpSp>
        <p:nvGrpSpPr>
          <p:cNvPr id="17" name="Group 17"/>
          <p:cNvGrpSpPr>
            <a:grpSpLocks noChangeAspect="1"/>
          </p:cNvGrpSpPr>
          <p:nvPr/>
        </p:nvGrpSpPr>
        <p:grpSpPr>
          <a:xfrm>
            <a:off x="3188524" y="5815520"/>
            <a:ext cx="1702568" cy="1157499"/>
            <a:chOff x="0" y="0"/>
            <a:chExt cx="2203323" cy="1497940"/>
          </a:xfrm>
        </p:grpSpPr>
        <p:sp>
          <p:nvSpPr>
            <p:cNvPr id="18" name="Freeform 18"/>
            <p:cNvSpPr/>
            <p:nvPr/>
          </p:nvSpPr>
          <p:spPr>
            <a:xfrm>
              <a:off x="73406" y="132588"/>
              <a:ext cx="1580515" cy="1282065"/>
            </a:xfrm>
            <a:custGeom>
              <a:avLst/>
              <a:gdLst/>
              <a:ahLst/>
              <a:cxnLst/>
              <a:rect l="l" t="t" r="r" b="b"/>
              <a:pathLst>
                <a:path w="1580515" h="1282065">
                  <a:moveTo>
                    <a:pt x="0" y="1282065"/>
                  </a:moveTo>
                  <a:lnTo>
                    <a:pt x="1580515" y="1282065"/>
                  </a:lnTo>
                  <a:lnTo>
                    <a:pt x="1580515" y="0"/>
                  </a:lnTo>
                  <a:lnTo>
                    <a:pt x="0" y="0"/>
                  </a:lnTo>
                  <a:close/>
                </a:path>
              </a:pathLst>
            </a:custGeom>
            <a:solidFill>
              <a:srgbClr val="FFFFFF"/>
            </a:solidFill>
          </p:spPr>
          <p:txBody>
            <a:bodyPr/>
            <a:lstStyle/>
            <a:p>
              <a:endParaRPr lang="en-US" dirty="0"/>
            </a:p>
          </p:txBody>
        </p:sp>
        <p:sp>
          <p:nvSpPr>
            <p:cNvPr id="19" name="Freeform 19"/>
            <p:cNvSpPr/>
            <p:nvPr/>
          </p:nvSpPr>
          <p:spPr>
            <a:xfrm>
              <a:off x="63500" y="63500"/>
              <a:ext cx="1668018" cy="1371092"/>
            </a:xfrm>
            <a:custGeom>
              <a:avLst/>
              <a:gdLst/>
              <a:ahLst/>
              <a:cxnLst/>
              <a:rect l="l" t="t" r="r" b="b"/>
              <a:pathLst>
                <a:path w="1668018" h="1371092">
                  <a:moveTo>
                    <a:pt x="1599565" y="0"/>
                  </a:moveTo>
                  <a:lnTo>
                    <a:pt x="68453" y="0"/>
                  </a:lnTo>
                  <a:cubicBezTo>
                    <a:pt x="30734" y="0"/>
                    <a:pt x="0" y="30734"/>
                    <a:pt x="0" y="68453"/>
                  </a:cubicBezTo>
                  <a:lnTo>
                    <a:pt x="0" y="1302639"/>
                  </a:lnTo>
                  <a:cubicBezTo>
                    <a:pt x="0" y="1340358"/>
                    <a:pt x="30734" y="1371092"/>
                    <a:pt x="68453" y="1371092"/>
                  </a:cubicBezTo>
                  <a:lnTo>
                    <a:pt x="1599565" y="1371092"/>
                  </a:lnTo>
                  <a:cubicBezTo>
                    <a:pt x="1637284" y="1371092"/>
                    <a:pt x="1668018" y="1340358"/>
                    <a:pt x="1668018" y="1302639"/>
                  </a:cubicBezTo>
                  <a:lnTo>
                    <a:pt x="1668018" y="68453"/>
                  </a:lnTo>
                  <a:cubicBezTo>
                    <a:pt x="1668018" y="30734"/>
                    <a:pt x="1637284" y="0"/>
                    <a:pt x="1599565" y="0"/>
                  </a:cubicBezTo>
                  <a:moveTo>
                    <a:pt x="1583436" y="1267079"/>
                  </a:moveTo>
                  <a:cubicBezTo>
                    <a:pt x="1583436" y="1289304"/>
                    <a:pt x="1565275" y="1307465"/>
                    <a:pt x="1543050" y="1307465"/>
                  </a:cubicBezTo>
                  <a:lnTo>
                    <a:pt x="124968" y="1307465"/>
                  </a:lnTo>
                  <a:cubicBezTo>
                    <a:pt x="102743" y="1307465"/>
                    <a:pt x="84582" y="1289304"/>
                    <a:pt x="84582" y="1267079"/>
                  </a:cubicBezTo>
                  <a:lnTo>
                    <a:pt x="84582" y="183896"/>
                  </a:lnTo>
                  <a:lnTo>
                    <a:pt x="1583436" y="183896"/>
                  </a:lnTo>
                  <a:close/>
                </a:path>
              </a:pathLst>
            </a:custGeom>
            <a:solidFill>
              <a:srgbClr val="1E1B55"/>
            </a:solidFill>
          </p:spPr>
          <p:txBody>
            <a:bodyPr/>
            <a:lstStyle/>
            <a:p>
              <a:endParaRPr lang="en-US" dirty="0"/>
            </a:p>
          </p:txBody>
        </p:sp>
        <p:sp>
          <p:nvSpPr>
            <p:cNvPr id="20" name="Freeform 20"/>
            <p:cNvSpPr/>
            <p:nvPr/>
          </p:nvSpPr>
          <p:spPr>
            <a:xfrm>
              <a:off x="158242" y="114300"/>
              <a:ext cx="85852" cy="85852"/>
            </a:xfrm>
            <a:custGeom>
              <a:avLst/>
              <a:gdLst/>
              <a:ahLst/>
              <a:cxnLst/>
              <a:rect l="l" t="t" r="r" b="b"/>
              <a:pathLst>
                <a:path w="85852" h="85852">
                  <a:moveTo>
                    <a:pt x="42926" y="85725"/>
                  </a:moveTo>
                  <a:cubicBezTo>
                    <a:pt x="66548" y="85725"/>
                    <a:pt x="85852" y="66548"/>
                    <a:pt x="85852" y="42799"/>
                  </a:cubicBezTo>
                  <a:cubicBezTo>
                    <a:pt x="85852" y="19050"/>
                    <a:pt x="66675" y="0"/>
                    <a:pt x="42926" y="0"/>
                  </a:cubicBezTo>
                  <a:cubicBezTo>
                    <a:pt x="19177" y="0"/>
                    <a:pt x="0" y="19177"/>
                    <a:pt x="0" y="42926"/>
                  </a:cubicBezTo>
                  <a:cubicBezTo>
                    <a:pt x="0" y="66675"/>
                    <a:pt x="19177" y="85852"/>
                    <a:pt x="42926" y="85852"/>
                  </a:cubicBezTo>
                </a:path>
              </a:pathLst>
            </a:custGeom>
            <a:solidFill>
              <a:srgbClr val="F04A44"/>
            </a:solidFill>
          </p:spPr>
          <p:txBody>
            <a:bodyPr/>
            <a:lstStyle/>
            <a:p>
              <a:endParaRPr lang="en-US" dirty="0"/>
            </a:p>
          </p:txBody>
        </p:sp>
        <p:sp>
          <p:nvSpPr>
            <p:cNvPr id="21" name="Freeform 21"/>
            <p:cNvSpPr/>
            <p:nvPr/>
          </p:nvSpPr>
          <p:spPr>
            <a:xfrm>
              <a:off x="275717" y="114300"/>
              <a:ext cx="85852" cy="85852"/>
            </a:xfrm>
            <a:custGeom>
              <a:avLst/>
              <a:gdLst/>
              <a:ahLst/>
              <a:cxnLst/>
              <a:rect l="l" t="t" r="r" b="b"/>
              <a:pathLst>
                <a:path w="85852" h="85852">
                  <a:moveTo>
                    <a:pt x="42926" y="85725"/>
                  </a:moveTo>
                  <a:cubicBezTo>
                    <a:pt x="66548" y="85725"/>
                    <a:pt x="85852" y="66548"/>
                    <a:pt x="85852" y="42799"/>
                  </a:cubicBezTo>
                  <a:cubicBezTo>
                    <a:pt x="85852" y="19050"/>
                    <a:pt x="66548" y="0"/>
                    <a:pt x="42926" y="0"/>
                  </a:cubicBezTo>
                  <a:cubicBezTo>
                    <a:pt x="19304" y="0"/>
                    <a:pt x="0" y="19177"/>
                    <a:pt x="0" y="42926"/>
                  </a:cubicBezTo>
                  <a:cubicBezTo>
                    <a:pt x="0" y="66675"/>
                    <a:pt x="19177" y="85852"/>
                    <a:pt x="42926" y="85852"/>
                  </a:cubicBezTo>
                </a:path>
              </a:pathLst>
            </a:custGeom>
            <a:solidFill>
              <a:srgbClr val="FFC653"/>
            </a:solidFill>
          </p:spPr>
          <p:txBody>
            <a:bodyPr/>
            <a:lstStyle/>
            <a:p>
              <a:endParaRPr lang="en-US" dirty="0"/>
            </a:p>
          </p:txBody>
        </p:sp>
        <p:sp>
          <p:nvSpPr>
            <p:cNvPr id="22" name="Freeform 22"/>
            <p:cNvSpPr/>
            <p:nvPr/>
          </p:nvSpPr>
          <p:spPr>
            <a:xfrm>
              <a:off x="393065" y="114300"/>
              <a:ext cx="85852" cy="85852"/>
            </a:xfrm>
            <a:custGeom>
              <a:avLst/>
              <a:gdLst/>
              <a:ahLst/>
              <a:cxnLst/>
              <a:rect l="l" t="t" r="r" b="b"/>
              <a:pathLst>
                <a:path w="85852" h="85852">
                  <a:moveTo>
                    <a:pt x="42926" y="85725"/>
                  </a:moveTo>
                  <a:cubicBezTo>
                    <a:pt x="66548" y="85725"/>
                    <a:pt x="85852" y="66548"/>
                    <a:pt x="85852" y="42799"/>
                  </a:cubicBezTo>
                  <a:cubicBezTo>
                    <a:pt x="85852" y="19050"/>
                    <a:pt x="66675" y="0"/>
                    <a:pt x="42926" y="0"/>
                  </a:cubicBezTo>
                  <a:cubicBezTo>
                    <a:pt x="19177" y="0"/>
                    <a:pt x="0" y="19177"/>
                    <a:pt x="0" y="42926"/>
                  </a:cubicBezTo>
                  <a:cubicBezTo>
                    <a:pt x="0" y="66675"/>
                    <a:pt x="19177" y="85852"/>
                    <a:pt x="42926" y="85852"/>
                  </a:cubicBezTo>
                </a:path>
              </a:pathLst>
            </a:custGeom>
            <a:solidFill>
              <a:srgbClr val="39B54A"/>
            </a:solidFill>
          </p:spPr>
          <p:txBody>
            <a:bodyPr/>
            <a:lstStyle/>
            <a:p>
              <a:endParaRPr lang="en-US" dirty="0"/>
            </a:p>
          </p:txBody>
        </p:sp>
        <p:sp>
          <p:nvSpPr>
            <p:cNvPr id="23" name="Freeform 23"/>
            <p:cNvSpPr/>
            <p:nvPr/>
          </p:nvSpPr>
          <p:spPr>
            <a:xfrm>
              <a:off x="314325" y="454533"/>
              <a:ext cx="273812" cy="238379"/>
            </a:xfrm>
            <a:custGeom>
              <a:avLst/>
              <a:gdLst/>
              <a:ahLst/>
              <a:cxnLst/>
              <a:rect l="l" t="t" r="r" b="b"/>
              <a:pathLst>
                <a:path w="273812" h="238379">
                  <a:moveTo>
                    <a:pt x="273812" y="238379"/>
                  </a:moveTo>
                  <a:lnTo>
                    <a:pt x="273812" y="101219"/>
                  </a:lnTo>
                  <a:lnTo>
                    <a:pt x="137160" y="0"/>
                  </a:lnTo>
                  <a:lnTo>
                    <a:pt x="0" y="101219"/>
                  </a:lnTo>
                  <a:lnTo>
                    <a:pt x="0" y="238379"/>
                  </a:lnTo>
                  <a:lnTo>
                    <a:pt x="105791" y="238379"/>
                  </a:lnTo>
                  <a:lnTo>
                    <a:pt x="105791" y="139954"/>
                  </a:lnTo>
                  <a:lnTo>
                    <a:pt x="168021" y="139954"/>
                  </a:lnTo>
                  <a:lnTo>
                    <a:pt x="168021" y="238379"/>
                  </a:lnTo>
                  <a:close/>
                </a:path>
              </a:pathLst>
            </a:custGeom>
            <a:solidFill>
              <a:srgbClr val="1E1B55"/>
            </a:solidFill>
          </p:spPr>
          <p:txBody>
            <a:bodyPr/>
            <a:lstStyle/>
            <a:p>
              <a:endParaRPr lang="en-US" dirty="0"/>
            </a:p>
          </p:txBody>
        </p:sp>
        <p:sp>
          <p:nvSpPr>
            <p:cNvPr id="24" name="Freeform 24"/>
            <p:cNvSpPr/>
            <p:nvPr/>
          </p:nvSpPr>
          <p:spPr>
            <a:xfrm>
              <a:off x="314325" y="882650"/>
              <a:ext cx="273812" cy="238379"/>
            </a:xfrm>
            <a:custGeom>
              <a:avLst/>
              <a:gdLst/>
              <a:ahLst/>
              <a:cxnLst/>
              <a:rect l="l" t="t" r="r" b="b"/>
              <a:pathLst>
                <a:path w="273812" h="238379">
                  <a:moveTo>
                    <a:pt x="273812" y="238379"/>
                  </a:moveTo>
                  <a:lnTo>
                    <a:pt x="273812" y="101219"/>
                  </a:lnTo>
                  <a:lnTo>
                    <a:pt x="137160" y="0"/>
                  </a:lnTo>
                  <a:lnTo>
                    <a:pt x="0" y="101219"/>
                  </a:lnTo>
                  <a:lnTo>
                    <a:pt x="0" y="238379"/>
                  </a:lnTo>
                  <a:lnTo>
                    <a:pt x="105791" y="238379"/>
                  </a:lnTo>
                  <a:lnTo>
                    <a:pt x="105791" y="139827"/>
                  </a:lnTo>
                  <a:lnTo>
                    <a:pt x="168021" y="139827"/>
                  </a:lnTo>
                  <a:lnTo>
                    <a:pt x="168021" y="238252"/>
                  </a:lnTo>
                  <a:close/>
                </a:path>
              </a:pathLst>
            </a:custGeom>
            <a:solidFill>
              <a:srgbClr val="1E1B55"/>
            </a:solidFill>
          </p:spPr>
          <p:txBody>
            <a:bodyPr/>
            <a:lstStyle/>
            <a:p>
              <a:endParaRPr lang="en-US" dirty="0"/>
            </a:p>
          </p:txBody>
        </p:sp>
        <p:sp>
          <p:nvSpPr>
            <p:cNvPr id="25" name="Freeform 25"/>
            <p:cNvSpPr/>
            <p:nvPr/>
          </p:nvSpPr>
          <p:spPr>
            <a:xfrm>
              <a:off x="269113" y="385445"/>
              <a:ext cx="364236" cy="163576"/>
            </a:xfrm>
            <a:custGeom>
              <a:avLst/>
              <a:gdLst/>
              <a:ahLst/>
              <a:cxnLst/>
              <a:rect l="l" t="t" r="r" b="b"/>
              <a:pathLst>
                <a:path w="364236" h="163576">
                  <a:moveTo>
                    <a:pt x="342900" y="163576"/>
                  </a:moveTo>
                  <a:lnTo>
                    <a:pt x="171704" y="36830"/>
                  </a:lnTo>
                  <a:lnTo>
                    <a:pt x="182372" y="22352"/>
                  </a:lnTo>
                  <a:lnTo>
                    <a:pt x="193040" y="36830"/>
                  </a:lnTo>
                  <a:lnTo>
                    <a:pt x="21336" y="163576"/>
                  </a:lnTo>
                  <a:lnTo>
                    <a:pt x="0" y="134620"/>
                  </a:lnTo>
                  <a:lnTo>
                    <a:pt x="182372" y="0"/>
                  </a:lnTo>
                  <a:lnTo>
                    <a:pt x="364236" y="134620"/>
                  </a:lnTo>
                  <a:close/>
                </a:path>
              </a:pathLst>
            </a:custGeom>
            <a:solidFill>
              <a:srgbClr val="F47436"/>
            </a:solidFill>
          </p:spPr>
          <p:txBody>
            <a:bodyPr/>
            <a:lstStyle/>
            <a:p>
              <a:endParaRPr lang="en-US" dirty="0"/>
            </a:p>
          </p:txBody>
        </p:sp>
        <p:sp>
          <p:nvSpPr>
            <p:cNvPr id="26" name="Freeform 26"/>
            <p:cNvSpPr/>
            <p:nvPr/>
          </p:nvSpPr>
          <p:spPr>
            <a:xfrm>
              <a:off x="269113" y="813562"/>
              <a:ext cx="364236" cy="163576"/>
            </a:xfrm>
            <a:custGeom>
              <a:avLst/>
              <a:gdLst/>
              <a:ahLst/>
              <a:cxnLst/>
              <a:rect l="l" t="t" r="r" b="b"/>
              <a:pathLst>
                <a:path w="364236" h="163576">
                  <a:moveTo>
                    <a:pt x="342900" y="163576"/>
                  </a:moveTo>
                  <a:lnTo>
                    <a:pt x="171704" y="36830"/>
                  </a:lnTo>
                  <a:lnTo>
                    <a:pt x="182372" y="22352"/>
                  </a:lnTo>
                  <a:lnTo>
                    <a:pt x="193040" y="36830"/>
                  </a:lnTo>
                  <a:lnTo>
                    <a:pt x="21336" y="163576"/>
                  </a:lnTo>
                  <a:lnTo>
                    <a:pt x="0" y="134620"/>
                  </a:lnTo>
                  <a:lnTo>
                    <a:pt x="182372" y="0"/>
                  </a:lnTo>
                  <a:lnTo>
                    <a:pt x="364236" y="134620"/>
                  </a:lnTo>
                  <a:close/>
                </a:path>
              </a:pathLst>
            </a:custGeom>
            <a:solidFill>
              <a:srgbClr val="FFC653"/>
            </a:solidFill>
          </p:spPr>
          <p:txBody>
            <a:bodyPr/>
            <a:lstStyle/>
            <a:p>
              <a:endParaRPr lang="en-US" dirty="0"/>
            </a:p>
          </p:txBody>
        </p:sp>
        <p:sp>
          <p:nvSpPr>
            <p:cNvPr id="27" name="Freeform 27"/>
            <p:cNvSpPr/>
            <p:nvPr/>
          </p:nvSpPr>
          <p:spPr>
            <a:xfrm>
              <a:off x="725805" y="496443"/>
              <a:ext cx="756793" cy="42545"/>
            </a:xfrm>
            <a:custGeom>
              <a:avLst/>
              <a:gdLst/>
              <a:ahLst/>
              <a:cxnLst/>
              <a:rect l="l" t="t" r="r" b="b"/>
              <a:pathLst>
                <a:path w="756793" h="42545">
                  <a:moveTo>
                    <a:pt x="0" y="0"/>
                  </a:moveTo>
                  <a:lnTo>
                    <a:pt x="756793" y="0"/>
                  </a:lnTo>
                  <a:lnTo>
                    <a:pt x="756793" y="42545"/>
                  </a:lnTo>
                  <a:lnTo>
                    <a:pt x="0" y="42545"/>
                  </a:lnTo>
                  <a:close/>
                </a:path>
              </a:pathLst>
            </a:custGeom>
            <a:solidFill>
              <a:srgbClr val="C8C8C8"/>
            </a:solidFill>
          </p:spPr>
          <p:txBody>
            <a:bodyPr/>
            <a:lstStyle/>
            <a:p>
              <a:endParaRPr lang="en-US" dirty="0"/>
            </a:p>
          </p:txBody>
        </p:sp>
        <p:sp>
          <p:nvSpPr>
            <p:cNvPr id="28" name="Freeform 28"/>
            <p:cNvSpPr/>
            <p:nvPr/>
          </p:nvSpPr>
          <p:spPr>
            <a:xfrm>
              <a:off x="725805" y="593471"/>
              <a:ext cx="692404" cy="45593"/>
            </a:xfrm>
            <a:custGeom>
              <a:avLst/>
              <a:gdLst/>
              <a:ahLst/>
              <a:cxnLst/>
              <a:rect l="l" t="t" r="r" b="b"/>
              <a:pathLst>
                <a:path w="692404" h="45593">
                  <a:moveTo>
                    <a:pt x="0" y="0"/>
                  </a:moveTo>
                  <a:lnTo>
                    <a:pt x="692404" y="0"/>
                  </a:lnTo>
                  <a:lnTo>
                    <a:pt x="692404" y="45593"/>
                  </a:lnTo>
                  <a:lnTo>
                    <a:pt x="0" y="45593"/>
                  </a:lnTo>
                  <a:close/>
                </a:path>
              </a:pathLst>
            </a:custGeom>
            <a:solidFill>
              <a:srgbClr val="C8C8C8"/>
            </a:solidFill>
          </p:spPr>
          <p:txBody>
            <a:bodyPr/>
            <a:lstStyle/>
            <a:p>
              <a:endParaRPr lang="en-US" dirty="0"/>
            </a:p>
          </p:txBody>
        </p:sp>
        <p:sp>
          <p:nvSpPr>
            <p:cNvPr id="29" name="Freeform 29"/>
            <p:cNvSpPr/>
            <p:nvPr/>
          </p:nvSpPr>
          <p:spPr>
            <a:xfrm>
              <a:off x="725805" y="948436"/>
              <a:ext cx="756793" cy="42545"/>
            </a:xfrm>
            <a:custGeom>
              <a:avLst/>
              <a:gdLst/>
              <a:ahLst/>
              <a:cxnLst/>
              <a:rect l="l" t="t" r="r" b="b"/>
              <a:pathLst>
                <a:path w="756793" h="42545">
                  <a:moveTo>
                    <a:pt x="0" y="0"/>
                  </a:moveTo>
                  <a:lnTo>
                    <a:pt x="756793" y="0"/>
                  </a:lnTo>
                  <a:lnTo>
                    <a:pt x="756793" y="42545"/>
                  </a:lnTo>
                  <a:lnTo>
                    <a:pt x="0" y="42545"/>
                  </a:lnTo>
                  <a:close/>
                </a:path>
              </a:pathLst>
            </a:custGeom>
            <a:solidFill>
              <a:srgbClr val="C8C8C8"/>
            </a:solidFill>
          </p:spPr>
          <p:txBody>
            <a:bodyPr/>
            <a:lstStyle/>
            <a:p>
              <a:endParaRPr lang="en-US" dirty="0"/>
            </a:p>
          </p:txBody>
        </p:sp>
        <p:sp>
          <p:nvSpPr>
            <p:cNvPr id="30" name="Freeform 30"/>
            <p:cNvSpPr/>
            <p:nvPr/>
          </p:nvSpPr>
          <p:spPr>
            <a:xfrm>
              <a:off x="725805" y="1045591"/>
              <a:ext cx="412877" cy="42545"/>
            </a:xfrm>
            <a:custGeom>
              <a:avLst/>
              <a:gdLst/>
              <a:ahLst/>
              <a:cxnLst/>
              <a:rect l="l" t="t" r="r" b="b"/>
              <a:pathLst>
                <a:path w="412877" h="42545">
                  <a:moveTo>
                    <a:pt x="0" y="0"/>
                  </a:moveTo>
                  <a:lnTo>
                    <a:pt x="412877" y="0"/>
                  </a:lnTo>
                  <a:lnTo>
                    <a:pt x="412877" y="42545"/>
                  </a:lnTo>
                  <a:lnTo>
                    <a:pt x="0" y="42545"/>
                  </a:lnTo>
                  <a:close/>
                </a:path>
              </a:pathLst>
            </a:custGeom>
            <a:solidFill>
              <a:srgbClr val="C8C8C8"/>
            </a:solidFill>
          </p:spPr>
          <p:txBody>
            <a:bodyPr/>
            <a:lstStyle/>
            <a:p>
              <a:endParaRPr lang="en-US" dirty="0"/>
            </a:p>
          </p:txBody>
        </p:sp>
        <p:sp>
          <p:nvSpPr>
            <p:cNvPr id="31" name="Freeform 31"/>
            <p:cNvSpPr/>
            <p:nvPr/>
          </p:nvSpPr>
          <p:spPr>
            <a:xfrm>
              <a:off x="1329436" y="583565"/>
              <a:ext cx="653669" cy="651764"/>
            </a:xfrm>
            <a:custGeom>
              <a:avLst/>
              <a:gdLst/>
              <a:ahLst/>
              <a:cxnLst/>
              <a:rect l="l" t="t" r="r" b="b"/>
              <a:pathLst>
                <a:path w="653669" h="651764">
                  <a:moveTo>
                    <a:pt x="116586" y="535559"/>
                  </a:moveTo>
                  <a:cubicBezTo>
                    <a:pt x="232918" y="651510"/>
                    <a:pt x="421259" y="651764"/>
                    <a:pt x="537464" y="535940"/>
                  </a:cubicBezTo>
                  <a:cubicBezTo>
                    <a:pt x="653669" y="420116"/>
                    <a:pt x="653415" y="232156"/>
                    <a:pt x="537083" y="116205"/>
                  </a:cubicBezTo>
                  <a:cubicBezTo>
                    <a:pt x="420751" y="254"/>
                    <a:pt x="232410" y="0"/>
                    <a:pt x="116205" y="115824"/>
                  </a:cubicBezTo>
                  <a:cubicBezTo>
                    <a:pt x="0" y="231648"/>
                    <a:pt x="254" y="419608"/>
                    <a:pt x="116586" y="535559"/>
                  </a:cubicBezTo>
                </a:path>
              </a:pathLst>
            </a:custGeom>
            <a:solidFill>
              <a:srgbClr val="FFFFFF"/>
            </a:solidFill>
          </p:spPr>
          <p:txBody>
            <a:bodyPr/>
            <a:lstStyle/>
            <a:p>
              <a:endParaRPr lang="en-US" dirty="0"/>
            </a:p>
          </p:txBody>
        </p:sp>
        <p:sp>
          <p:nvSpPr>
            <p:cNvPr id="32" name="Freeform 32"/>
            <p:cNvSpPr/>
            <p:nvPr/>
          </p:nvSpPr>
          <p:spPr>
            <a:xfrm>
              <a:off x="1847215" y="1095883"/>
              <a:ext cx="292608" cy="291592"/>
            </a:xfrm>
            <a:custGeom>
              <a:avLst/>
              <a:gdLst/>
              <a:ahLst/>
              <a:cxnLst/>
              <a:rect l="l" t="t" r="r" b="b"/>
              <a:pathLst>
                <a:path w="292608" h="291592">
                  <a:moveTo>
                    <a:pt x="89027" y="19304"/>
                  </a:moveTo>
                  <a:lnTo>
                    <a:pt x="273177" y="202438"/>
                  </a:lnTo>
                  <a:cubicBezTo>
                    <a:pt x="292481" y="221615"/>
                    <a:pt x="292608" y="252857"/>
                    <a:pt x="273304" y="272161"/>
                  </a:cubicBezTo>
                  <a:cubicBezTo>
                    <a:pt x="254000" y="291465"/>
                    <a:pt x="222885" y="291592"/>
                    <a:pt x="203581" y="272288"/>
                  </a:cubicBezTo>
                  <a:lnTo>
                    <a:pt x="19431" y="89154"/>
                  </a:lnTo>
                  <a:cubicBezTo>
                    <a:pt x="127" y="69977"/>
                    <a:pt x="0" y="38735"/>
                    <a:pt x="19304" y="19431"/>
                  </a:cubicBezTo>
                  <a:cubicBezTo>
                    <a:pt x="38608" y="127"/>
                    <a:pt x="69723" y="0"/>
                    <a:pt x="89027" y="19304"/>
                  </a:cubicBezTo>
                  <a:close/>
                </a:path>
              </a:pathLst>
            </a:custGeom>
            <a:solidFill>
              <a:srgbClr val="1E1B55"/>
            </a:solidFill>
          </p:spPr>
          <p:txBody>
            <a:bodyPr/>
            <a:lstStyle/>
            <a:p>
              <a:endParaRPr lang="en-US" dirty="0"/>
            </a:p>
          </p:txBody>
        </p:sp>
        <p:sp>
          <p:nvSpPr>
            <p:cNvPr id="33" name="Freeform 33"/>
            <p:cNvSpPr/>
            <p:nvPr/>
          </p:nvSpPr>
          <p:spPr>
            <a:xfrm>
              <a:off x="1313053" y="573151"/>
              <a:ext cx="681355" cy="679958"/>
            </a:xfrm>
            <a:custGeom>
              <a:avLst/>
              <a:gdLst/>
              <a:ahLst/>
              <a:cxnLst/>
              <a:rect l="l" t="t" r="r" b="b"/>
              <a:pathLst>
                <a:path w="681355" h="679958">
                  <a:moveTo>
                    <a:pt x="559943" y="558800"/>
                  </a:moveTo>
                  <a:cubicBezTo>
                    <a:pt x="438658" y="679831"/>
                    <a:pt x="242189" y="679958"/>
                    <a:pt x="121031" y="559181"/>
                  </a:cubicBezTo>
                  <a:lnTo>
                    <a:pt x="137541" y="542671"/>
                  </a:lnTo>
                  <a:lnTo>
                    <a:pt x="121031" y="559181"/>
                  </a:lnTo>
                  <a:cubicBezTo>
                    <a:pt x="0" y="438531"/>
                    <a:pt x="0" y="242824"/>
                    <a:pt x="120777" y="121666"/>
                  </a:cubicBezTo>
                  <a:lnTo>
                    <a:pt x="121158" y="121285"/>
                  </a:lnTo>
                  <a:lnTo>
                    <a:pt x="137922" y="137668"/>
                  </a:lnTo>
                  <a:lnTo>
                    <a:pt x="121412" y="121158"/>
                  </a:lnTo>
                  <a:cubicBezTo>
                    <a:pt x="242697" y="127"/>
                    <a:pt x="439166" y="0"/>
                    <a:pt x="560324" y="120777"/>
                  </a:cubicBezTo>
                  <a:lnTo>
                    <a:pt x="543814" y="137287"/>
                  </a:lnTo>
                  <a:lnTo>
                    <a:pt x="560324" y="120777"/>
                  </a:lnTo>
                  <a:cubicBezTo>
                    <a:pt x="681355" y="241427"/>
                    <a:pt x="681355" y="437261"/>
                    <a:pt x="560578" y="558292"/>
                  </a:cubicBezTo>
                  <a:lnTo>
                    <a:pt x="560197" y="558673"/>
                  </a:lnTo>
                  <a:lnTo>
                    <a:pt x="543433" y="542290"/>
                  </a:lnTo>
                  <a:lnTo>
                    <a:pt x="559943" y="558800"/>
                  </a:lnTo>
                  <a:moveTo>
                    <a:pt x="526923" y="525653"/>
                  </a:moveTo>
                  <a:lnTo>
                    <a:pt x="527431" y="525145"/>
                  </a:lnTo>
                  <a:cubicBezTo>
                    <a:pt x="630047" y="422275"/>
                    <a:pt x="629920" y="256286"/>
                    <a:pt x="527304" y="153924"/>
                  </a:cubicBezTo>
                  <a:lnTo>
                    <a:pt x="527304" y="153924"/>
                  </a:lnTo>
                  <a:cubicBezTo>
                    <a:pt x="424434" y="51308"/>
                    <a:pt x="257556" y="51435"/>
                    <a:pt x="154559" y="154305"/>
                  </a:cubicBezTo>
                  <a:lnTo>
                    <a:pt x="154051" y="154813"/>
                  </a:lnTo>
                  <a:cubicBezTo>
                    <a:pt x="51435" y="257683"/>
                    <a:pt x="51562" y="423672"/>
                    <a:pt x="154178" y="526034"/>
                  </a:cubicBezTo>
                  <a:lnTo>
                    <a:pt x="154178" y="526034"/>
                  </a:lnTo>
                  <a:cubicBezTo>
                    <a:pt x="257048" y="628650"/>
                    <a:pt x="423926" y="628523"/>
                    <a:pt x="527050" y="525653"/>
                  </a:cubicBezTo>
                  <a:close/>
                </a:path>
              </a:pathLst>
            </a:custGeom>
            <a:solidFill>
              <a:srgbClr val="FFC653"/>
            </a:solidFill>
          </p:spPr>
          <p:txBody>
            <a:bodyPr/>
            <a:lstStyle/>
            <a:p>
              <a:endParaRPr lang="en-US" dirty="0"/>
            </a:p>
          </p:txBody>
        </p:sp>
      </p:grpSp>
      <p:grpSp>
        <p:nvGrpSpPr>
          <p:cNvPr id="34" name="Group 34"/>
          <p:cNvGrpSpPr>
            <a:grpSpLocks noChangeAspect="1"/>
          </p:cNvGrpSpPr>
          <p:nvPr/>
        </p:nvGrpSpPr>
        <p:grpSpPr>
          <a:xfrm>
            <a:off x="4656764" y="3920257"/>
            <a:ext cx="2770625" cy="2109721"/>
            <a:chOff x="0" y="0"/>
            <a:chExt cx="3585515" cy="2730233"/>
          </a:xfrm>
        </p:grpSpPr>
        <p:sp>
          <p:nvSpPr>
            <p:cNvPr id="35" name="Freeform 35"/>
            <p:cNvSpPr/>
            <p:nvPr/>
          </p:nvSpPr>
          <p:spPr>
            <a:xfrm>
              <a:off x="120269" y="787908"/>
              <a:ext cx="510159" cy="25400"/>
            </a:xfrm>
            <a:custGeom>
              <a:avLst/>
              <a:gdLst/>
              <a:ahLst/>
              <a:cxnLst/>
              <a:rect l="l" t="t" r="r" b="b"/>
              <a:pathLst>
                <a:path w="510159" h="25400">
                  <a:moveTo>
                    <a:pt x="510159" y="25400"/>
                  </a:moveTo>
                  <a:lnTo>
                    <a:pt x="0" y="25400"/>
                  </a:lnTo>
                  <a:lnTo>
                    <a:pt x="0" y="0"/>
                  </a:lnTo>
                  <a:lnTo>
                    <a:pt x="510159" y="0"/>
                  </a:lnTo>
                  <a:close/>
                </a:path>
              </a:pathLst>
            </a:custGeom>
            <a:solidFill>
              <a:srgbClr val="1E1B55"/>
            </a:solidFill>
          </p:spPr>
          <p:txBody>
            <a:bodyPr/>
            <a:lstStyle/>
            <a:p>
              <a:endParaRPr lang="en-US" dirty="0"/>
            </a:p>
          </p:txBody>
        </p:sp>
        <p:sp>
          <p:nvSpPr>
            <p:cNvPr id="36" name="Freeform 36"/>
            <p:cNvSpPr/>
            <p:nvPr/>
          </p:nvSpPr>
          <p:spPr>
            <a:xfrm>
              <a:off x="63500" y="726694"/>
              <a:ext cx="79375" cy="147828"/>
            </a:xfrm>
            <a:custGeom>
              <a:avLst/>
              <a:gdLst/>
              <a:ahLst/>
              <a:cxnLst/>
              <a:rect l="l" t="t" r="r" b="b"/>
              <a:pathLst>
                <a:path w="79375" h="147828">
                  <a:moveTo>
                    <a:pt x="0" y="73914"/>
                  </a:moveTo>
                  <a:lnTo>
                    <a:pt x="79375" y="0"/>
                  </a:lnTo>
                  <a:lnTo>
                    <a:pt x="79375" y="147828"/>
                  </a:lnTo>
                  <a:close/>
                </a:path>
              </a:pathLst>
            </a:custGeom>
            <a:solidFill>
              <a:srgbClr val="1E1B55"/>
            </a:solidFill>
          </p:spPr>
          <p:txBody>
            <a:bodyPr/>
            <a:lstStyle/>
            <a:p>
              <a:endParaRPr lang="en-US" dirty="0"/>
            </a:p>
          </p:txBody>
        </p:sp>
        <p:sp>
          <p:nvSpPr>
            <p:cNvPr id="37" name="Freeform 37"/>
            <p:cNvSpPr/>
            <p:nvPr/>
          </p:nvSpPr>
          <p:spPr>
            <a:xfrm>
              <a:off x="2002282" y="1147064"/>
              <a:ext cx="1606677" cy="1606677"/>
            </a:xfrm>
            <a:custGeom>
              <a:avLst/>
              <a:gdLst/>
              <a:ahLst/>
              <a:cxnLst/>
              <a:rect l="l" t="t" r="r" b="b"/>
              <a:pathLst>
                <a:path w="1606677" h="1606677">
                  <a:moveTo>
                    <a:pt x="1024636" y="122174"/>
                  </a:moveTo>
                  <a:cubicBezTo>
                    <a:pt x="648462" y="0"/>
                    <a:pt x="244348" y="205867"/>
                    <a:pt x="122174" y="582041"/>
                  </a:cubicBezTo>
                  <a:cubicBezTo>
                    <a:pt x="0" y="958215"/>
                    <a:pt x="205867" y="1362329"/>
                    <a:pt x="582041" y="1484503"/>
                  </a:cubicBezTo>
                  <a:cubicBezTo>
                    <a:pt x="958215" y="1606677"/>
                    <a:pt x="1362329" y="1400810"/>
                    <a:pt x="1484503" y="1024636"/>
                  </a:cubicBezTo>
                  <a:cubicBezTo>
                    <a:pt x="1606677" y="648462"/>
                    <a:pt x="1400810" y="244348"/>
                    <a:pt x="1024636" y="122174"/>
                  </a:cubicBezTo>
                </a:path>
              </a:pathLst>
            </a:custGeom>
            <a:solidFill>
              <a:srgbClr val="FFC653"/>
            </a:solidFill>
          </p:spPr>
          <p:txBody>
            <a:bodyPr/>
            <a:lstStyle/>
            <a:p>
              <a:endParaRPr lang="en-US" dirty="0"/>
            </a:p>
          </p:txBody>
        </p:sp>
        <p:sp>
          <p:nvSpPr>
            <p:cNvPr id="38" name="Freeform 38"/>
            <p:cNvSpPr/>
            <p:nvPr/>
          </p:nvSpPr>
          <p:spPr>
            <a:xfrm>
              <a:off x="2396363" y="2029968"/>
              <a:ext cx="829437" cy="252222"/>
            </a:xfrm>
            <a:custGeom>
              <a:avLst/>
              <a:gdLst/>
              <a:ahLst/>
              <a:cxnLst/>
              <a:rect l="l" t="t" r="r" b="b"/>
              <a:pathLst>
                <a:path w="829437" h="252222">
                  <a:moveTo>
                    <a:pt x="0" y="252222"/>
                  </a:moveTo>
                  <a:cubicBezTo>
                    <a:pt x="77851" y="102489"/>
                    <a:pt x="234315" y="0"/>
                    <a:pt x="414782" y="0"/>
                  </a:cubicBezTo>
                  <a:cubicBezTo>
                    <a:pt x="595249" y="0"/>
                    <a:pt x="751713" y="102362"/>
                    <a:pt x="829437" y="252222"/>
                  </a:cubicBezTo>
                  <a:close/>
                </a:path>
              </a:pathLst>
            </a:custGeom>
            <a:solidFill>
              <a:srgbClr val="FFFFFF"/>
            </a:solidFill>
          </p:spPr>
          <p:txBody>
            <a:bodyPr/>
            <a:lstStyle/>
            <a:p>
              <a:endParaRPr lang="en-US" dirty="0"/>
            </a:p>
          </p:txBody>
        </p:sp>
        <p:sp>
          <p:nvSpPr>
            <p:cNvPr id="39" name="Freeform 39"/>
            <p:cNvSpPr/>
            <p:nvPr/>
          </p:nvSpPr>
          <p:spPr>
            <a:xfrm>
              <a:off x="2579370" y="1501775"/>
              <a:ext cx="463550" cy="463550"/>
            </a:xfrm>
            <a:custGeom>
              <a:avLst/>
              <a:gdLst/>
              <a:ahLst/>
              <a:cxnLst/>
              <a:rect l="l" t="t" r="r" b="b"/>
              <a:pathLst>
                <a:path w="463550" h="463550">
                  <a:moveTo>
                    <a:pt x="231775" y="463550"/>
                  </a:moveTo>
                  <a:cubicBezTo>
                    <a:pt x="103759" y="463550"/>
                    <a:pt x="0" y="359791"/>
                    <a:pt x="0" y="231775"/>
                  </a:cubicBezTo>
                  <a:cubicBezTo>
                    <a:pt x="0" y="103759"/>
                    <a:pt x="103759" y="0"/>
                    <a:pt x="231775" y="0"/>
                  </a:cubicBezTo>
                  <a:cubicBezTo>
                    <a:pt x="359791" y="0"/>
                    <a:pt x="463550" y="103759"/>
                    <a:pt x="463550" y="231775"/>
                  </a:cubicBezTo>
                  <a:cubicBezTo>
                    <a:pt x="463550" y="359791"/>
                    <a:pt x="359791" y="463550"/>
                    <a:pt x="231775" y="463550"/>
                  </a:cubicBezTo>
                </a:path>
              </a:pathLst>
            </a:custGeom>
            <a:solidFill>
              <a:srgbClr val="FFFFFF"/>
            </a:solidFill>
          </p:spPr>
          <p:txBody>
            <a:bodyPr/>
            <a:lstStyle/>
            <a:p>
              <a:endParaRPr lang="en-US" dirty="0"/>
            </a:p>
          </p:txBody>
        </p:sp>
        <p:sp>
          <p:nvSpPr>
            <p:cNvPr id="40" name="Freeform 40"/>
            <p:cNvSpPr/>
            <p:nvPr/>
          </p:nvSpPr>
          <p:spPr>
            <a:xfrm>
              <a:off x="491744" y="-23495"/>
              <a:ext cx="1606677" cy="1606677"/>
            </a:xfrm>
            <a:custGeom>
              <a:avLst/>
              <a:gdLst/>
              <a:ahLst/>
              <a:cxnLst/>
              <a:rect l="l" t="t" r="r" b="b"/>
              <a:pathLst>
                <a:path w="1606677" h="1606677">
                  <a:moveTo>
                    <a:pt x="1024636" y="122301"/>
                  </a:moveTo>
                  <a:cubicBezTo>
                    <a:pt x="648462" y="0"/>
                    <a:pt x="244348" y="205867"/>
                    <a:pt x="122174" y="582041"/>
                  </a:cubicBezTo>
                  <a:cubicBezTo>
                    <a:pt x="0" y="958215"/>
                    <a:pt x="205867" y="1362329"/>
                    <a:pt x="582041" y="1484503"/>
                  </a:cubicBezTo>
                  <a:cubicBezTo>
                    <a:pt x="958215" y="1606677"/>
                    <a:pt x="1362329" y="1400810"/>
                    <a:pt x="1484503" y="1024636"/>
                  </a:cubicBezTo>
                  <a:cubicBezTo>
                    <a:pt x="1606677" y="648462"/>
                    <a:pt x="1400810" y="244475"/>
                    <a:pt x="1024636" y="122301"/>
                  </a:cubicBezTo>
                </a:path>
              </a:pathLst>
            </a:custGeom>
            <a:solidFill>
              <a:srgbClr val="F6883A"/>
            </a:solidFill>
          </p:spPr>
          <p:txBody>
            <a:bodyPr/>
            <a:lstStyle/>
            <a:p>
              <a:endParaRPr lang="en-US" dirty="0"/>
            </a:p>
          </p:txBody>
        </p:sp>
        <p:sp>
          <p:nvSpPr>
            <p:cNvPr id="41" name="Freeform 41"/>
            <p:cNvSpPr/>
            <p:nvPr/>
          </p:nvSpPr>
          <p:spPr>
            <a:xfrm>
              <a:off x="885698" y="859536"/>
              <a:ext cx="829437" cy="252222"/>
            </a:xfrm>
            <a:custGeom>
              <a:avLst/>
              <a:gdLst/>
              <a:ahLst/>
              <a:cxnLst/>
              <a:rect l="l" t="t" r="r" b="b"/>
              <a:pathLst>
                <a:path w="829437" h="252222">
                  <a:moveTo>
                    <a:pt x="0" y="252222"/>
                  </a:moveTo>
                  <a:cubicBezTo>
                    <a:pt x="77851" y="102489"/>
                    <a:pt x="234315" y="0"/>
                    <a:pt x="414782" y="0"/>
                  </a:cubicBezTo>
                  <a:cubicBezTo>
                    <a:pt x="595249" y="0"/>
                    <a:pt x="751713" y="102362"/>
                    <a:pt x="829437" y="252222"/>
                  </a:cubicBezTo>
                  <a:close/>
                </a:path>
              </a:pathLst>
            </a:custGeom>
            <a:solidFill>
              <a:srgbClr val="FFFFFF"/>
            </a:solidFill>
          </p:spPr>
          <p:txBody>
            <a:bodyPr/>
            <a:lstStyle/>
            <a:p>
              <a:endParaRPr lang="en-US" dirty="0"/>
            </a:p>
          </p:txBody>
        </p:sp>
        <p:sp>
          <p:nvSpPr>
            <p:cNvPr id="42" name="Freeform 42"/>
            <p:cNvSpPr/>
            <p:nvPr/>
          </p:nvSpPr>
          <p:spPr>
            <a:xfrm>
              <a:off x="1068705" y="331343"/>
              <a:ext cx="463550" cy="463550"/>
            </a:xfrm>
            <a:custGeom>
              <a:avLst/>
              <a:gdLst/>
              <a:ahLst/>
              <a:cxnLst/>
              <a:rect l="l" t="t" r="r" b="b"/>
              <a:pathLst>
                <a:path w="463550" h="463550">
                  <a:moveTo>
                    <a:pt x="231775" y="463550"/>
                  </a:moveTo>
                  <a:cubicBezTo>
                    <a:pt x="103759" y="463550"/>
                    <a:pt x="0" y="359791"/>
                    <a:pt x="0" y="231775"/>
                  </a:cubicBezTo>
                  <a:cubicBezTo>
                    <a:pt x="0" y="103759"/>
                    <a:pt x="103759" y="0"/>
                    <a:pt x="231775" y="0"/>
                  </a:cubicBezTo>
                  <a:cubicBezTo>
                    <a:pt x="359791" y="0"/>
                    <a:pt x="463550" y="103759"/>
                    <a:pt x="463550" y="231775"/>
                  </a:cubicBezTo>
                  <a:cubicBezTo>
                    <a:pt x="463550" y="359791"/>
                    <a:pt x="359791" y="463550"/>
                    <a:pt x="231775" y="463550"/>
                  </a:cubicBezTo>
                </a:path>
              </a:pathLst>
            </a:custGeom>
            <a:solidFill>
              <a:srgbClr val="FFFFFF"/>
            </a:solidFill>
          </p:spPr>
          <p:txBody>
            <a:bodyPr/>
            <a:lstStyle/>
            <a:p>
              <a:endParaRPr lang="en-US" dirty="0"/>
            </a:p>
          </p:txBody>
        </p:sp>
        <p:sp>
          <p:nvSpPr>
            <p:cNvPr id="43" name="Freeform 43"/>
            <p:cNvSpPr/>
            <p:nvPr/>
          </p:nvSpPr>
          <p:spPr>
            <a:xfrm>
              <a:off x="1835658" y="751840"/>
              <a:ext cx="78613" cy="30353"/>
            </a:xfrm>
            <a:custGeom>
              <a:avLst/>
              <a:gdLst/>
              <a:ahLst/>
              <a:cxnLst/>
              <a:rect l="l" t="t" r="r" b="b"/>
              <a:pathLst>
                <a:path w="78613" h="30353">
                  <a:moveTo>
                    <a:pt x="64389" y="0"/>
                  </a:moveTo>
                  <a:lnTo>
                    <a:pt x="64897" y="0"/>
                  </a:lnTo>
                  <a:lnTo>
                    <a:pt x="78105" y="5207"/>
                  </a:lnTo>
                  <a:cubicBezTo>
                    <a:pt x="78613" y="19177"/>
                    <a:pt x="73152" y="25146"/>
                    <a:pt x="66167" y="25400"/>
                  </a:cubicBezTo>
                  <a:lnTo>
                    <a:pt x="65659" y="25400"/>
                  </a:lnTo>
                  <a:lnTo>
                    <a:pt x="52451" y="20193"/>
                  </a:lnTo>
                  <a:cubicBezTo>
                    <a:pt x="51943" y="6223"/>
                    <a:pt x="57404" y="254"/>
                    <a:pt x="64389" y="0"/>
                  </a:cubicBezTo>
                  <a:close/>
                  <a:moveTo>
                    <a:pt x="11557" y="5334"/>
                  </a:moveTo>
                  <a:lnTo>
                    <a:pt x="12065" y="5207"/>
                  </a:lnTo>
                  <a:lnTo>
                    <a:pt x="25781" y="8636"/>
                  </a:lnTo>
                  <a:cubicBezTo>
                    <a:pt x="28194" y="22479"/>
                    <a:pt x="23622" y="29083"/>
                    <a:pt x="16637" y="30226"/>
                  </a:cubicBezTo>
                  <a:lnTo>
                    <a:pt x="16129" y="30353"/>
                  </a:lnTo>
                  <a:lnTo>
                    <a:pt x="2413" y="27051"/>
                  </a:lnTo>
                  <a:cubicBezTo>
                    <a:pt x="0" y="13208"/>
                    <a:pt x="4572" y="6604"/>
                    <a:pt x="11430" y="5461"/>
                  </a:cubicBezTo>
                  <a:close/>
                </a:path>
              </a:pathLst>
            </a:custGeom>
            <a:solidFill>
              <a:srgbClr val="1E1B55"/>
            </a:solidFill>
          </p:spPr>
          <p:txBody>
            <a:bodyPr/>
            <a:lstStyle/>
            <a:p>
              <a:endParaRPr lang="en-US" dirty="0"/>
            </a:p>
          </p:txBody>
        </p:sp>
        <p:sp>
          <p:nvSpPr>
            <p:cNvPr id="44" name="Freeform 44"/>
            <p:cNvSpPr/>
            <p:nvPr/>
          </p:nvSpPr>
          <p:spPr>
            <a:xfrm>
              <a:off x="1986534" y="752602"/>
              <a:ext cx="576453" cy="584962"/>
            </a:xfrm>
            <a:custGeom>
              <a:avLst/>
              <a:gdLst/>
              <a:ahLst/>
              <a:cxnLst/>
              <a:rect l="l" t="t" r="r" b="b"/>
              <a:pathLst>
                <a:path w="576453" h="584962">
                  <a:moveTo>
                    <a:pt x="65151" y="6858"/>
                  </a:moveTo>
                  <a:lnTo>
                    <a:pt x="65659" y="6985"/>
                  </a:lnTo>
                  <a:lnTo>
                    <a:pt x="77470" y="14732"/>
                  </a:lnTo>
                  <a:cubicBezTo>
                    <a:pt x="75184" y="28575"/>
                    <a:pt x="68580" y="33274"/>
                    <a:pt x="61722" y="32131"/>
                  </a:cubicBezTo>
                  <a:lnTo>
                    <a:pt x="61214" y="32004"/>
                  </a:lnTo>
                  <a:lnTo>
                    <a:pt x="49403" y="24257"/>
                  </a:lnTo>
                  <a:cubicBezTo>
                    <a:pt x="51689" y="10414"/>
                    <a:pt x="58166" y="5715"/>
                    <a:pt x="65151" y="6858"/>
                  </a:cubicBezTo>
                  <a:close/>
                  <a:moveTo>
                    <a:pt x="115443" y="17272"/>
                  </a:moveTo>
                  <a:lnTo>
                    <a:pt x="115951" y="17399"/>
                  </a:lnTo>
                  <a:lnTo>
                    <a:pt x="127127" y="26035"/>
                  </a:lnTo>
                  <a:cubicBezTo>
                    <a:pt x="123698" y="39624"/>
                    <a:pt x="116713" y="43688"/>
                    <a:pt x="109982" y="42037"/>
                  </a:cubicBezTo>
                  <a:lnTo>
                    <a:pt x="109474" y="41910"/>
                  </a:lnTo>
                  <a:lnTo>
                    <a:pt x="98298" y="33274"/>
                  </a:lnTo>
                  <a:cubicBezTo>
                    <a:pt x="101727" y="19685"/>
                    <a:pt x="108585" y="15494"/>
                    <a:pt x="115443" y="17272"/>
                  </a:cubicBezTo>
                  <a:close/>
                  <a:moveTo>
                    <a:pt x="164592" y="31877"/>
                  </a:moveTo>
                  <a:lnTo>
                    <a:pt x="165100" y="32004"/>
                  </a:lnTo>
                  <a:lnTo>
                    <a:pt x="175514" y="41656"/>
                  </a:lnTo>
                  <a:cubicBezTo>
                    <a:pt x="170942" y="54864"/>
                    <a:pt x="163703" y="58420"/>
                    <a:pt x="157099" y="56134"/>
                  </a:cubicBezTo>
                  <a:lnTo>
                    <a:pt x="156591" y="56007"/>
                  </a:lnTo>
                  <a:lnTo>
                    <a:pt x="146177" y="46482"/>
                  </a:lnTo>
                  <a:cubicBezTo>
                    <a:pt x="150749" y="33274"/>
                    <a:pt x="157988" y="29718"/>
                    <a:pt x="164592" y="32004"/>
                  </a:cubicBezTo>
                  <a:close/>
                  <a:moveTo>
                    <a:pt x="212344" y="50546"/>
                  </a:moveTo>
                  <a:lnTo>
                    <a:pt x="212852" y="50800"/>
                  </a:lnTo>
                  <a:lnTo>
                    <a:pt x="222377" y="61214"/>
                  </a:lnTo>
                  <a:cubicBezTo>
                    <a:pt x="216662" y="74041"/>
                    <a:pt x="209169" y="76962"/>
                    <a:pt x="202819" y="74168"/>
                  </a:cubicBezTo>
                  <a:lnTo>
                    <a:pt x="202311" y="73914"/>
                  </a:lnTo>
                  <a:lnTo>
                    <a:pt x="192786" y="63500"/>
                  </a:lnTo>
                  <a:cubicBezTo>
                    <a:pt x="198374" y="50673"/>
                    <a:pt x="205867" y="47752"/>
                    <a:pt x="212344" y="50546"/>
                  </a:cubicBezTo>
                  <a:close/>
                  <a:moveTo>
                    <a:pt x="258445" y="73152"/>
                  </a:moveTo>
                  <a:lnTo>
                    <a:pt x="258953" y="73406"/>
                  </a:lnTo>
                  <a:lnTo>
                    <a:pt x="267589" y="84582"/>
                  </a:lnTo>
                  <a:cubicBezTo>
                    <a:pt x="260858" y="96901"/>
                    <a:pt x="253111" y="99187"/>
                    <a:pt x="247015" y="95758"/>
                  </a:cubicBezTo>
                  <a:lnTo>
                    <a:pt x="246507" y="95504"/>
                  </a:lnTo>
                  <a:lnTo>
                    <a:pt x="237871" y="84328"/>
                  </a:lnTo>
                  <a:cubicBezTo>
                    <a:pt x="244602" y="72009"/>
                    <a:pt x="252222" y="69723"/>
                    <a:pt x="258445" y="73025"/>
                  </a:cubicBezTo>
                  <a:close/>
                  <a:moveTo>
                    <a:pt x="302514" y="99568"/>
                  </a:moveTo>
                  <a:lnTo>
                    <a:pt x="303022" y="99822"/>
                  </a:lnTo>
                  <a:lnTo>
                    <a:pt x="310769" y="111760"/>
                  </a:lnTo>
                  <a:cubicBezTo>
                    <a:pt x="303022" y="123444"/>
                    <a:pt x="295148" y="125095"/>
                    <a:pt x="289306" y="121285"/>
                  </a:cubicBezTo>
                  <a:lnTo>
                    <a:pt x="288925" y="121031"/>
                  </a:lnTo>
                  <a:lnTo>
                    <a:pt x="281178" y="109220"/>
                  </a:lnTo>
                  <a:cubicBezTo>
                    <a:pt x="288925" y="97536"/>
                    <a:pt x="296799" y="95885"/>
                    <a:pt x="302641" y="99695"/>
                  </a:cubicBezTo>
                  <a:close/>
                  <a:moveTo>
                    <a:pt x="344170" y="129540"/>
                  </a:moveTo>
                  <a:lnTo>
                    <a:pt x="344551" y="129921"/>
                  </a:lnTo>
                  <a:lnTo>
                    <a:pt x="351282" y="142367"/>
                  </a:lnTo>
                  <a:cubicBezTo>
                    <a:pt x="342646" y="153416"/>
                    <a:pt x="334645" y="154305"/>
                    <a:pt x="329057" y="149987"/>
                  </a:cubicBezTo>
                  <a:lnTo>
                    <a:pt x="328676" y="149733"/>
                  </a:lnTo>
                  <a:lnTo>
                    <a:pt x="321945" y="137287"/>
                  </a:lnTo>
                  <a:cubicBezTo>
                    <a:pt x="330581" y="126238"/>
                    <a:pt x="338582" y="125222"/>
                    <a:pt x="344043" y="129540"/>
                  </a:cubicBezTo>
                  <a:close/>
                  <a:moveTo>
                    <a:pt x="383159" y="162814"/>
                  </a:moveTo>
                  <a:lnTo>
                    <a:pt x="383540" y="163195"/>
                  </a:lnTo>
                  <a:lnTo>
                    <a:pt x="389128" y="176149"/>
                  </a:lnTo>
                  <a:cubicBezTo>
                    <a:pt x="379603" y="186436"/>
                    <a:pt x="371475" y="186690"/>
                    <a:pt x="366395" y="181991"/>
                  </a:cubicBezTo>
                  <a:lnTo>
                    <a:pt x="366014" y="181610"/>
                  </a:lnTo>
                  <a:lnTo>
                    <a:pt x="360426" y="168656"/>
                  </a:lnTo>
                  <a:cubicBezTo>
                    <a:pt x="369951" y="158369"/>
                    <a:pt x="377952" y="158115"/>
                    <a:pt x="383159" y="162814"/>
                  </a:cubicBezTo>
                  <a:close/>
                  <a:moveTo>
                    <a:pt x="419227" y="199263"/>
                  </a:moveTo>
                  <a:lnTo>
                    <a:pt x="419608" y="199644"/>
                  </a:lnTo>
                  <a:lnTo>
                    <a:pt x="424180" y="213106"/>
                  </a:lnTo>
                  <a:cubicBezTo>
                    <a:pt x="413766" y="222504"/>
                    <a:pt x="405765" y="222123"/>
                    <a:pt x="401066" y="216916"/>
                  </a:cubicBezTo>
                  <a:lnTo>
                    <a:pt x="400685" y="216535"/>
                  </a:lnTo>
                  <a:lnTo>
                    <a:pt x="396113" y="203073"/>
                  </a:lnTo>
                  <a:cubicBezTo>
                    <a:pt x="406527" y="193675"/>
                    <a:pt x="414528" y="193929"/>
                    <a:pt x="419227" y="199136"/>
                  </a:cubicBezTo>
                  <a:close/>
                  <a:moveTo>
                    <a:pt x="452247" y="238633"/>
                  </a:moveTo>
                  <a:lnTo>
                    <a:pt x="452628" y="239014"/>
                  </a:lnTo>
                  <a:lnTo>
                    <a:pt x="456057" y="252730"/>
                  </a:lnTo>
                  <a:cubicBezTo>
                    <a:pt x="444881" y="261239"/>
                    <a:pt x="437007" y="260223"/>
                    <a:pt x="432689" y="254635"/>
                  </a:cubicBezTo>
                  <a:lnTo>
                    <a:pt x="432435" y="254254"/>
                  </a:lnTo>
                  <a:lnTo>
                    <a:pt x="429006" y="240538"/>
                  </a:lnTo>
                  <a:cubicBezTo>
                    <a:pt x="440182" y="232029"/>
                    <a:pt x="448056" y="233045"/>
                    <a:pt x="452374" y="238633"/>
                  </a:cubicBezTo>
                  <a:close/>
                  <a:moveTo>
                    <a:pt x="481838" y="280543"/>
                  </a:moveTo>
                  <a:lnTo>
                    <a:pt x="482092" y="281051"/>
                  </a:lnTo>
                  <a:lnTo>
                    <a:pt x="484251" y="295021"/>
                  </a:lnTo>
                  <a:cubicBezTo>
                    <a:pt x="472440" y="302641"/>
                    <a:pt x="464566" y="300863"/>
                    <a:pt x="460756" y="295021"/>
                  </a:cubicBezTo>
                  <a:lnTo>
                    <a:pt x="460502" y="294640"/>
                  </a:lnTo>
                  <a:lnTo>
                    <a:pt x="458216" y="280670"/>
                  </a:lnTo>
                  <a:cubicBezTo>
                    <a:pt x="470027" y="273050"/>
                    <a:pt x="477901" y="274828"/>
                    <a:pt x="481711" y="280670"/>
                  </a:cubicBezTo>
                  <a:close/>
                  <a:moveTo>
                    <a:pt x="507746" y="324866"/>
                  </a:moveTo>
                  <a:lnTo>
                    <a:pt x="508000" y="325374"/>
                  </a:lnTo>
                  <a:lnTo>
                    <a:pt x="509016" y="339471"/>
                  </a:lnTo>
                  <a:cubicBezTo>
                    <a:pt x="496570" y="346075"/>
                    <a:pt x="488950" y="343662"/>
                    <a:pt x="485648" y="337439"/>
                  </a:cubicBezTo>
                  <a:lnTo>
                    <a:pt x="485394" y="336931"/>
                  </a:lnTo>
                  <a:lnTo>
                    <a:pt x="484378" y="322834"/>
                  </a:lnTo>
                  <a:cubicBezTo>
                    <a:pt x="496824" y="316230"/>
                    <a:pt x="504444" y="318643"/>
                    <a:pt x="507746" y="324866"/>
                  </a:cubicBezTo>
                  <a:close/>
                  <a:moveTo>
                    <a:pt x="529844" y="371221"/>
                  </a:moveTo>
                  <a:lnTo>
                    <a:pt x="530098" y="371729"/>
                  </a:lnTo>
                  <a:lnTo>
                    <a:pt x="529971" y="385826"/>
                  </a:lnTo>
                  <a:cubicBezTo>
                    <a:pt x="517017" y="391287"/>
                    <a:pt x="509651" y="388239"/>
                    <a:pt x="506857" y="381762"/>
                  </a:cubicBezTo>
                  <a:lnTo>
                    <a:pt x="506603" y="381254"/>
                  </a:lnTo>
                  <a:lnTo>
                    <a:pt x="506730" y="367157"/>
                  </a:lnTo>
                  <a:cubicBezTo>
                    <a:pt x="519684" y="361696"/>
                    <a:pt x="527050" y="364744"/>
                    <a:pt x="529844" y="371094"/>
                  </a:cubicBezTo>
                  <a:close/>
                  <a:moveTo>
                    <a:pt x="547878" y="419354"/>
                  </a:moveTo>
                  <a:lnTo>
                    <a:pt x="548005" y="419862"/>
                  </a:lnTo>
                  <a:lnTo>
                    <a:pt x="546608" y="433959"/>
                  </a:lnTo>
                  <a:cubicBezTo>
                    <a:pt x="533273" y="438277"/>
                    <a:pt x="526161" y="434721"/>
                    <a:pt x="523875" y="427990"/>
                  </a:cubicBezTo>
                  <a:lnTo>
                    <a:pt x="523748" y="427482"/>
                  </a:lnTo>
                  <a:lnTo>
                    <a:pt x="525145" y="413385"/>
                  </a:lnTo>
                  <a:cubicBezTo>
                    <a:pt x="538480" y="409067"/>
                    <a:pt x="545592" y="412623"/>
                    <a:pt x="547878" y="419354"/>
                  </a:cubicBezTo>
                  <a:close/>
                  <a:moveTo>
                    <a:pt x="561721" y="468757"/>
                  </a:moveTo>
                  <a:lnTo>
                    <a:pt x="561848" y="469265"/>
                  </a:lnTo>
                  <a:lnTo>
                    <a:pt x="559308" y="483235"/>
                  </a:lnTo>
                  <a:cubicBezTo>
                    <a:pt x="545592" y="486410"/>
                    <a:pt x="538861" y="482219"/>
                    <a:pt x="537210" y="475361"/>
                  </a:cubicBezTo>
                  <a:lnTo>
                    <a:pt x="537083" y="474853"/>
                  </a:lnTo>
                  <a:lnTo>
                    <a:pt x="539623" y="460883"/>
                  </a:lnTo>
                  <a:cubicBezTo>
                    <a:pt x="553339" y="457708"/>
                    <a:pt x="560070" y="461899"/>
                    <a:pt x="561721" y="468757"/>
                  </a:cubicBezTo>
                  <a:close/>
                  <a:moveTo>
                    <a:pt x="571246" y="519176"/>
                  </a:moveTo>
                  <a:lnTo>
                    <a:pt x="571373" y="519684"/>
                  </a:lnTo>
                  <a:lnTo>
                    <a:pt x="567563" y="533273"/>
                  </a:lnTo>
                  <a:cubicBezTo>
                    <a:pt x="553720" y="535305"/>
                    <a:pt x="547243" y="530479"/>
                    <a:pt x="546227" y="523494"/>
                  </a:cubicBezTo>
                  <a:lnTo>
                    <a:pt x="546100" y="522986"/>
                  </a:lnTo>
                  <a:lnTo>
                    <a:pt x="549910" y="509397"/>
                  </a:lnTo>
                  <a:cubicBezTo>
                    <a:pt x="563753" y="507365"/>
                    <a:pt x="570230" y="512191"/>
                    <a:pt x="571246" y="519049"/>
                  </a:cubicBezTo>
                  <a:close/>
                  <a:moveTo>
                    <a:pt x="576453" y="570230"/>
                  </a:moveTo>
                  <a:lnTo>
                    <a:pt x="576453" y="570738"/>
                  </a:lnTo>
                  <a:lnTo>
                    <a:pt x="571500" y="584073"/>
                  </a:lnTo>
                  <a:cubicBezTo>
                    <a:pt x="557530" y="584962"/>
                    <a:pt x="551434" y="579501"/>
                    <a:pt x="551053" y="572516"/>
                  </a:cubicBezTo>
                  <a:lnTo>
                    <a:pt x="551053" y="572008"/>
                  </a:lnTo>
                  <a:lnTo>
                    <a:pt x="556006" y="558673"/>
                  </a:lnTo>
                  <a:cubicBezTo>
                    <a:pt x="569976" y="557784"/>
                    <a:pt x="576072" y="563118"/>
                    <a:pt x="576453" y="570103"/>
                  </a:cubicBezTo>
                  <a:close/>
                  <a:moveTo>
                    <a:pt x="14224" y="508"/>
                  </a:moveTo>
                  <a:lnTo>
                    <a:pt x="14732" y="508"/>
                  </a:lnTo>
                  <a:lnTo>
                    <a:pt x="27178" y="7239"/>
                  </a:lnTo>
                  <a:cubicBezTo>
                    <a:pt x="26035" y="21209"/>
                    <a:pt x="19939" y="26416"/>
                    <a:pt x="12954" y="25908"/>
                  </a:cubicBezTo>
                  <a:lnTo>
                    <a:pt x="12446" y="25908"/>
                  </a:lnTo>
                  <a:lnTo>
                    <a:pt x="0" y="19177"/>
                  </a:lnTo>
                  <a:cubicBezTo>
                    <a:pt x="1143" y="5207"/>
                    <a:pt x="7239" y="0"/>
                    <a:pt x="14224" y="508"/>
                  </a:cubicBezTo>
                  <a:close/>
                </a:path>
              </a:pathLst>
            </a:custGeom>
            <a:solidFill>
              <a:srgbClr val="1E1B55"/>
            </a:solidFill>
          </p:spPr>
          <p:txBody>
            <a:bodyPr/>
            <a:lstStyle/>
            <a:p>
              <a:endParaRPr lang="en-US" dirty="0"/>
            </a:p>
          </p:txBody>
        </p:sp>
        <p:sp>
          <p:nvSpPr>
            <p:cNvPr id="45" name="Freeform 45"/>
            <p:cNvSpPr/>
            <p:nvPr/>
          </p:nvSpPr>
          <p:spPr>
            <a:xfrm>
              <a:off x="2537587" y="1378331"/>
              <a:ext cx="26162" cy="27051"/>
            </a:xfrm>
            <a:custGeom>
              <a:avLst/>
              <a:gdLst/>
              <a:ahLst/>
              <a:cxnLst/>
              <a:rect l="l" t="t" r="r" b="b"/>
              <a:pathLst>
                <a:path w="26162" h="27051">
                  <a:moveTo>
                    <a:pt x="381" y="13081"/>
                  </a:moveTo>
                  <a:lnTo>
                    <a:pt x="381" y="12573"/>
                  </a:lnTo>
                  <a:lnTo>
                    <a:pt x="6858" y="0"/>
                  </a:lnTo>
                  <a:cubicBezTo>
                    <a:pt x="20828" y="889"/>
                    <a:pt x="26162" y="6858"/>
                    <a:pt x="25781" y="13970"/>
                  </a:cubicBezTo>
                  <a:lnTo>
                    <a:pt x="25781" y="14478"/>
                  </a:lnTo>
                  <a:lnTo>
                    <a:pt x="19304" y="27051"/>
                  </a:lnTo>
                  <a:cubicBezTo>
                    <a:pt x="5334" y="26162"/>
                    <a:pt x="0" y="20066"/>
                    <a:pt x="508" y="13081"/>
                  </a:cubicBezTo>
                  <a:close/>
                </a:path>
              </a:pathLst>
            </a:custGeom>
            <a:solidFill>
              <a:srgbClr val="1E1B55"/>
            </a:solidFill>
          </p:spPr>
          <p:txBody>
            <a:bodyPr/>
            <a:lstStyle/>
            <a:p>
              <a:endParaRPr lang="en-US" dirty="0"/>
            </a:p>
          </p:txBody>
        </p:sp>
        <p:sp>
          <p:nvSpPr>
            <p:cNvPr id="46" name="Freeform 46"/>
            <p:cNvSpPr/>
            <p:nvPr/>
          </p:nvSpPr>
          <p:spPr>
            <a:xfrm>
              <a:off x="1787525" y="751078"/>
              <a:ext cx="776732" cy="653796"/>
            </a:xfrm>
            <a:custGeom>
              <a:avLst/>
              <a:gdLst/>
              <a:ahLst/>
              <a:cxnLst/>
              <a:rect l="l" t="t" r="r" b="b"/>
              <a:pathLst>
                <a:path w="776732" h="653796">
                  <a:moveTo>
                    <a:pt x="12700" y="18034"/>
                  </a:moveTo>
                  <a:lnTo>
                    <a:pt x="25400" y="23749"/>
                  </a:lnTo>
                  <a:lnTo>
                    <a:pt x="19685" y="43434"/>
                  </a:lnTo>
                  <a:lnTo>
                    <a:pt x="12700" y="43434"/>
                  </a:lnTo>
                  <a:lnTo>
                    <a:pt x="0" y="37719"/>
                  </a:lnTo>
                  <a:lnTo>
                    <a:pt x="5715" y="18034"/>
                  </a:lnTo>
                  <a:close/>
                  <a:moveTo>
                    <a:pt x="162814" y="0"/>
                  </a:moveTo>
                  <a:lnTo>
                    <a:pt x="175514" y="5715"/>
                  </a:lnTo>
                  <a:lnTo>
                    <a:pt x="169799" y="25400"/>
                  </a:lnTo>
                  <a:lnTo>
                    <a:pt x="162814" y="25400"/>
                  </a:lnTo>
                  <a:lnTo>
                    <a:pt x="150114" y="19685"/>
                  </a:lnTo>
                  <a:lnTo>
                    <a:pt x="155829" y="0"/>
                  </a:lnTo>
                  <a:close/>
                  <a:moveTo>
                    <a:pt x="764032" y="595757"/>
                  </a:moveTo>
                  <a:lnTo>
                    <a:pt x="776732" y="601472"/>
                  </a:lnTo>
                  <a:lnTo>
                    <a:pt x="771017" y="621157"/>
                  </a:lnTo>
                  <a:lnTo>
                    <a:pt x="764032" y="621157"/>
                  </a:lnTo>
                  <a:lnTo>
                    <a:pt x="751332" y="615442"/>
                  </a:lnTo>
                  <a:lnTo>
                    <a:pt x="757047" y="595757"/>
                  </a:lnTo>
                  <a:close/>
                  <a:moveTo>
                    <a:pt x="763143" y="628396"/>
                  </a:moveTo>
                  <a:lnTo>
                    <a:pt x="775843" y="634111"/>
                  </a:lnTo>
                  <a:lnTo>
                    <a:pt x="770128" y="653796"/>
                  </a:lnTo>
                  <a:lnTo>
                    <a:pt x="763143" y="653796"/>
                  </a:lnTo>
                  <a:lnTo>
                    <a:pt x="750443" y="648081"/>
                  </a:lnTo>
                  <a:lnTo>
                    <a:pt x="756158" y="628396"/>
                  </a:lnTo>
                  <a:close/>
                </a:path>
              </a:pathLst>
            </a:custGeom>
            <a:solidFill>
              <a:srgbClr val="1E1B55"/>
            </a:solidFill>
          </p:spPr>
          <p:txBody>
            <a:bodyPr/>
            <a:lstStyle/>
            <a:p>
              <a:endParaRPr lang="en-US" dirty="0"/>
            </a:p>
          </p:txBody>
        </p:sp>
        <p:sp>
          <p:nvSpPr>
            <p:cNvPr id="47" name="Freeform 47"/>
            <p:cNvSpPr/>
            <p:nvPr/>
          </p:nvSpPr>
          <p:spPr>
            <a:xfrm>
              <a:off x="1745996" y="704596"/>
              <a:ext cx="97536" cy="141224"/>
            </a:xfrm>
            <a:custGeom>
              <a:avLst/>
              <a:gdLst/>
              <a:ahLst/>
              <a:cxnLst/>
              <a:rect l="l" t="t" r="r" b="b"/>
              <a:pathLst>
                <a:path w="97536" h="141224">
                  <a:moveTo>
                    <a:pt x="0" y="93853"/>
                  </a:moveTo>
                  <a:lnTo>
                    <a:pt x="54229" y="0"/>
                  </a:lnTo>
                  <a:lnTo>
                    <a:pt x="97536" y="141224"/>
                  </a:lnTo>
                  <a:close/>
                </a:path>
              </a:pathLst>
            </a:custGeom>
            <a:solidFill>
              <a:srgbClr val="1E1B55"/>
            </a:solidFill>
          </p:spPr>
          <p:txBody>
            <a:bodyPr/>
            <a:lstStyle/>
            <a:p>
              <a:endParaRPr lang="en-US" dirty="0"/>
            </a:p>
          </p:txBody>
        </p:sp>
        <p:sp>
          <p:nvSpPr>
            <p:cNvPr id="48" name="Freeform 48"/>
            <p:cNvSpPr/>
            <p:nvPr/>
          </p:nvSpPr>
          <p:spPr>
            <a:xfrm>
              <a:off x="2478405" y="1364742"/>
              <a:ext cx="147447" cy="84074"/>
            </a:xfrm>
            <a:custGeom>
              <a:avLst/>
              <a:gdLst/>
              <a:ahLst/>
              <a:cxnLst/>
              <a:rect l="l" t="t" r="r" b="b"/>
              <a:pathLst>
                <a:path w="147447" h="84074">
                  <a:moveTo>
                    <a:pt x="68580" y="84074"/>
                  </a:moveTo>
                  <a:lnTo>
                    <a:pt x="0" y="0"/>
                  </a:lnTo>
                  <a:lnTo>
                    <a:pt x="147447" y="9652"/>
                  </a:lnTo>
                  <a:close/>
                </a:path>
              </a:pathLst>
            </a:custGeom>
            <a:solidFill>
              <a:srgbClr val="1E1B55"/>
            </a:solidFill>
          </p:spPr>
          <p:txBody>
            <a:bodyPr/>
            <a:lstStyle/>
            <a:p>
              <a:endParaRPr lang="en-US" dirty="0"/>
            </a:p>
          </p:txBody>
        </p:sp>
      </p:grpSp>
      <p:sp>
        <p:nvSpPr>
          <p:cNvPr id="49" name="TextBox 49"/>
          <p:cNvSpPr txBox="1"/>
          <p:nvPr/>
        </p:nvSpPr>
        <p:spPr>
          <a:xfrm>
            <a:off x="3112154" y="4391890"/>
            <a:ext cx="1579313" cy="483231"/>
          </a:xfrm>
          <a:prstGeom prst="rect">
            <a:avLst/>
          </a:prstGeom>
        </p:spPr>
        <p:txBody>
          <a:bodyPr lIns="0" tIns="0" rIns="0" bIns="0" rtlCol="0" anchor="t">
            <a:spAutoFit/>
          </a:bodyPr>
          <a:lstStyle/>
          <a:p>
            <a:pPr algn="ctr">
              <a:lnSpc>
                <a:spcPts val="1854"/>
              </a:lnSpc>
            </a:pPr>
            <a:r>
              <a:rPr lang="en-US" sz="1931" spc="-13" dirty="0">
                <a:solidFill>
                  <a:srgbClr val="1E1B55"/>
                </a:solidFill>
                <a:latin typeface="IBM Plex Sans Condensed"/>
                <a:ea typeface="IBM Plex Sans Condensed"/>
                <a:cs typeface="IBM Plex Sans Condensed"/>
                <a:sym typeface="IBM Plex Sans Condensed"/>
              </a:rPr>
              <a:t>LISTING AGENT MARKETING PLAN</a:t>
            </a:r>
          </a:p>
        </p:txBody>
      </p:sp>
      <p:sp>
        <p:nvSpPr>
          <p:cNvPr id="50" name="TextBox 50"/>
          <p:cNvSpPr txBox="1"/>
          <p:nvPr/>
        </p:nvSpPr>
        <p:spPr>
          <a:xfrm>
            <a:off x="2827345" y="5311619"/>
            <a:ext cx="2139780" cy="351076"/>
          </a:xfrm>
          <a:prstGeom prst="rect">
            <a:avLst/>
          </a:prstGeom>
        </p:spPr>
        <p:txBody>
          <a:bodyPr lIns="0" tIns="0" rIns="0" bIns="0" rtlCol="0" anchor="t">
            <a:spAutoFit/>
          </a:bodyPr>
          <a:lstStyle/>
          <a:p>
            <a:pPr algn="ctr">
              <a:lnSpc>
                <a:spcPts val="1391"/>
              </a:lnSpc>
            </a:pPr>
            <a:r>
              <a:rPr lang="en-US" sz="1081" dirty="0">
                <a:solidFill>
                  <a:srgbClr val="090F10"/>
                </a:solidFill>
                <a:latin typeface="Gotham"/>
                <a:ea typeface="Gotham"/>
                <a:cs typeface="Gotham"/>
                <a:sym typeface="Gotham"/>
              </a:rPr>
              <a:t>(Website, social media, For Sale signs, calls, emails and referrals.)</a:t>
            </a:r>
          </a:p>
        </p:txBody>
      </p:sp>
      <p:sp>
        <p:nvSpPr>
          <p:cNvPr id="51" name="TextBox 51"/>
          <p:cNvSpPr txBox="1"/>
          <p:nvPr/>
        </p:nvSpPr>
        <p:spPr>
          <a:xfrm>
            <a:off x="659072" y="5998907"/>
            <a:ext cx="649201" cy="247184"/>
          </a:xfrm>
          <a:prstGeom prst="rect">
            <a:avLst/>
          </a:prstGeom>
        </p:spPr>
        <p:txBody>
          <a:bodyPr wrap="square" lIns="0" tIns="0" rIns="0" bIns="0" rtlCol="0" anchor="t">
            <a:spAutoFit/>
          </a:bodyPr>
          <a:lstStyle/>
          <a:p>
            <a:pPr algn="l">
              <a:lnSpc>
                <a:spcPts val="2055"/>
              </a:lnSpc>
            </a:pPr>
            <a:r>
              <a:rPr lang="en-US" sz="1468" b="1" dirty="0">
                <a:solidFill>
                  <a:srgbClr val="090F10"/>
                </a:solidFill>
                <a:latin typeface="Gotham Bold"/>
                <a:ea typeface="Gotham Bold"/>
                <a:cs typeface="Gotham Bold"/>
                <a:sym typeface="Gotham Bold"/>
              </a:rPr>
              <a:t>Seller</a:t>
            </a:r>
          </a:p>
        </p:txBody>
      </p:sp>
      <p:sp>
        <p:nvSpPr>
          <p:cNvPr id="52" name="TextBox 52"/>
          <p:cNvSpPr txBox="1"/>
          <p:nvPr/>
        </p:nvSpPr>
        <p:spPr>
          <a:xfrm>
            <a:off x="644896" y="4096352"/>
            <a:ext cx="663377" cy="204701"/>
          </a:xfrm>
          <a:prstGeom prst="rect">
            <a:avLst/>
          </a:prstGeom>
        </p:spPr>
        <p:txBody>
          <a:bodyPr lIns="0" tIns="0" rIns="0" bIns="0" rtlCol="0" anchor="t">
            <a:spAutoFit/>
          </a:bodyPr>
          <a:lstStyle/>
          <a:p>
            <a:pPr algn="l">
              <a:lnSpc>
                <a:spcPts val="1545"/>
              </a:lnSpc>
            </a:pPr>
            <a:r>
              <a:rPr lang="en-US" sz="1468" b="1" dirty="0">
                <a:solidFill>
                  <a:srgbClr val="090F10"/>
                </a:solidFill>
                <a:latin typeface="Gotham Bold"/>
                <a:ea typeface="Gotham Bold"/>
                <a:cs typeface="Gotham Bold"/>
                <a:sym typeface="Gotham Bold"/>
              </a:rPr>
              <a:t>Listing </a:t>
            </a:r>
          </a:p>
        </p:txBody>
      </p:sp>
      <p:sp>
        <p:nvSpPr>
          <p:cNvPr id="53" name="TextBox 53"/>
          <p:cNvSpPr txBox="1"/>
          <p:nvPr/>
        </p:nvSpPr>
        <p:spPr>
          <a:xfrm>
            <a:off x="443336" y="4292693"/>
            <a:ext cx="1129408" cy="192360"/>
          </a:xfrm>
          <a:prstGeom prst="rect">
            <a:avLst/>
          </a:prstGeom>
        </p:spPr>
        <p:txBody>
          <a:bodyPr wrap="square" lIns="0" tIns="0" rIns="0" bIns="0" rtlCol="0" anchor="t">
            <a:spAutoFit/>
          </a:bodyPr>
          <a:lstStyle/>
          <a:p>
            <a:pPr algn="l">
              <a:lnSpc>
                <a:spcPts val="1545"/>
              </a:lnSpc>
            </a:pPr>
            <a:r>
              <a:rPr lang="en-US" sz="1468" b="1" dirty="0">
                <a:solidFill>
                  <a:srgbClr val="090F10"/>
                </a:solidFill>
                <a:latin typeface="Gotham Bold"/>
                <a:ea typeface="Gotham Bold"/>
                <a:cs typeface="Gotham Bold"/>
                <a:sym typeface="Gotham Bold"/>
              </a:rPr>
              <a:t>Agreement</a:t>
            </a:r>
          </a:p>
        </p:txBody>
      </p:sp>
      <p:sp>
        <p:nvSpPr>
          <p:cNvPr id="54" name="TextBox 54"/>
          <p:cNvSpPr txBox="1"/>
          <p:nvPr/>
        </p:nvSpPr>
        <p:spPr>
          <a:xfrm>
            <a:off x="1820898" y="5170356"/>
            <a:ext cx="663377" cy="401042"/>
          </a:xfrm>
          <a:prstGeom prst="rect">
            <a:avLst/>
          </a:prstGeom>
        </p:spPr>
        <p:txBody>
          <a:bodyPr lIns="0" tIns="0" rIns="0" bIns="0" rtlCol="0" anchor="t">
            <a:spAutoFit/>
          </a:bodyPr>
          <a:lstStyle/>
          <a:p>
            <a:pPr algn="l">
              <a:lnSpc>
                <a:spcPts val="1545"/>
              </a:lnSpc>
            </a:pPr>
            <a:r>
              <a:rPr lang="en-US" sz="1468" b="1" dirty="0">
                <a:solidFill>
                  <a:srgbClr val="090F10"/>
                </a:solidFill>
                <a:latin typeface="Gotham Bold"/>
                <a:ea typeface="Gotham Bold"/>
                <a:cs typeface="Gotham Bold"/>
                <a:sym typeface="Gotham Bold"/>
              </a:rPr>
              <a:t>Listing Broker</a:t>
            </a:r>
          </a:p>
        </p:txBody>
      </p:sp>
      <p:sp>
        <p:nvSpPr>
          <p:cNvPr id="55" name="TextBox 55"/>
          <p:cNvSpPr txBox="1"/>
          <p:nvPr/>
        </p:nvSpPr>
        <p:spPr>
          <a:xfrm>
            <a:off x="5390285" y="5089407"/>
            <a:ext cx="586919" cy="223751"/>
          </a:xfrm>
          <a:prstGeom prst="rect">
            <a:avLst/>
          </a:prstGeom>
        </p:spPr>
        <p:txBody>
          <a:bodyPr lIns="0" tIns="0" rIns="0" bIns="0" rtlCol="0" anchor="t">
            <a:spAutoFit/>
          </a:bodyPr>
          <a:lstStyle/>
          <a:p>
            <a:pPr algn="l">
              <a:lnSpc>
                <a:spcPts val="1761"/>
              </a:lnSpc>
            </a:pPr>
            <a:r>
              <a:rPr lang="en-US" sz="1468" b="1" dirty="0">
                <a:solidFill>
                  <a:srgbClr val="090F10"/>
                </a:solidFill>
                <a:latin typeface="Gotham Bold"/>
                <a:ea typeface="Gotham Bold"/>
                <a:cs typeface="Gotham Bold"/>
                <a:sym typeface="Gotham Bold"/>
              </a:rPr>
              <a:t>Buyer </a:t>
            </a:r>
          </a:p>
        </p:txBody>
      </p:sp>
      <p:sp>
        <p:nvSpPr>
          <p:cNvPr id="56" name="TextBox 56"/>
          <p:cNvSpPr txBox="1"/>
          <p:nvPr/>
        </p:nvSpPr>
        <p:spPr>
          <a:xfrm>
            <a:off x="5352990" y="5313158"/>
            <a:ext cx="685043" cy="223752"/>
          </a:xfrm>
          <a:prstGeom prst="rect">
            <a:avLst/>
          </a:prstGeom>
        </p:spPr>
        <p:txBody>
          <a:bodyPr wrap="square" lIns="0" tIns="0" rIns="0" bIns="0" rtlCol="0" anchor="t">
            <a:spAutoFit/>
          </a:bodyPr>
          <a:lstStyle/>
          <a:p>
            <a:pPr algn="l">
              <a:lnSpc>
                <a:spcPts val="1761"/>
              </a:lnSpc>
            </a:pPr>
            <a:r>
              <a:rPr lang="en-US" sz="1468" b="1" dirty="0">
                <a:solidFill>
                  <a:srgbClr val="090F10"/>
                </a:solidFill>
                <a:latin typeface="Gotham Bold"/>
                <a:ea typeface="Gotham Bold"/>
                <a:cs typeface="Gotham Bold"/>
                <a:sym typeface="Gotham Bold"/>
              </a:rPr>
              <a:t>Broker</a:t>
            </a:r>
          </a:p>
        </p:txBody>
      </p:sp>
      <p:sp>
        <p:nvSpPr>
          <p:cNvPr id="57" name="TextBox 57"/>
          <p:cNvSpPr txBox="1"/>
          <p:nvPr/>
        </p:nvSpPr>
        <p:spPr>
          <a:xfrm>
            <a:off x="6567958" y="5998907"/>
            <a:ext cx="636622" cy="247184"/>
          </a:xfrm>
          <a:prstGeom prst="rect">
            <a:avLst/>
          </a:prstGeom>
        </p:spPr>
        <p:txBody>
          <a:bodyPr wrap="square" lIns="0" tIns="0" rIns="0" bIns="0" rtlCol="0" anchor="t">
            <a:spAutoFit/>
          </a:bodyPr>
          <a:lstStyle/>
          <a:p>
            <a:pPr algn="l">
              <a:lnSpc>
                <a:spcPts val="2055"/>
              </a:lnSpc>
            </a:pPr>
            <a:r>
              <a:rPr lang="en-US" sz="1468" b="1" dirty="0">
                <a:solidFill>
                  <a:srgbClr val="090F10"/>
                </a:solidFill>
                <a:latin typeface="Gotham Bold"/>
                <a:ea typeface="Gotham Bold"/>
                <a:cs typeface="Gotham Bold"/>
                <a:sym typeface="Gotham Bold"/>
              </a:rPr>
              <a:t>Buyer</a:t>
            </a:r>
          </a:p>
        </p:txBody>
      </p:sp>
      <p:sp>
        <p:nvSpPr>
          <p:cNvPr id="58" name="TextBox 58"/>
          <p:cNvSpPr txBox="1"/>
          <p:nvPr/>
        </p:nvSpPr>
        <p:spPr>
          <a:xfrm>
            <a:off x="6617661" y="4096352"/>
            <a:ext cx="827844" cy="192360"/>
          </a:xfrm>
          <a:prstGeom prst="rect">
            <a:avLst/>
          </a:prstGeom>
        </p:spPr>
        <p:txBody>
          <a:bodyPr wrap="square" lIns="0" tIns="0" rIns="0" bIns="0" rtlCol="0" anchor="t">
            <a:spAutoFit/>
          </a:bodyPr>
          <a:lstStyle/>
          <a:p>
            <a:pPr algn="l">
              <a:lnSpc>
                <a:spcPts val="1545"/>
              </a:lnSpc>
            </a:pPr>
            <a:r>
              <a:rPr lang="en-US" sz="1468" b="1" dirty="0">
                <a:solidFill>
                  <a:srgbClr val="090F10"/>
                </a:solidFill>
                <a:latin typeface="Gotham Bold"/>
                <a:ea typeface="Gotham Bold"/>
                <a:cs typeface="Gotham Bold"/>
                <a:sym typeface="Gotham Bold"/>
              </a:rPr>
              <a:t>Buyer </a:t>
            </a:r>
          </a:p>
        </p:txBody>
      </p:sp>
      <p:sp>
        <p:nvSpPr>
          <p:cNvPr id="59" name="TextBox 59"/>
          <p:cNvSpPr txBox="1"/>
          <p:nvPr/>
        </p:nvSpPr>
        <p:spPr>
          <a:xfrm>
            <a:off x="6378623" y="4292693"/>
            <a:ext cx="1241523" cy="192360"/>
          </a:xfrm>
          <a:prstGeom prst="rect">
            <a:avLst/>
          </a:prstGeom>
        </p:spPr>
        <p:txBody>
          <a:bodyPr wrap="square" lIns="0" tIns="0" rIns="0" bIns="0" rtlCol="0" anchor="t">
            <a:spAutoFit/>
          </a:bodyPr>
          <a:lstStyle/>
          <a:p>
            <a:pPr algn="l">
              <a:lnSpc>
                <a:spcPts val="1545"/>
              </a:lnSpc>
            </a:pPr>
            <a:r>
              <a:rPr lang="en-US" sz="1468" b="1" dirty="0">
                <a:solidFill>
                  <a:srgbClr val="090F10"/>
                </a:solidFill>
                <a:latin typeface="Gotham Bold"/>
                <a:ea typeface="Gotham Bold"/>
                <a:cs typeface="Gotham Bold"/>
                <a:sym typeface="Gotham Bold"/>
              </a:rPr>
              <a:t>Agreement</a:t>
            </a:r>
          </a:p>
        </p:txBody>
      </p:sp>
      <p:sp>
        <p:nvSpPr>
          <p:cNvPr id="60" name="TextBox 60"/>
          <p:cNvSpPr txBox="1"/>
          <p:nvPr/>
        </p:nvSpPr>
        <p:spPr>
          <a:xfrm>
            <a:off x="1218121" y="1406720"/>
            <a:ext cx="5501417" cy="662565"/>
          </a:xfrm>
          <a:prstGeom prst="rect">
            <a:avLst/>
          </a:prstGeom>
        </p:spPr>
        <p:txBody>
          <a:bodyPr lIns="0" tIns="0" rIns="0" bIns="0" rtlCol="0" anchor="t">
            <a:spAutoFit/>
          </a:bodyPr>
          <a:lstStyle/>
          <a:p>
            <a:pPr algn="ctr">
              <a:lnSpc>
                <a:spcPts val="5409"/>
              </a:lnSpc>
            </a:pPr>
            <a:r>
              <a:rPr lang="en-US" sz="3863" spc="-100" dirty="0">
                <a:solidFill>
                  <a:srgbClr val="1E1B55"/>
                </a:solidFill>
                <a:latin typeface="IBM Plex Sans Condensed"/>
                <a:ea typeface="IBM Plex Sans Condensed"/>
                <a:cs typeface="IBM Plex Sans Condensed"/>
                <a:sym typeface="IBM Plex Sans Condensed"/>
              </a:rPr>
              <a:t>Post-Settlement Real Estate</a:t>
            </a:r>
          </a:p>
        </p:txBody>
      </p:sp>
      <p:sp>
        <p:nvSpPr>
          <p:cNvPr id="61" name="TextBox 61"/>
          <p:cNvSpPr txBox="1"/>
          <p:nvPr/>
        </p:nvSpPr>
        <p:spPr>
          <a:xfrm>
            <a:off x="1199302" y="2061130"/>
            <a:ext cx="5497714" cy="662565"/>
          </a:xfrm>
          <a:prstGeom prst="rect">
            <a:avLst/>
          </a:prstGeom>
        </p:spPr>
        <p:txBody>
          <a:bodyPr lIns="0" tIns="0" rIns="0" bIns="0" rtlCol="0" anchor="t">
            <a:spAutoFit/>
          </a:bodyPr>
          <a:lstStyle/>
          <a:p>
            <a:pPr algn="ctr">
              <a:lnSpc>
                <a:spcPts val="5409"/>
              </a:lnSpc>
            </a:pPr>
            <a:r>
              <a:rPr lang="en-US" sz="3863" b="1" spc="-27" dirty="0">
                <a:solidFill>
                  <a:srgbClr val="1E1B55"/>
                </a:solidFill>
                <a:latin typeface="IBM Plex Sans Condensed Bold"/>
                <a:ea typeface="IBM Plex Sans Condensed Bold"/>
                <a:cs typeface="IBM Plex Sans Condensed Bold"/>
                <a:sym typeface="IBM Plex Sans Condensed Bold"/>
              </a:rPr>
              <a:t>Offers of Compensation</a:t>
            </a:r>
          </a:p>
        </p:txBody>
      </p:sp>
      <p:sp>
        <p:nvSpPr>
          <p:cNvPr id="62" name="TextBox 62"/>
          <p:cNvSpPr txBox="1"/>
          <p:nvPr/>
        </p:nvSpPr>
        <p:spPr>
          <a:xfrm>
            <a:off x="3464785" y="6887846"/>
            <a:ext cx="1150047" cy="272254"/>
          </a:xfrm>
          <a:prstGeom prst="rect">
            <a:avLst/>
          </a:prstGeom>
        </p:spPr>
        <p:txBody>
          <a:bodyPr wrap="square" lIns="0" tIns="0" rIns="0" bIns="0" rtlCol="0" anchor="t">
            <a:spAutoFit/>
          </a:bodyPr>
          <a:lstStyle/>
          <a:p>
            <a:pPr algn="l">
              <a:lnSpc>
                <a:spcPts val="2323"/>
              </a:lnSpc>
            </a:pPr>
            <a:r>
              <a:rPr lang="en-US" sz="1659" b="1" dirty="0">
                <a:solidFill>
                  <a:srgbClr val="090F10"/>
                </a:solidFill>
                <a:latin typeface="Gotham Bold"/>
                <a:ea typeface="Gotham Bold"/>
                <a:cs typeface="Gotham Bold"/>
                <a:sym typeface="Gotham Bold"/>
              </a:rPr>
              <a:t>The MLS</a:t>
            </a:r>
          </a:p>
        </p:txBody>
      </p:sp>
      <p:grpSp>
        <p:nvGrpSpPr>
          <p:cNvPr id="64" name="Group 64"/>
          <p:cNvGrpSpPr/>
          <p:nvPr/>
        </p:nvGrpSpPr>
        <p:grpSpPr>
          <a:xfrm>
            <a:off x="102158" y="8198938"/>
            <a:ext cx="7692002" cy="1857456"/>
            <a:chOff x="0" y="0"/>
            <a:chExt cx="3506196" cy="665778"/>
          </a:xfrm>
        </p:grpSpPr>
        <p:sp>
          <p:nvSpPr>
            <p:cNvPr id="65" name="Freeform 65"/>
            <p:cNvSpPr/>
            <p:nvPr/>
          </p:nvSpPr>
          <p:spPr>
            <a:xfrm>
              <a:off x="0" y="0"/>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66" name="TextBox 66"/>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67" name="TextBox 67"/>
          <p:cNvSpPr txBox="1"/>
          <p:nvPr/>
        </p:nvSpPr>
        <p:spPr>
          <a:xfrm>
            <a:off x="4219838" y="8635962"/>
            <a:ext cx="3632959" cy="439031"/>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p:txBody>
      </p:sp>
      <p:sp>
        <p:nvSpPr>
          <p:cNvPr id="68" name="TextBox 68"/>
          <p:cNvSpPr txBox="1"/>
          <p:nvPr/>
        </p:nvSpPr>
        <p:spPr>
          <a:xfrm>
            <a:off x="4189463" y="9227109"/>
            <a:ext cx="3632959" cy="580480"/>
          </a:xfrm>
          <a:prstGeom prst="rect">
            <a:avLst/>
          </a:prstGeom>
        </p:spPr>
        <p:txBody>
          <a:bodyPr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69" name="Group 69"/>
          <p:cNvGrpSpPr/>
          <p:nvPr/>
        </p:nvGrpSpPr>
        <p:grpSpPr>
          <a:xfrm>
            <a:off x="0" y="8217527"/>
            <a:ext cx="1490417" cy="1857456"/>
            <a:chOff x="0" y="0"/>
            <a:chExt cx="1034325" cy="1259796"/>
          </a:xfrm>
        </p:grpSpPr>
        <p:sp>
          <p:nvSpPr>
            <p:cNvPr id="70" name="Freeform 70"/>
            <p:cNvSpPr/>
            <p:nvPr/>
          </p:nvSpPr>
          <p:spPr>
            <a:xfrm>
              <a:off x="0" y="0"/>
              <a:ext cx="1034325" cy="1259796"/>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2"/>
              <a:stretch>
                <a:fillRect l="-10899" r="-10899"/>
              </a:stretch>
            </a:blipFill>
          </p:spPr>
          <p:txBody>
            <a:bodyPr/>
            <a:lstStyle/>
            <a:p>
              <a:endParaRPr lang="en-US" dirty="0"/>
            </a:p>
          </p:txBody>
        </p:sp>
      </p:grpSp>
      <p:grpSp>
        <p:nvGrpSpPr>
          <p:cNvPr id="71" name="Group 71"/>
          <p:cNvGrpSpPr/>
          <p:nvPr/>
        </p:nvGrpSpPr>
        <p:grpSpPr>
          <a:xfrm>
            <a:off x="6327688" y="8217527"/>
            <a:ext cx="1466350" cy="1857456"/>
            <a:chOff x="0" y="0"/>
            <a:chExt cx="1029982" cy="1217932"/>
          </a:xfrm>
        </p:grpSpPr>
        <p:sp>
          <p:nvSpPr>
            <p:cNvPr id="72" name="Freeform 72"/>
            <p:cNvSpPr/>
            <p:nvPr/>
          </p:nvSpPr>
          <p:spPr>
            <a:xfrm>
              <a:off x="0" y="0"/>
              <a:ext cx="1029982" cy="1217932"/>
            </a:xfrm>
            <a:custGeom>
              <a:avLst/>
              <a:gdLst/>
              <a:ahLst/>
              <a:cxnLst/>
              <a:rect l="l" t="t" r="r" b="b"/>
              <a:pathLst>
                <a:path w="1029982" h="1217932">
                  <a:moveTo>
                    <a:pt x="69000" y="0"/>
                  </a:moveTo>
                  <a:lnTo>
                    <a:pt x="960981" y="0"/>
                  </a:lnTo>
                  <a:cubicBezTo>
                    <a:pt x="999089" y="0"/>
                    <a:pt x="1029982" y="30893"/>
                    <a:pt x="1029982" y="69000"/>
                  </a:cubicBezTo>
                  <a:lnTo>
                    <a:pt x="1029982" y="1148932"/>
                  </a:lnTo>
                  <a:cubicBezTo>
                    <a:pt x="1029982" y="1187040"/>
                    <a:pt x="999089" y="1217932"/>
                    <a:pt x="960981" y="1217932"/>
                  </a:cubicBezTo>
                  <a:lnTo>
                    <a:pt x="69000" y="1217932"/>
                  </a:lnTo>
                  <a:cubicBezTo>
                    <a:pt x="30893" y="1217932"/>
                    <a:pt x="0" y="1187040"/>
                    <a:pt x="0" y="1148932"/>
                  </a:cubicBezTo>
                  <a:lnTo>
                    <a:pt x="0" y="69000"/>
                  </a:lnTo>
                  <a:cubicBezTo>
                    <a:pt x="0" y="30893"/>
                    <a:pt x="30893" y="0"/>
                    <a:pt x="69000" y="0"/>
                  </a:cubicBezTo>
                  <a:close/>
                </a:path>
              </a:pathLst>
            </a:custGeom>
            <a:blipFill>
              <a:blip r:embed="rId3"/>
              <a:stretch>
                <a:fillRect t="-6447" b="-6447"/>
              </a:stretch>
            </a:blipFill>
          </p:spPr>
          <p:txBody>
            <a:bodyPr/>
            <a:lstStyle/>
            <a:p>
              <a:endParaRPr lang="en-US" dirty="0"/>
            </a:p>
          </p:txBody>
        </p:sp>
      </p:grpSp>
      <p:sp>
        <p:nvSpPr>
          <p:cNvPr id="73" name="TextBox 73"/>
          <p:cNvSpPr txBox="1"/>
          <p:nvPr/>
        </p:nvSpPr>
        <p:spPr>
          <a:xfrm>
            <a:off x="1634039" y="8649557"/>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2026227"/>
            <a:ext cx="7772400" cy="3444586"/>
            <a:chOff x="0" y="0"/>
            <a:chExt cx="10058400" cy="4457700"/>
          </a:xfrm>
        </p:grpSpPr>
        <p:sp>
          <p:nvSpPr>
            <p:cNvPr id="3" name="Freeform 3"/>
            <p:cNvSpPr/>
            <p:nvPr/>
          </p:nvSpPr>
          <p:spPr>
            <a:xfrm>
              <a:off x="0" y="0"/>
              <a:ext cx="10058400" cy="4457700"/>
            </a:xfrm>
            <a:custGeom>
              <a:avLst/>
              <a:gdLst/>
              <a:ahLst/>
              <a:cxnLst/>
              <a:rect l="l" t="t" r="r" b="b"/>
              <a:pathLst>
                <a:path w="10058400" h="4457700">
                  <a:moveTo>
                    <a:pt x="0" y="4457700"/>
                  </a:moveTo>
                  <a:lnTo>
                    <a:pt x="10058400" y="4457700"/>
                  </a:lnTo>
                  <a:lnTo>
                    <a:pt x="10058400" y="0"/>
                  </a:lnTo>
                  <a:lnTo>
                    <a:pt x="0" y="0"/>
                  </a:lnTo>
                  <a:close/>
                </a:path>
              </a:pathLst>
            </a:custGeom>
            <a:solidFill>
              <a:srgbClr val="C5CAC9"/>
            </a:solidFill>
          </p:spPr>
          <p:txBody>
            <a:bodyPr/>
            <a:lstStyle/>
            <a:p>
              <a:endParaRPr lang="en-US" dirty="0"/>
            </a:p>
          </p:txBody>
        </p:sp>
      </p:grpSp>
      <p:sp>
        <p:nvSpPr>
          <p:cNvPr id="4" name="Freeform 4"/>
          <p:cNvSpPr/>
          <p:nvPr/>
        </p:nvSpPr>
        <p:spPr>
          <a:xfrm>
            <a:off x="0" y="-79386"/>
            <a:ext cx="7772400" cy="5550200"/>
          </a:xfrm>
          <a:custGeom>
            <a:avLst/>
            <a:gdLst/>
            <a:ahLst/>
            <a:cxnLst/>
            <a:rect l="l" t="t" r="r" b="b"/>
            <a:pathLst>
              <a:path w="7772400" h="4693574">
                <a:moveTo>
                  <a:pt x="0" y="0"/>
                </a:moveTo>
                <a:lnTo>
                  <a:pt x="7772400" y="0"/>
                </a:lnTo>
                <a:lnTo>
                  <a:pt x="7772400" y="4693574"/>
                </a:lnTo>
                <a:lnTo>
                  <a:pt x="0" y="4693574"/>
                </a:lnTo>
                <a:lnTo>
                  <a:pt x="0" y="0"/>
                </a:lnTo>
                <a:close/>
              </a:path>
            </a:pathLst>
          </a:custGeom>
          <a:blipFill>
            <a:blip r:embed="rId2"/>
            <a:stretch>
              <a:fillRect l="-18113" r="-18104" b="-303"/>
            </a:stretch>
          </a:blipFill>
        </p:spPr>
        <p:txBody>
          <a:bodyPr/>
          <a:lstStyle/>
          <a:p>
            <a:endParaRPr lang="en-US" dirty="0"/>
          </a:p>
        </p:txBody>
      </p:sp>
      <p:grpSp>
        <p:nvGrpSpPr>
          <p:cNvPr id="5" name="Group 5"/>
          <p:cNvGrpSpPr>
            <a:grpSpLocks noChangeAspect="1"/>
          </p:cNvGrpSpPr>
          <p:nvPr/>
        </p:nvGrpSpPr>
        <p:grpSpPr>
          <a:xfrm>
            <a:off x="480866" y="4838813"/>
            <a:ext cx="1193336" cy="1193336"/>
            <a:chOff x="0" y="0"/>
            <a:chExt cx="1544320" cy="1544320"/>
          </a:xfrm>
        </p:grpSpPr>
        <p:sp>
          <p:nvSpPr>
            <p:cNvPr id="6" name="Freeform 6"/>
            <p:cNvSpPr/>
            <p:nvPr/>
          </p:nvSpPr>
          <p:spPr>
            <a:xfrm>
              <a:off x="-22606" y="-22479"/>
              <a:ext cx="1589405" cy="1589405"/>
            </a:xfrm>
            <a:custGeom>
              <a:avLst/>
              <a:gdLst/>
              <a:ahLst/>
              <a:cxnLst/>
              <a:rect l="l" t="t" r="r" b="b"/>
              <a:pathLst>
                <a:path w="1589405" h="1589405">
                  <a:moveTo>
                    <a:pt x="575818" y="120904"/>
                  </a:moveTo>
                  <a:cubicBezTo>
                    <a:pt x="947928" y="0"/>
                    <a:pt x="1347597" y="203708"/>
                    <a:pt x="1468501" y="575818"/>
                  </a:cubicBezTo>
                  <a:cubicBezTo>
                    <a:pt x="1589405" y="947928"/>
                    <a:pt x="1385824" y="1347597"/>
                    <a:pt x="1013587" y="1468501"/>
                  </a:cubicBezTo>
                  <a:cubicBezTo>
                    <a:pt x="641350" y="1589405"/>
                    <a:pt x="241808" y="1385697"/>
                    <a:pt x="120904" y="1013587"/>
                  </a:cubicBezTo>
                  <a:cubicBezTo>
                    <a:pt x="0" y="641477"/>
                    <a:pt x="203708" y="241808"/>
                    <a:pt x="575818" y="120904"/>
                  </a:cubicBezTo>
                </a:path>
              </a:pathLst>
            </a:custGeom>
            <a:solidFill>
              <a:srgbClr val="FFC653"/>
            </a:solidFill>
          </p:spPr>
          <p:txBody>
            <a:bodyPr/>
            <a:lstStyle/>
            <a:p>
              <a:endParaRPr lang="en-US" dirty="0"/>
            </a:p>
          </p:txBody>
        </p:sp>
        <p:sp>
          <p:nvSpPr>
            <p:cNvPr id="7" name="Freeform 7"/>
            <p:cNvSpPr/>
            <p:nvPr/>
          </p:nvSpPr>
          <p:spPr>
            <a:xfrm>
              <a:off x="536702" y="592582"/>
              <a:ext cx="565912" cy="433197"/>
            </a:xfrm>
            <a:custGeom>
              <a:avLst/>
              <a:gdLst/>
              <a:ahLst/>
              <a:cxnLst/>
              <a:rect l="l" t="t" r="r" b="b"/>
              <a:pathLst>
                <a:path w="565912" h="433197">
                  <a:moveTo>
                    <a:pt x="565912" y="433197"/>
                  </a:moveTo>
                  <a:lnTo>
                    <a:pt x="0" y="433197"/>
                  </a:lnTo>
                  <a:lnTo>
                    <a:pt x="0" y="0"/>
                  </a:lnTo>
                  <a:lnTo>
                    <a:pt x="565912" y="0"/>
                  </a:lnTo>
                  <a:close/>
                </a:path>
              </a:pathLst>
            </a:custGeom>
            <a:solidFill>
              <a:srgbClr val="FFFFFF"/>
            </a:solidFill>
          </p:spPr>
          <p:txBody>
            <a:bodyPr/>
            <a:lstStyle/>
            <a:p>
              <a:endParaRPr lang="en-US" dirty="0"/>
            </a:p>
          </p:txBody>
        </p:sp>
        <p:sp>
          <p:nvSpPr>
            <p:cNvPr id="8" name="Freeform 8"/>
            <p:cNvSpPr/>
            <p:nvPr/>
          </p:nvSpPr>
          <p:spPr>
            <a:xfrm>
              <a:off x="601091" y="529590"/>
              <a:ext cx="14478" cy="86741"/>
            </a:xfrm>
            <a:custGeom>
              <a:avLst/>
              <a:gdLst/>
              <a:ahLst/>
              <a:cxnLst/>
              <a:rect l="l" t="t" r="r" b="b"/>
              <a:pathLst>
                <a:path w="14478" h="86741">
                  <a:moveTo>
                    <a:pt x="7239" y="86741"/>
                  </a:moveTo>
                  <a:lnTo>
                    <a:pt x="0" y="83439"/>
                  </a:lnTo>
                  <a:lnTo>
                    <a:pt x="0" y="7366"/>
                  </a:lnTo>
                  <a:cubicBezTo>
                    <a:pt x="0" y="3302"/>
                    <a:pt x="3175" y="0"/>
                    <a:pt x="7239" y="0"/>
                  </a:cubicBezTo>
                  <a:lnTo>
                    <a:pt x="14478" y="3302"/>
                  </a:lnTo>
                  <a:lnTo>
                    <a:pt x="14478" y="79375"/>
                  </a:lnTo>
                  <a:cubicBezTo>
                    <a:pt x="14478" y="83439"/>
                    <a:pt x="11303" y="86741"/>
                    <a:pt x="7239" y="86741"/>
                  </a:cubicBezTo>
                </a:path>
              </a:pathLst>
            </a:custGeom>
            <a:solidFill>
              <a:srgbClr val="1E1B55"/>
            </a:solidFill>
          </p:spPr>
          <p:txBody>
            <a:bodyPr/>
            <a:lstStyle/>
            <a:p>
              <a:endParaRPr lang="en-US" dirty="0"/>
            </a:p>
          </p:txBody>
        </p:sp>
        <p:sp>
          <p:nvSpPr>
            <p:cNvPr id="9" name="Freeform 9"/>
            <p:cNvSpPr/>
            <p:nvPr/>
          </p:nvSpPr>
          <p:spPr>
            <a:xfrm>
              <a:off x="1023747" y="529590"/>
              <a:ext cx="14478" cy="86741"/>
            </a:xfrm>
            <a:custGeom>
              <a:avLst/>
              <a:gdLst/>
              <a:ahLst/>
              <a:cxnLst/>
              <a:rect l="l" t="t" r="r" b="b"/>
              <a:pathLst>
                <a:path w="14478" h="86741">
                  <a:moveTo>
                    <a:pt x="7239" y="86741"/>
                  </a:moveTo>
                  <a:lnTo>
                    <a:pt x="0" y="83439"/>
                  </a:lnTo>
                  <a:lnTo>
                    <a:pt x="0" y="7366"/>
                  </a:lnTo>
                  <a:cubicBezTo>
                    <a:pt x="0" y="3302"/>
                    <a:pt x="3175" y="0"/>
                    <a:pt x="7239" y="0"/>
                  </a:cubicBezTo>
                  <a:lnTo>
                    <a:pt x="14478" y="3302"/>
                  </a:lnTo>
                  <a:lnTo>
                    <a:pt x="14478" y="79375"/>
                  </a:lnTo>
                  <a:cubicBezTo>
                    <a:pt x="14478" y="83439"/>
                    <a:pt x="11303" y="86741"/>
                    <a:pt x="7239" y="86741"/>
                  </a:cubicBezTo>
                </a:path>
              </a:pathLst>
            </a:custGeom>
            <a:solidFill>
              <a:srgbClr val="1E1B55"/>
            </a:solidFill>
          </p:spPr>
          <p:txBody>
            <a:bodyPr/>
            <a:lstStyle/>
            <a:p>
              <a:endParaRPr lang="en-US" dirty="0"/>
            </a:p>
          </p:txBody>
        </p:sp>
        <p:sp>
          <p:nvSpPr>
            <p:cNvPr id="10" name="Freeform 10"/>
            <p:cNvSpPr/>
            <p:nvPr/>
          </p:nvSpPr>
          <p:spPr>
            <a:xfrm>
              <a:off x="424561" y="402336"/>
              <a:ext cx="83820" cy="765048"/>
            </a:xfrm>
            <a:custGeom>
              <a:avLst/>
              <a:gdLst/>
              <a:ahLst/>
              <a:cxnLst/>
              <a:rect l="l" t="t" r="r" b="b"/>
              <a:pathLst>
                <a:path w="83820" h="765048">
                  <a:moveTo>
                    <a:pt x="82931" y="765048"/>
                  </a:moveTo>
                  <a:lnTo>
                    <a:pt x="0" y="765048"/>
                  </a:lnTo>
                  <a:lnTo>
                    <a:pt x="762" y="37719"/>
                  </a:lnTo>
                  <a:lnTo>
                    <a:pt x="42291" y="0"/>
                  </a:lnTo>
                  <a:lnTo>
                    <a:pt x="83820" y="37719"/>
                  </a:lnTo>
                  <a:close/>
                </a:path>
              </a:pathLst>
            </a:custGeom>
            <a:solidFill>
              <a:srgbClr val="1E1B55"/>
            </a:solidFill>
          </p:spPr>
          <p:txBody>
            <a:bodyPr/>
            <a:lstStyle/>
            <a:p>
              <a:endParaRPr lang="en-US" dirty="0"/>
            </a:p>
          </p:txBody>
        </p:sp>
        <p:sp>
          <p:nvSpPr>
            <p:cNvPr id="11" name="Freeform 11"/>
            <p:cNvSpPr/>
            <p:nvPr/>
          </p:nvSpPr>
          <p:spPr>
            <a:xfrm>
              <a:off x="354330" y="483997"/>
              <a:ext cx="813308" cy="74930"/>
            </a:xfrm>
            <a:custGeom>
              <a:avLst/>
              <a:gdLst/>
              <a:ahLst/>
              <a:cxnLst/>
              <a:rect l="l" t="t" r="r" b="b"/>
              <a:pathLst>
                <a:path w="813308" h="74930">
                  <a:moveTo>
                    <a:pt x="0" y="74930"/>
                  </a:moveTo>
                  <a:lnTo>
                    <a:pt x="0" y="0"/>
                  </a:lnTo>
                  <a:lnTo>
                    <a:pt x="776351" y="0"/>
                  </a:lnTo>
                  <a:lnTo>
                    <a:pt x="813308" y="37465"/>
                  </a:lnTo>
                  <a:lnTo>
                    <a:pt x="776351" y="74930"/>
                  </a:lnTo>
                  <a:close/>
                </a:path>
              </a:pathLst>
            </a:custGeom>
            <a:solidFill>
              <a:srgbClr val="1E1B55"/>
            </a:solidFill>
          </p:spPr>
          <p:txBody>
            <a:bodyPr/>
            <a:lstStyle/>
            <a:p>
              <a:endParaRPr lang="en-US" dirty="0"/>
            </a:p>
          </p:txBody>
        </p:sp>
        <p:sp>
          <p:nvSpPr>
            <p:cNvPr id="12" name="Freeform 12"/>
            <p:cNvSpPr/>
            <p:nvPr/>
          </p:nvSpPr>
          <p:spPr>
            <a:xfrm>
              <a:off x="988060" y="896874"/>
              <a:ext cx="213487" cy="213487"/>
            </a:xfrm>
            <a:custGeom>
              <a:avLst/>
              <a:gdLst/>
              <a:ahLst/>
              <a:cxnLst/>
              <a:rect l="l" t="t" r="r" b="b"/>
              <a:pathLst>
                <a:path w="213487" h="213487">
                  <a:moveTo>
                    <a:pt x="77343" y="16256"/>
                  </a:moveTo>
                  <a:cubicBezTo>
                    <a:pt x="127254" y="0"/>
                    <a:pt x="180975" y="27432"/>
                    <a:pt x="197231" y="77343"/>
                  </a:cubicBezTo>
                  <a:cubicBezTo>
                    <a:pt x="213487" y="127254"/>
                    <a:pt x="186182" y="180975"/>
                    <a:pt x="136144" y="197231"/>
                  </a:cubicBezTo>
                  <a:cubicBezTo>
                    <a:pt x="86106" y="213487"/>
                    <a:pt x="32512" y="186055"/>
                    <a:pt x="16256" y="136144"/>
                  </a:cubicBezTo>
                  <a:cubicBezTo>
                    <a:pt x="0" y="86233"/>
                    <a:pt x="27432" y="32512"/>
                    <a:pt x="77343" y="16256"/>
                  </a:cubicBezTo>
                </a:path>
              </a:pathLst>
            </a:custGeom>
            <a:solidFill>
              <a:srgbClr val="1E1B55"/>
            </a:solidFill>
          </p:spPr>
          <p:txBody>
            <a:bodyPr/>
            <a:lstStyle/>
            <a:p>
              <a:endParaRPr lang="en-US" dirty="0"/>
            </a:p>
          </p:txBody>
        </p:sp>
        <p:sp>
          <p:nvSpPr>
            <p:cNvPr id="13" name="Freeform 13"/>
            <p:cNvSpPr/>
            <p:nvPr/>
          </p:nvSpPr>
          <p:spPr>
            <a:xfrm>
              <a:off x="1039368" y="959866"/>
              <a:ext cx="110998" cy="88265"/>
            </a:xfrm>
            <a:custGeom>
              <a:avLst/>
              <a:gdLst/>
              <a:ahLst/>
              <a:cxnLst/>
              <a:rect l="l" t="t" r="r" b="b"/>
              <a:pathLst>
                <a:path w="110998" h="88265">
                  <a:moveTo>
                    <a:pt x="41148" y="88265"/>
                  </a:moveTo>
                  <a:lnTo>
                    <a:pt x="0" y="46990"/>
                  </a:lnTo>
                  <a:lnTo>
                    <a:pt x="18288" y="28829"/>
                  </a:lnTo>
                  <a:lnTo>
                    <a:pt x="41148" y="51816"/>
                  </a:lnTo>
                  <a:lnTo>
                    <a:pt x="92837" y="0"/>
                  </a:lnTo>
                  <a:lnTo>
                    <a:pt x="110998" y="18034"/>
                  </a:lnTo>
                  <a:close/>
                </a:path>
              </a:pathLst>
            </a:custGeom>
            <a:solidFill>
              <a:srgbClr val="FFFFFF"/>
            </a:solidFill>
          </p:spPr>
          <p:txBody>
            <a:bodyPr/>
            <a:lstStyle/>
            <a:p>
              <a:endParaRPr lang="en-US" dirty="0"/>
            </a:p>
          </p:txBody>
        </p:sp>
        <p:sp>
          <p:nvSpPr>
            <p:cNvPr id="14" name="Freeform 14"/>
            <p:cNvSpPr/>
            <p:nvPr/>
          </p:nvSpPr>
          <p:spPr>
            <a:xfrm>
              <a:off x="666496" y="927989"/>
              <a:ext cx="57912" cy="55245"/>
            </a:xfrm>
            <a:custGeom>
              <a:avLst/>
              <a:gdLst/>
              <a:ahLst/>
              <a:cxnLst/>
              <a:rect l="l" t="t" r="r" b="b"/>
              <a:pathLst>
                <a:path w="57912" h="55245">
                  <a:moveTo>
                    <a:pt x="29591" y="508"/>
                  </a:moveTo>
                  <a:lnTo>
                    <a:pt x="36830" y="19177"/>
                  </a:lnTo>
                  <a:lnTo>
                    <a:pt x="56896" y="20320"/>
                  </a:lnTo>
                  <a:lnTo>
                    <a:pt x="57912" y="21336"/>
                  </a:lnTo>
                  <a:lnTo>
                    <a:pt x="41783" y="34544"/>
                  </a:lnTo>
                  <a:lnTo>
                    <a:pt x="46863" y="53975"/>
                  </a:lnTo>
                  <a:lnTo>
                    <a:pt x="46228" y="55245"/>
                  </a:lnTo>
                  <a:lnTo>
                    <a:pt x="28702" y="44069"/>
                  </a:lnTo>
                  <a:lnTo>
                    <a:pt x="11811" y="54864"/>
                  </a:lnTo>
                  <a:lnTo>
                    <a:pt x="10414" y="54737"/>
                  </a:lnTo>
                  <a:lnTo>
                    <a:pt x="15748" y="34671"/>
                  </a:lnTo>
                  <a:lnTo>
                    <a:pt x="254" y="21971"/>
                  </a:lnTo>
                  <a:lnTo>
                    <a:pt x="0" y="20574"/>
                  </a:lnTo>
                  <a:lnTo>
                    <a:pt x="20701" y="19304"/>
                  </a:lnTo>
                  <a:lnTo>
                    <a:pt x="27940" y="635"/>
                  </a:lnTo>
                  <a:lnTo>
                    <a:pt x="29210" y="0"/>
                  </a:lnTo>
                </a:path>
              </a:pathLst>
            </a:custGeom>
            <a:solidFill>
              <a:srgbClr val="FFC653"/>
            </a:solidFill>
          </p:spPr>
          <p:txBody>
            <a:bodyPr/>
            <a:lstStyle/>
            <a:p>
              <a:endParaRPr lang="en-US" dirty="0"/>
            </a:p>
          </p:txBody>
        </p:sp>
        <p:sp>
          <p:nvSpPr>
            <p:cNvPr id="15" name="Freeform 15"/>
            <p:cNvSpPr/>
            <p:nvPr/>
          </p:nvSpPr>
          <p:spPr>
            <a:xfrm>
              <a:off x="728599" y="927989"/>
              <a:ext cx="57912" cy="55245"/>
            </a:xfrm>
            <a:custGeom>
              <a:avLst/>
              <a:gdLst/>
              <a:ahLst/>
              <a:cxnLst/>
              <a:rect l="l" t="t" r="r" b="b"/>
              <a:pathLst>
                <a:path w="57912" h="55245">
                  <a:moveTo>
                    <a:pt x="29591" y="508"/>
                  </a:moveTo>
                  <a:lnTo>
                    <a:pt x="36830" y="19177"/>
                  </a:lnTo>
                  <a:lnTo>
                    <a:pt x="56896" y="20320"/>
                  </a:lnTo>
                  <a:lnTo>
                    <a:pt x="57912" y="21336"/>
                  </a:lnTo>
                  <a:lnTo>
                    <a:pt x="41783" y="34544"/>
                  </a:lnTo>
                  <a:lnTo>
                    <a:pt x="46863" y="53975"/>
                  </a:lnTo>
                  <a:lnTo>
                    <a:pt x="46228" y="55245"/>
                  </a:lnTo>
                  <a:lnTo>
                    <a:pt x="28702" y="44069"/>
                  </a:lnTo>
                  <a:lnTo>
                    <a:pt x="11811" y="54864"/>
                  </a:lnTo>
                  <a:lnTo>
                    <a:pt x="10414" y="54737"/>
                  </a:lnTo>
                  <a:lnTo>
                    <a:pt x="15748" y="34671"/>
                  </a:lnTo>
                  <a:lnTo>
                    <a:pt x="254" y="21971"/>
                  </a:lnTo>
                  <a:lnTo>
                    <a:pt x="0" y="20574"/>
                  </a:lnTo>
                  <a:lnTo>
                    <a:pt x="20701" y="19304"/>
                  </a:lnTo>
                  <a:lnTo>
                    <a:pt x="27940" y="635"/>
                  </a:lnTo>
                  <a:lnTo>
                    <a:pt x="29210" y="0"/>
                  </a:lnTo>
                </a:path>
              </a:pathLst>
            </a:custGeom>
            <a:solidFill>
              <a:srgbClr val="FFC653"/>
            </a:solidFill>
          </p:spPr>
          <p:txBody>
            <a:bodyPr/>
            <a:lstStyle/>
            <a:p>
              <a:endParaRPr lang="en-US" dirty="0"/>
            </a:p>
          </p:txBody>
        </p:sp>
        <p:sp>
          <p:nvSpPr>
            <p:cNvPr id="16" name="Freeform 16"/>
            <p:cNvSpPr/>
            <p:nvPr/>
          </p:nvSpPr>
          <p:spPr>
            <a:xfrm>
              <a:off x="790829" y="927989"/>
              <a:ext cx="57912" cy="55245"/>
            </a:xfrm>
            <a:custGeom>
              <a:avLst/>
              <a:gdLst/>
              <a:ahLst/>
              <a:cxnLst/>
              <a:rect l="l" t="t" r="r" b="b"/>
              <a:pathLst>
                <a:path w="57912" h="55245">
                  <a:moveTo>
                    <a:pt x="29591" y="508"/>
                  </a:moveTo>
                  <a:lnTo>
                    <a:pt x="36830" y="19177"/>
                  </a:lnTo>
                  <a:lnTo>
                    <a:pt x="56896" y="20320"/>
                  </a:lnTo>
                  <a:lnTo>
                    <a:pt x="57912" y="21336"/>
                  </a:lnTo>
                  <a:lnTo>
                    <a:pt x="41783" y="34544"/>
                  </a:lnTo>
                  <a:lnTo>
                    <a:pt x="46863" y="53975"/>
                  </a:lnTo>
                  <a:lnTo>
                    <a:pt x="46228" y="55245"/>
                  </a:lnTo>
                  <a:lnTo>
                    <a:pt x="28702" y="44069"/>
                  </a:lnTo>
                  <a:lnTo>
                    <a:pt x="11811" y="54864"/>
                  </a:lnTo>
                  <a:lnTo>
                    <a:pt x="10414" y="54737"/>
                  </a:lnTo>
                  <a:lnTo>
                    <a:pt x="15748" y="34671"/>
                  </a:lnTo>
                  <a:lnTo>
                    <a:pt x="254" y="21971"/>
                  </a:lnTo>
                  <a:lnTo>
                    <a:pt x="0" y="20574"/>
                  </a:lnTo>
                  <a:lnTo>
                    <a:pt x="20701" y="19304"/>
                  </a:lnTo>
                  <a:lnTo>
                    <a:pt x="27940" y="635"/>
                  </a:lnTo>
                  <a:lnTo>
                    <a:pt x="29210" y="0"/>
                  </a:lnTo>
                </a:path>
              </a:pathLst>
            </a:custGeom>
            <a:solidFill>
              <a:srgbClr val="FFC653"/>
            </a:solidFill>
          </p:spPr>
          <p:txBody>
            <a:bodyPr/>
            <a:lstStyle/>
            <a:p>
              <a:endParaRPr lang="en-US" dirty="0"/>
            </a:p>
          </p:txBody>
        </p:sp>
        <p:sp>
          <p:nvSpPr>
            <p:cNvPr id="17" name="Freeform 17"/>
            <p:cNvSpPr/>
            <p:nvPr/>
          </p:nvSpPr>
          <p:spPr>
            <a:xfrm>
              <a:off x="853059" y="927989"/>
              <a:ext cx="57912" cy="55245"/>
            </a:xfrm>
            <a:custGeom>
              <a:avLst/>
              <a:gdLst/>
              <a:ahLst/>
              <a:cxnLst/>
              <a:rect l="l" t="t" r="r" b="b"/>
              <a:pathLst>
                <a:path w="57912" h="55245">
                  <a:moveTo>
                    <a:pt x="29591" y="508"/>
                  </a:moveTo>
                  <a:lnTo>
                    <a:pt x="36830" y="19177"/>
                  </a:lnTo>
                  <a:lnTo>
                    <a:pt x="56896" y="20320"/>
                  </a:lnTo>
                  <a:lnTo>
                    <a:pt x="57912" y="21336"/>
                  </a:lnTo>
                  <a:lnTo>
                    <a:pt x="41783" y="34544"/>
                  </a:lnTo>
                  <a:lnTo>
                    <a:pt x="46863" y="53975"/>
                  </a:lnTo>
                  <a:lnTo>
                    <a:pt x="46228" y="55245"/>
                  </a:lnTo>
                  <a:lnTo>
                    <a:pt x="28702" y="44069"/>
                  </a:lnTo>
                  <a:lnTo>
                    <a:pt x="11811" y="54864"/>
                  </a:lnTo>
                  <a:lnTo>
                    <a:pt x="10414" y="54737"/>
                  </a:lnTo>
                  <a:lnTo>
                    <a:pt x="15748" y="34671"/>
                  </a:lnTo>
                  <a:lnTo>
                    <a:pt x="254" y="21971"/>
                  </a:lnTo>
                  <a:lnTo>
                    <a:pt x="0" y="20574"/>
                  </a:lnTo>
                  <a:lnTo>
                    <a:pt x="20701" y="19304"/>
                  </a:lnTo>
                  <a:lnTo>
                    <a:pt x="27940" y="635"/>
                  </a:lnTo>
                  <a:lnTo>
                    <a:pt x="29210" y="0"/>
                  </a:lnTo>
                </a:path>
              </a:pathLst>
            </a:custGeom>
            <a:solidFill>
              <a:srgbClr val="FFC653"/>
            </a:solidFill>
          </p:spPr>
          <p:txBody>
            <a:bodyPr/>
            <a:lstStyle/>
            <a:p>
              <a:endParaRPr lang="en-US" dirty="0"/>
            </a:p>
          </p:txBody>
        </p:sp>
        <p:sp>
          <p:nvSpPr>
            <p:cNvPr id="18" name="Freeform 18"/>
            <p:cNvSpPr/>
            <p:nvPr/>
          </p:nvSpPr>
          <p:spPr>
            <a:xfrm>
              <a:off x="915162" y="927989"/>
              <a:ext cx="57912" cy="55245"/>
            </a:xfrm>
            <a:custGeom>
              <a:avLst/>
              <a:gdLst/>
              <a:ahLst/>
              <a:cxnLst/>
              <a:rect l="l" t="t" r="r" b="b"/>
              <a:pathLst>
                <a:path w="57912" h="55245">
                  <a:moveTo>
                    <a:pt x="29591" y="508"/>
                  </a:moveTo>
                  <a:lnTo>
                    <a:pt x="36830" y="19177"/>
                  </a:lnTo>
                  <a:lnTo>
                    <a:pt x="56896" y="20320"/>
                  </a:lnTo>
                  <a:lnTo>
                    <a:pt x="57912" y="21336"/>
                  </a:lnTo>
                  <a:lnTo>
                    <a:pt x="41783" y="34544"/>
                  </a:lnTo>
                  <a:lnTo>
                    <a:pt x="46863" y="53975"/>
                  </a:lnTo>
                  <a:lnTo>
                    <a:pt x="46228" y="55245"/>
                  </a:lnTo>
                  <a:lnTo>
                    <a:pt x="28702" y="44069"/>
                  </a:lnTo>
                  <a:lnTo>
                    <a:pt x="11811" y="54864"/>
                  </a:lnTo>
                  <a:lnTo>
                    <a:pt x="10414" y="54737"/>
                  </a:lnTo>
                  <a:lnTo>
                    <a:pt x="15748" y="34671"/>
                  </a:lnTo>
                  <a:lnTo>
                    <a:pt x="254" y="21971"/>
                  </a:lnTo>
                  <a:lnTo>
                    <a:pt x="0" y="20574"/>
                  </a:lnTo>
                  <a:lnTo>
                    <a:pt x="20701" y="19304"/>
                  </a:lnTo>
                  <a:lnTo>
                    <a:pt x="27940" y="635"/>
                  </a:lnTo>
                  <a:lnTo>
                    <a:pt x="29210" y="0"/>
                  </a:lnTo>
                </a:path>
              </a:pathLst>
            </a:custGeom>
            <a:solidFill>
              <a:srgbClr val="FFC653"/>
            </a:solidFill>
          </p:spPr>
          <p:txBody>
            <a:bodyPr/>
            <a:lstStyle/>
            <a:p>
              <a:endParaRPr lang="en-US" dirty="0"/>
            </a:p>
          </p:txBody>
        </p:sp>
        <p:sp>
          <p:nvSpPr>
            <p:cNvPr id="19" name="Freeform 19"/>
            <p:cNvSpPr/>
            <p:nvPr/>
          </p:nvSpPr>
          <p:spPr>
            <a:xfrm>
              <a:off x="668909" y="630682"/>
              <a:ext cx="301498" cy="301371"/>
            </a:xfrm>
            <a:custGeom>
              <a:avLst/>
              <a:gdLst/>
              <a:ahLst/>
              <a:cxnLst/>
              <a:rect l="l" t="t" r="r" b="b"/>
              <a:pathLst>
                <a:path w="301498" h="301371">
                  <a:moveTo>
                    <a:pt x="109220" y="22860"/>
                  </a:moveTo>
                  <a:cubicBezTo>
                    <a:pt x="179832" y="0"/>
                    <a:pt x="255524" y="38481"/>
                    <a:pt x="278511" y="109093"/>
                  </a:cubicBezTo>
                  <a:cubicBezTo>
                    <a:pt x="301498" y="179705"/>
                    <a:pt x="262763" y="255397"/>
                    <a:pt x="192278" y="278384"/>
                  </a:cubicBezTo>
                  <a:cubicBezTo>
                    <a:pt x="121793" y="301371"/>
                    <a:pt x="45974" y="262636"/>
                    <a:pt x="22987" y="192151"/>
                  </a:cubicBezTo>
                  <a:cubicBezTo>
                    <a:pt x="0" y="121666"/>
                    <a:pt x="38735" y="45847"/>
                    <a:pt x="109220" y="22860"/>
                  </a:cubicBezTo>
                </a:path>
              </a:pathLst>
            </a:custGeom>
            <a:solidFill>
              <a:srgbClr val="00A1AD"/>
            </a:solidFill>
          </p:spPr>
          <p:txBody>
            <a:bodyPr/>
            <a:lstStyle/>
            <a:p>
              <a:endParaRPr lang="en-US" dirty="0"/>
            </a:p>
          </p:txBody>
        </p:sp>
        <p:sp>
          <p:nvSpPr>
            <p:cNvPr id="20" name="Freeform 20"/>
            <p:cNvSpPr/>
            <p:nvPr/>
          </p:nvSpPr>
          <p:spPr>
            <a:xfrm>
              <a:off x="740918" y="793115"/>
              <a:ext cx="155448" cy="47244"/>
            </a:xfrm>
            <a:custGeom>
              <a:avLst/>
              <a:gdLst/>
              <a:ahLst/>
              <a:cxnLst/>
              <a:rect l="l" t="t" r="r" b="b"/>
              <a:pathLst>
                <a:path w="155448" h="47244">
                  <a:moveTo>
                    <a:pt x="155448" y="47244"/>
                  </a:moveTo>
                  <a:cubicBezTo>
                    <a:pt x="140843" y="19177"/>
                    <a:pt x="111506" y="0"/>
                    <a:pt x="77724" y="0"/>
                  </a:cubicBezTo>
                  <a:cubicBezTo>
                    <a:pt x="43942" y="0"/>
                    <a:pt x="14478" y="19177"/>
                    <a:pt x="0" y="47244"/>
                  </a:cubicBezTo>
                  <a:close/>
                </a:path>
              </a:pathLst>
            </a:custGeom>
            <a:solidFill>
              <a:srgbClr val="FFFFFF"/>
            </a:solidFill>
          </p:spPr>
          <p:txBody>
            <a:bodyPr/>
            <a:lstStyle/>
            <a:p>
              <a:endParaRPr lang="en-US" dirty="0"/>
            </a:p>
          </p:txBody>
        </p:sp>
        <p:sp>
          <p:nvSpPr>
            <p:cNvPr id="21" name="Freeform 21"/>
            <p:cNvSpPr/>
            <p:nvPr/>
          </p:nvSpPr>
          <p:spPr>
            <a:xfrm>
              <a:off x="775208" y="697230"/>
              <a:ext cx="86868" cy="86868"/>
            </a:xfrm>
            <a:custGeom>
              <a:avLst/>
              <a:gdLst/>
              <a:ahLst/>
              <a:cxnLst/>
              <a:rect l="l" t="t" r="r" b="b"/>
              <a:pathLst>
                <a:path w="86868" h="86868">
                  <a:moveTo>
                    <a:pt x="43434" y="86868"/>
                  </a:moveTo>
                  <a:cubicBezTo>
                    <a:pt x="67437" y="86868"/>
                    <a:pt x="86868" y="67437"/>
                    <a:pt x="86868" y="43434"/>
                  </a:cubicBezTo>
                  <a:cubicBezTo>
                    <a:pt x="86868" y="19431"/>
                    <a:pt x="67437" y="0"/>
                    <a:pt x="43434" y="0"/>
                  </a:cubicBezTo>
                  <a:cubicBezTo>
                    <a:pt x="19431" y="0"/>
                    <a:pt x="0" y="19431"/>
                    <a:pt x="0" y="43434"/>
                  </a:cubicBezTo>
                  <a:cubicBezTo>
                    <a:pt x="0" y="67437"/>
                    <a:pt x="19431" y="86868"/>
                    <a:pt x="43434" y="86868"/>
                  </a:cubicBezTo>
                </a:path>
              </a:pathLst>
            </a:custGeom>
            <a:solidFill>
              <a:srgbClr val="FFFFFF"/>
            </a:solidFill>
          </p:spPr>
          <p:txBody>
            <a:bodyPr/>
            <a:lstStyle/>
            <a:p>
              <a:endParaRPr lang="en-US" dirty="0"/>
            </a:p>
          </p:txBody>
        </p:sp>
      </p:grpSp>
      <p:grpSp>
        <p:nvGrpSpPr>
          <p:cNvPr id="22" name="Group 22"/>
          <p:cNvGrpSpPr>
            <a:grpSpLocks noChangeAspect="1"/>
          </p:cNvGrpSpPr>
          <p:nvPr/>
        </p:nvGrpSpPr>
        <p:grpSpPr>
          <a:xfrm>
            <a:off x="1885197" y="4838813"/>
            <a:ext cx="1193336" cy="1193336"/>
            <a:chOff x="0" y="0"/>
            <a:chExt cx="1544320" cy="1544320"/>
          </a:xfrm>
        </p:grpSpPr>
        <p:sp>
          <p:nvSpPr>
            <p:cNvPr id="23" name="Freeform 23"/>
            <p:cNvSpPr/>
            <p:nvPr/>
          </p:nvSpPr>
          <p:spPr>
            <a:xfrm>
              <a:off x="-22606" y="-22479"/>
              <a:ext cx="1589405" cy="1589405"/>
            </a:xfrm>
            <a:custGeom>
              <a:avLst/>
              <a:gdLst/>
              <a:ahLst/>
              <a:cxnLst/>
              <a:rect l="l" t="t" r="r" b="b"/>
              <a:pathLst>
                <a:path w="1589405" h="1589405">
                  <a:moveTo>
                    <a:pt x="575818" y="120904"/>
                  </a:moveTo>
                  <a:cubicBezTo>
                    <a:pt x="947928" y="0"/>
                    <a:pt x="1347597" y="203708"/>
                    <a:pt x="1468501" y="575818"/>
                  </a:cubicBezTo>
                  <a:cubicBezTo>
                    <a:pt x="1589405" y="947928"/>
                    <a:pt x="1385824" y="1347597"/>
                    <a:pt x="1013587" y="1468501"/>
                  </a:cubicBezTo>
                  <a:cubicBezTo>
                    <a:pt x="641350" y="1589405"/>
                    <a:pt x="241808" y="1385697"/>
                    <a:pt x="120904" y="1013587"/>
                  </a:cubicBezTo>
                  <a:cubicBezTo>
                    <a:pt x="0" y="641477"/>
                    <a:pt x="203708" y="241808"/>
                    <a:pt x="575818" y="120904"/>
                  </a:cubicBezTo>
                </a:path>
              </a:pathLst>
            </a:custGeom>
            <a:solidFill>
              <a:srgbClr val="00AB96"/>
            </a:solidFill>
          </p:spPr>
          <p:txBody>
            <a:bodyPr/>
            <a:lstStyle/>
            <a:p>
              <a:endParaRPr lang="en-US" dirty="0"/>
            </a:p>
          </p:txBody>
        </p:sp>
        <p:sp>
          <p:nvSpPr>
            <p:cNvPr id="24" name="Freeform 24"/>
            <p:cNvSpPr/>
            <p:nvPr/>
          </p:nvSpPr>
          <p:spPr>
            <a:xfrm>
              <a:off x="207518" y="465836"/>
              <a:ext cx="1129284" cy="612648"/>
            </a:xfrm>
            <a:custGeom>
              <a:avLst/>
              <a:gdLst/>
              <a:ahLst/>
              <a:cxnLst/>
              <a:rect l="l" t="t" r="r" b="b"/>
              <a:pathLst>
                <a:path w="1129284" h="612648">
                  <a:moveTo>
                    <a:pt x="1129284" y="306324"/>
                  </a:moveTo>
                  <a:cubicBezTo>
                    <a:pt x="1030859" y="125476"/>
                    <a:pt x="814959" y="0"/>
                    <a:pt x="564515" y="0"/>
                  </a:cubicBezTo>
                  <a:cubicBezTo>
                    <a:pt x="314325" y="0"/>
                    <a:pt x="98679" y="125222"/>
                    <a:pt x="0" y="305689"/>
                  </a:cubicBezTo>
                  <a:lnTo>
                    <a:pt x="0" y="306959"/>
                  </a:lnTo>
                  <a:cubicBezTo>
                    <a:pt x="98552" y="487426"/>
                    <a:pt x="314325" y="612648"/>
                    <a:pt x="564515" y="612648"/>
                  </a:cubicBezTo>
                  <a:cubicBezTo>
                    <a:pt x="814959" y="612648"/>
                    <a:pt x="1030859" y="487172"/>
                    <a:pt x="1129284" y="306324"/>
                  </a:cubicBezTo>
                  <a:close/>
                </a:path>
              </a:pathLst>
            </a:custGeom>
            <a:solidFill>
              <a:srgbClr val="FFFFFF"/>
            </a:solidFill>
          </p:spPr>
          <p:txBody>
            <a:bodyPr/>
            <a:lstStyle/>
            <a:p>
              <a:endParaRPr lang="en-US" dirty="0"/>
            </a:p>
          </p:txBody>
        </p:sp>
        <p:sp>
          <p:nvSpPr>
            <p:cNvPr id="25" name="Freeform 25"/>
            <p:cNvSpPr/>
            <p:nvPr/>
          </p:nvSpPr>
          <p:spPr>
            <a:xfrm>
              <a:off x="500761" y="520319"/>
              <a:ext cx="542798" cy="503682"/>
            </a:xfrm>
            <a:custGeom>
              <a:avLst/>
              <a:gdLst/>
              <a:ahLst/>
              <a:cxnLst/>
              <a:rect l="l" t="t" r="r" b="b"/>
              <a:pathLst>
                <a:path w="542798" h="503682">
                  <a:moveTo>
                    <a:pt x="0" y="251841"/>
                  </a:moveTo>
                  <a:cubicBezTo>
                    <a:pt x="0" y="112776"/>
                    <a:pt x="121539" y="0"/>
                    <a:pt x="271399" y="0"/>
                  </a:cubicBezTo>
                  <a:cubicBezTo>
                    <a:pt x="421259" y="0"/>
                    <a:pt x="542798" y="112776"/>
                    <a:pt x="542798" y="251841"/>
                  </a:cubicBezTo>
                  <a:cubicBezTo>
                    <a:pt x="542798" y="390906"/>
                    <a:pt x="421259" y="503682"/>
                    <a:pt x="271399" y="503682"/>
                  </a:cubicBezTo>
                  <a:cubicBezTo>
                    <a:pt x="121539" y="503682"/>
                    <a:pt x="0" y="390906"/>
                    <a:pt x="0" y="251841"/>
                  </a:cubicBezTo>
                </a:path>
              </a:pathLst>
            </a:custGeom>
            <a:solidFill>
              <a:srgbClr val="1E1B55"/>
            </a:solidFill>
          </p:spPr>
          <p:txBody>
            <a:bodyPr/>
            <a:lstStyle/>
            <a:p>
              <a:endParaRPr lang="en-US" dirty="0"/>
            </a:p>
          </p:txBody>
        </p:sp>
        <p:sp>
          <p:nvSpPr>
            <p:cNvPr id="26" name="Freeform 26"/>
            <p:cNvSpPr/>
            <p:nvPr/>
          </p:nvSpPr>
          <p:spPr>
            <a:xfrm>
              <a:off x="640969" y="678307"/>
              <a:ext cx="262382" cy="228473"/>
            </a:xfrm>
            <a:custGeom>
              <a:avLst/>
              <a:gdLst/>
              <a:ahLst/>
              <a:cxnLst/>
              <a:rect l="l" t="t" r="r" b="b"/>
              <a:pathLst>
                <a:path w="262382" h="228473">
                  <a:moveTo>
                    <a:pt x="262382" y="228473"/>
                  </a:moveTo>
                  <a:lnTo>
                    <a:pt x="262382" y="97028"/>
                  </a:lnTo>
                  <a:lnTo>
                    <a:pt x="131318" y="0"/>
                  </a:lnTo>
                  <a:lnTo>
                    <a:pt x="0" y="97028"/>
                  </a:lnTo>
                  <a:lnTo>
                    <a:pt x="0" y="228473"/>
                  </a:lnTo>
                  <a:lnTo>
                    <a:pt x="101346" y="228473"/>
                  </a:lnTo>
                  <a:lnTo>
                    <a:pt x="101346" y="134112"/>
                  </a:lnTo>
                  <a:lnTo>
                    <a:pt x="160909" y="134112"/>
                  </a:lnTo>
                  <a:lnTo>
                    <a:pt x="160909" y="228473"/>
                  </a:lnTo>
                  <a:close/>
                </a:path>
              </a:pathLst>
            </a:custGeom>
            <a:solidFill>
              <a:srgbClr val="FFFFFF"/>
            </a:solidFill>
          </p:spPr>
          <p:txBody>
            <a:bodyPr/>
            <a:lstStyle/>
            <a:p>
              <a:endParaRPr lang="en-US" dirty="0"/>
            </a:p>
          </p:txBody>
        </p:sp>
        <p:sp>
          <p:nvSpPr>
            <p:cNvPr id="27" name="Freeform 27"/>
            <p:cNvSpPr/>
            <p:nvPr/>
          </p:nvSpPr>
          <p:spPr>
            <a:xfrm>
              <a:off x="597662" y="612140"/>
              <a:ext cx="349123" cy="156845"/>
            </a:xfrm>
            <a:custGeom>
              <a:avLst/>
              <a:gdLst/>
              <a:ahLst/>
              <a:cxnLst/>
              <a:rect l="l" t="t" r="r" b="b"/>
              <a:pathLst>
                <a:path w="349123" h="156845">
                  <a:moveTo>
                    <a:pt x="328549" y="156718"/>
                  </a:moveTo>
                  <a:lnTo>
                    <a:pt x="164465" y="35306"/>
                  </a:lnTo>
                  <a:lnTo>
                    <a:pt x="174752" y="21463"/>
                  </a:lnTo>
                  <a:lnTo>
                    <a:pt x="185039" y="35306"/>
                  </a:lnTo>
                  <a:lnTo>
                    <a:pt x="20447" y="156845"/>
                  </a:lnTo>
                  <a:lnTo>
                    <a:pt x="0" y="129159"/>
                  </a:lnTo>
                  <a:lnTo>
                    <a:pt x="174752" y="0"/>
                  </a:lnTo>
                  <a:lnTo>
                    <a:pt x="349123" y="129032"/>
                  </a:lnTo>
                  <a:close/>
                </a:path>
              </a:pathLst>
            </a:custGeom>
            <a:solidFill>
              <a:srgbClr val="FFC653"/>
            </a:solidFill>
          </p:spPr>
          <p:txBody>
            <a:bodyPr/>
            <a:lstStyle/>
            <a:p>
              <a:endParaRPr lang="en-US" dirty="0"/>
            </a:p>
          </p:txBody>
        </p:sp>
      </p:grpSp>
      <p:grpSp>
        <p:nvGrpSpPr>
          <p:cNvPr id="28" name="Group 28"/>
          <p:cNvGrpSpPr>
            <a:grpSpLocks noChangeAspect="1"/>
          </p:cNvGrpSpPr>
          <p:nvPr/>
        </p:nvGrpSpPr>
        <p:grpSpPr>
          <a:xfrm>
            <a:off x="3289528" y="4838813"/>
            <a:ext cx="1193336" cy="1193336"/>
            <a:chOff x="0" y="0"/>
            <a:chExt cx="1544320" cy="1544320"/>
          </a:xfrm>
        </p:grpSpPr>
        <p:sp>
          <p:nvSpPr>
            <p:cNvPr id="29" name="Freeform 29"/>
            <p:cNvSpPr/>
            <p:nvPr/>
          </p:nvSpPr>
          <p:spPr>
            <a:xfrm>
              <a:off x="-22606" y="-22479"/>
              <a:ext cx="1589405" cy="1589405"/>
            </a:xfrm>
            <a:custGeom>
              <a:avLst/>
              <a:gdLst/>
              <a:ahLst/>
              <a:cxnLst/>
              <a:rect l="l" t="t" r="r" b="b"/>
              <a:pathLst>
                <a:path w="1589405" h="1589405">
                  <a:moveTo>
                    <a:pt x="575818" y="120904"/>
                  </a:moveTo>
                  <a:cubicBezTo>
                    <a:pt x="947928" y="0"/>
                    <a:pt x="1347597" y="203708"/>
                    <a:pt x="1468501" y="575818"/>
                  </a:cubicBezTo>
                  <a:cubicBezTo>
                    <a:pt x="1589405" y="947928"/>
                    <a:pt x="1385824" y="1347597"/>
                    <a:pt x="1013587" y="1468501"/>
                  </a:cubicBezTo>
                  <a:cubicBezTo>
                    <a:pt x="641350" y="1589405"/>
                    <a:pt x="241808" y="1385697"/>
                    <a:pt x="120904" y="1013587"/>
                  </a:cubicBezTo>
                  <a:cubicBezTo>
                    <a:pt x="0" y="641477"/>
                    <a:pt x="203708" y="241808"/>
                    <a:pt x="575818" y="120904"/>
                  </a:cubicBezTo>
                </a:path>
              </a:pathLst>
            </a:custGeom>
            <a:solidFill>
              <a:srgbClr val="2F51A3"/>
            </a:solidFill>
          </p:spPr>
          <p:txBody>
            <a:bodyPr/>
            <a:lstStyle/>
            <a:p>
              <a:endParaRPr lang="en-US" dirty="0"/>
            </a:p>
          </p:txBody>
        </p:sp>
        <p:sp>
          <p:nvSpPr>
            <p:cNvPr id="30" name="Freeform 30"/>
            <p:cNvSpPr/>
            <p:nvPr/>
          </p:nvSpPr>
          <p:spPr>
            <a:xfrm>
              <a:off x="540385" y="411988"/>
              <a:ext cx="447802" cy="715137"/>
            </a:xfrm>
            <a:custGeom>
              <a:avLst/>
              <a:gdLst/>
              <a:ahLst/>
              <a:cxnLst/>
              <a:rect l="l" t="t" r="r" b="b"/>
              <a:pathLst>
                <a:path w="447802" h="715137">
                  <a:moveTo>
                    <a:pt x="426974" y="113665"/>
                  </a:moveTo>
                  <a:cubicBezTo>
                    <a:pt x="380238" y="79375"/>
                    <a:pt x="330073" y="57658"/>
                    <a:pt x="269875" y="50165"/>
                  </a:cubicBezTo>
                  <a:lnTo>
                    <a:pt x="269875" y="0"/>
                  </a:lnTo>
                  <a:lnTo>
                    <a:pt x="197231" y="0"/>
                  </a:lnTo>
                  <a:lnTo>
                    <a:pt x="197231" y="48514"/>
                  </a:lnTo>
                  <a:cubicBezTo>
                    <a:pt x="92837" y="57658"/>
                    <a:pt x="21717" y="118745"/>
                    <a:pt x="21717" y="208915"/>
                  </a:cubicBezTo>
                  <a:lnTo>
                    <a:pt x="21717" y="209804"/>
                  </a:lnTo>
                  <a:cubicBezTo>
                    <a:pt x="21717" y="304165"/>
                    <a:pt x="78486" y="350139"/>
                    <a:pt x="200533" y="381127"/>
                  </a:cubicBezTo>
                  <a:lnTo>
                    <a:pt x="200533" y="545592"/>
                  </a:lnTo>
                  <a:cubicBezTo>
                    <a:pt x="146177" y="536448"/>
                    <a:pt x="101092" y="511302"/>
                    <a:pt x="53467" y="472059"/>
                  </a:cubicBezTo>
                  <a:lnTo>
                    <a:pt x="0" y="548894"/>
                  </a:lnTo>
                  <a:cubicBezTo>
                    <a:pt x="56007" y="593979"/>
                    <a:pt x="124460" y="623316"/>
                    <a:pt x="197231" y="631571"/>
                  </a:cubicBezTo>
                  <a:lnTo>
                    <a:pt x="197231" y="715137"/>
                  </a:lnTo>
                  <a:lnTo>
                    <a:pt x="269875" y="715137"/>
                  </a:lnTo>
                  <a:lnTo>
                    <a:pt x="269875" y="633349"/>
                  </a:lnTo>
                  <a:cubicBezTo>
                    <a:pt x="376047" y="623316"/>
                    <a:pt x="447802" y="562356"/>
                    <a:pt x="447802" y="471297"/>
                  </a:cubicBezTo>
                  <a:lnTo>
                    <a:pt x="447802" y="469646"/>
                  </a:lnTo>
                  <a:cubicBezTo>
                    <a:pt x="447802" y="380238"/>
                    <a:pt x="393446" y="330073"/>
                    <a:pt x="266446" y="298323"/>
                  </a:cubicBezTo>
                  <a:lnTo>
                    <a:pt x="266446" y="137795"/>
                  </a:lnTo>
                  <a:cubicBezTo>
                    <a:pt x="304927" y="146177"/>
                    <a:pt x="343281" y="165354"/>
                    <a:pt x="380111" y="192151"/>
                  </a:cubicBezTo>
                  <a:close/>
                  <a:moveTo>
                    <a:pt x="349250" y="475361"/>
                  </a:moveTo>
                  <a:lnTo>
                    <a:pt x="349250" y="477012"/>
                  </a:lnTo>
                  <a:cubicBezTo>
                    <a:pt x="349250" y="517144"/>
                    <a:pt x="320040" y="543052"/>
                    <a:pt x="266573" y="548894"/>
                  </a:cubicBezTo>
                  <a:lnTo>
                    <a:pt x="266573" y="396875"/>
                  </a:lnTo>
                  <a:cubicBezTo>
                    <a:pt x="330962" y="416052"/>
                    <a:pt x="349250" y="438658"/>
                    <a:pt x="349250" y="475361"/>
                  </a:cubicBezTo>
                  <a:moveTo>
                    <a:pt x="120269" y="203073"/>
                  </a:moveTo>
                  <a:lnTo>
                    <a:pt x="120269" y="202184"/>
                  </a:lnTo>
                  <a:cubicBezTo>
                    <a:pt x="120269" y="166243"/>
                    <a:pt x="146939" y="137795"/>
                    <a:pt x="200533" y="132842"/>
                  </a:cubicBezTo>
                  <a:lnTo>
                    <a:pt x="200533" y="280670"/>
                  </a:lnTo>
                  <a:cubicBezTo>
                    <a:pt x="136144" y="260604"/>
                    <a:pt x="120269" y="238125"/>
                    <a:pt x="120269" y="202946"/>
                  </a:cubicBezTo>
                </a:path>
              </a:pathLst>
            </a:custGeom>
            <a:solidFill>
              <a:srgbClr val="FFFFFF"/>
            </a:solidFill>
          </p:spPr>
          <p:txBody>
            <a:bodyPr/>
            <a:lstStyle/>
            <a:p>
              <a:endParaRPr lang="en-US" dirty="0"/>
            </a:p>
          </p:txBody>
        </p:sp>
        <p:sp>
          <p:nvSpPr>
            <p:cNvPr id="31" name="Freeform 31"/>
            <p:cNvSpPr/>
            <p:nvPr/>
          </p:nvSpPr>
          <p:spPr>
            <a:xfrm>
              <a:off x="863092" y="859155"/>
              <a:ext cx="283210" cy="283464"/>
            </a:xfrm>
            <a:custGeom>
              <a:avLst/>
              <a:gdLst/>
              <a:ahLst/>
              <a:cxnLst/>
              <a:rect l="l" t="t" r="r" b="b"/>
              <a:pathLst>
                <a:path w="283210" h="283464">
                  <a:moveTo>
                    <a:pt x="102489" y="21590"/>
                  </a:moveTo>
                  <a:cubicBezTo>
                    <a:pt x="168783" y="0"/>
                    <a:pt x="240030" y="36322"/>
                    <a:pt x="261620" y="102616"/>
                  </a:cubicBezTo>
                  <a:cubicBezTo>
                    <a:pt x="283210" y="168910"/>
                    <a:pt x="246888" y="240284"/>
                    <a:pt x="180594" y="261874"/>
                  </a:cubicBezTo>
                  <a:cubicBezTo>
                    <a:pt x="114300" y="283464"/>
                    <a:pt x="42926" y="247015"/>
                    <a:pt x="21463" y="180721"/>
                  </a:cubicBezTo>
                  <a:cubicBezTo>
                    <a:pt x="0" y="114427"/>
                    <a:pt x="36195" y="43180"/>
                    <a:pt x="102616" y="21590"/>
                  </a:cubicBezTo>
                </a:path>
              </a:pathLst>
            </a:custGeom>
            <a:solidFill>
              <a:srgbClr val="FFC653"/>
            </a:solidFill>
          </p:spPr>
          <p:txBody>
            <a:bodyPr/>
            <a:lstStyle/>
            <a:p>
              <a:endParaRPr lang="en-US" dirty="0"/>
            </a:p>
          </p:txBody>
        </p:sp>
        <p:sp>
          <p:nvSpPr>
            <p:cNvPr id="32" name="Freeform 32"/>
            <p:cNvSpPr/>
            <p:nvPr/>
          </p:nvSpPr>
          <p:spPr>
            <a:xfrm>
              <a:off x="930910" y="942594"/>
              <a:ext cx="147447" cy="117348"/>
            </a:xfrm>
            <a:custGeom>
              <a:avLst/>
              <a:gdLst/>
              <a:ahLst/>
              <a:cxnLst/>
              <a:rect l="l" t="t" r="r" b="b"/>
              <a:pathLst>
                <a:path w="147447" h="117348">
                  <a:moveTo>
                    <a:pt x="54610" y="117348"/>
                  </a:moveTo>
                  <a:lnTo>
                    <a:pt x="0" y="62484"/>
                  </a:lnTo>
                  <a:lnTo>
                    <a:pt x="24257" y="38354"/>
                  </a:lnTo>
                  <a:lnTo>
                    <a:pt x="54610" y="68834"/>
                  </a:lnTo>
                  <a:lnTo>
                    <a:pt x="123190" y="0"/>
                  </a:lnTo>
                  <a:lnTo>
                    <a:pt x="147447" y="24130"/>
                  </a:lnTo>
                  <a:close/>
                </a:path>
              </a:pathLst>
            </a:custGeom>
            <a:solidFill>
              <a:srgbClr val="FFFFFF"/>
            </a:solidFill>
          </p:spPr>
          <p:txBody>
            <a:bodyPr/>
            <a:lstStyle/>
            <a:p>
              <a:endParaRPr lang="en-US" dirty="0"/>
            </a:p>
          </p:txBody>
        </p:sp>
      </p:grpSp>
      <p:grpSp>
        <p:nvGrpSpPr>
          <p:cNvPr id="33" name="Group 33"/>
          <p:cNvGrpSpPr>
            <a:grpSpLocks noChangeAspect="1"/>
          </p:cNvGrpSpPr>
          <p:nvPr/>
        </p:nvGrpSpPr>
        <p:grpSpPr>
          <a:xfrm>
            <a:off x="4693860" y="4838813"/>
            <a:ext cx="1193336" cy="1193336"/>
            <a:chOff x="0" y="0"/>
            <a:chExt cx="1544320" cy="1544320"/>
          </a:xfrm>
        </p:grpSpPr>
        <p:sp>
          <p:nvSpPr>
            <p:cNvPr id="34" name="Freeform 34"/>
            <p:cNvSpPr/>
            <p:nvPr/>
          </p:nvSpPr>
          <p:spPr>
            <a:xfrm>
              <a:off x="-22606" y="-22479"/>
              <a:ext cx="1589405" cy="1589405"/>
            </a:xfrm>
            <a:custGeom>
              <a:avLst/>
              <a:gdLst/>
              <a:ahLst/>
              <a:cxnLst/>
              <a:rect l="l" t="t" r="r" b="b"/>
              <a:pathLst>
                <a:path w="1589405" h="1589405">
                  <a:moveTo>
                    <a:pt x="575818" y="120904"/>
                  </a:moveTo>
                  <a:cubicBezTo>
                    <a:pt x="947928" y="0"/>
                    <a:pt x="1347597" y="203708"/>
                    <a:pt x="1468501" y="575818"/>
                  </a:cubicBezTo>
                  <a:cubicBezTo>
                    <a:pt x="1589405" y="947928"/>
                    <a:pt x="1385697" y="1347597"/>
                    <a:pt x="1013587" y="1468501"/>
                  </a:cubicBezTo>
                  <a:cubicBezTo>
                    <a:pt x="641477" y="1589405"/>
                    <a:pt x="241808" y="1385697"/>
                    <a:pt x="120904" y="1013587"/>
                  </a:cubicBezTo>
                  <a:cubicBezTo>
                    <a:pt x="0" y="641477"/>
                    <a:pt x="203708" y="241808"/>
                    <a:pt x="575818" y="120904"/>
                  </a:cubicBezTo>
                </a:path>
              </a:pathLst>
            </a:custGeom>
            <a:solidFill>
              <a:srgbClr val="2065B1"/>
            </a:solidFill>
          </p:spPr>
          <p:txBody>
            <a:bodyPr/>
            <a:lstStyle/>
            <a:p>
              <a:endParaRPr lang="en-US" dirty="0"/>
            </a:p>
          </p:txBody>
        </p:sp>
        <p:sp>
          <p:nvSpPr>
            <p:cNvPr id="35" name="Freeform 35"/>
            <p:cNvSpPr/>
            <p:nvPr/>
          </p:nvSpPr>
          <p:spPr>
            <a:xfrm>
              <a:off x="359791" y="359791"/>
              <a:ext cx="824738" cy="824738"/>
            </a:xfrm>
            <a:custGeom>
              <a:avLst/>
              <a:gdLst/>
              <a:ahLst/>
              <a:cxnLst/>
              <a:rect l="l" t="t" r="r" b="b"/>
              <a:pathLst>
                <a:path w="824738" h="824738">
                  <a:moveTo>
                    <a:pt x="824738" y="412369"/>
                  </a:moveTo>
                  <a:cubicBezTo>
                    <a:pt x="824738" y="640080"/>
                    <a:pt x="640080" y="824738"/>
                    <a:pt x="412369" y="824738"/>
                  </a:cubicBezTo>
                  <a:cubicBezTo>
                    <a:pt x="184658" y="824738"/>
                    <a:pt x="0" y="640080"/>
                    <a:pt x="0" y="412369"/>
                  </a:cubicBezTo>
                  <a:cubicBezTo>
                    <a:pt x="0" y="184658"/>
                    <a:pt x="184658" y="0"/>
                    <a:pt x="412369" y="0"/>
                  </a:cubicBezTo>
                  <a:cubicBezTo>
                    <a:pt x="640080" y="0"/>
                    <a:pt x="824738" y="184658"/>
                    <a:pt x="824738" y="412369"/>
                  </a:cubicBezTo>
                </a:path>
              </a:pathLst>
            </a:custGeom>
            <a:solidFill>
              <a:srgbClr val="FFFFFF"/>
            </a:solidFill>
          </p:spPr>
          <p:txBody>
            <a:bodyPr/>
            <a:lstStyle/>
            <a:p>
              <a:endParaRPr lang="en-US" dirty="0"/>
            </a:p>
          </p:txBody>
        </p:sp>
        <p:sp>
          <p:nvSpPr>
            <p:cNvPr id="36" name="Freeform 36"/>
            <p:cNvSpPr/>
            <p:nvPr/>
          </p:nvSpPr>
          <p:spPr>
            <a:xfrm>
              <a:off x="355473" y="355473"/>
              <a:ext cx="833374" cy="833374"/>
            </a:xfrm>
            <a:custGeom>
              <a:avLst/>
              <a:gdLst/>
              <a:ahLst/>
              <a:cxnLst/>
              <a:rect l="l" t="t" r="r" b="b"/>
              <a:pathLst>
                <a:path w="833374" h="833374">
                  <a:moveTo>
                    <a:pt x="416687" y="833374"/>
                  </a:moveTo>
                  <a:cubicBezTo>
                    <a:pt x="186944" y="833374"/>
                    <a:pt x="0" y="646430"/>
                    <a:pt x="0" y="416687"/>
                  </a:cubicBezTo>
                  <a:cubicBezTo>
                    <a:pt x="0" y="186944"/>
                    <a:pt x="186944" y="0"/>
                    <a:pt x="416687" y="0"/>
                  </a:cubicBezTo>
                  <a:cubicBezTo>
                    <a:pt x="646430" y="0"/>
                    <a:pt x="833374" y="186944"/>
                    <a:pt x="833374" y="416687"/>
                  </a:cubicBezTo>
                  <a:cubicBezTo>
                    <a:pt x="833374" y="646430"/>
                    <a:pt x="646430" y="833374"/>
                    <a:pt x="416687" y="833374"/>
                  </a:cubicBezTo>
                  <a:moveTo>
                    <a:pt x="416687" y="138811"/>
                  </a:moveTo>
                  <a:cubicBezTo>
                    <a:pt x="263525" y="138811"/>
                    <a:pt x="138811" y="263398"/>
                    <a:pt x="138811" y="416687"/>
                  </a:cubicBezTo>
                  <a:cubicBezTo>
                    <a:pt x="138811" y="569976"/>
                    <a:pt x="263525" y="694436"/>
                    <a:pt x="416687" y="694436"/>
                  </a:cubicBezTo>
                  <a:cubicBezTo>
                    <a:pt x="569849" y="694436"/>
                    <a:pt x="694436" y="569849"/>
                    <a:pt x="694436" y="416687"/>
                  </a:cubicBezTo>
                  <a:cubicBezTo>
                    <a:pt x="694436" y="263525"/>
                    <a:pt x="569849" y="138811"/>
                    <a:pt x="416687" y="138811"/>
                  </a:cubicBezTo>
                  <a:moveTo>
                    <a:pt x="416687" y="416687"/>
                  </a:moveTo>
                  <a:lnTo>
                    <a:pt x="417322" y="416687"/>
                  </a:lnTo>
                  <a:close/>
                  <a:moveTo>
                    <a:pt x="416687" y="416687"/>
                  </a:moveTo>
                  <a:lnTo>
                    <a:pt x="417322" y="416687"/>
                  </a:lnTo>
                  <a:close/>
                </a:path>
              </a:pathLst>
            </a:custGeom>
            <a:solidFill>
              <a:srgbClr val="1E1B55"/>
            </a:solidFill>
          </p:spPr>
          <p:txBody>
            <a:bodyPr/>
            <a:lstStyle/>
            <a:p>
              <a:endParaRPr lang="en-US" dirty="0"/>
            </a:p>
          </p:txBody>
        </p:sp>
        <p:sp>
          <p:nvSpPr>
            <p:cNvPr id="37" name="Freeform 37"/>
            <p:cNvSpPr/>
            <p:nvPr/>
          </p:nvSpPr>
          <p:spPr>
            <a:xfrm>
              <a:off x="633349" y="633222"/>
              <a:ext cx="277622" cy="277749"/>
            </a:xfrm>
            <a:custGeom>
              <a:avLst/>
              <a:gdLst/>
              <a:ahLst/>
              <a:cxnLst/>
              <a:rect l="l" t="t" r="r" b="b"/>
              <a:pathLst>
                <a:path w="277622" h="277749">
                  <a:moveTo>
                    <a:pt x="138811" y="277749"/>
                  </a:moveTo>
                  <a:cubicBezTo>
                    <a:pt x="62230" y="277749"/>
                    <a:pt x="0" y="215392"/>
                    <a:pt x="0" y="138811"/>
                  </a:cubicBezTo>
                  <a:cubicBezTo>
                    <a:pt x="0" y="62230"/>
                    <a:pt x="62230" y="0"/>
                    <a:pt x="138811" y="0"/>
                  </a:cubicBezTo>
                  <a:cubicBezTo>
                    <a:pt x="215392" y="0"/>
                    <a:pt x="277622" y="62357"/>
                    <a:pt x="277622" y="138938"/>
                  </a:cubicBezTo>
                  <a:cubicBezTo>
                    <a:pt x="277622" y="215519"/>
                    <a:pt x="215392" y="277749"/>
                    <a:pt x="138811" y="277749"/>
                  </a:cubicBezTo>
                </a:path>
              </a:pathLst>
            </a:custGeom>
            <a:solidFill>
              <a:srgbClr val="FFC653"/>
            </a:solidFill>
          </p:spPr>
          <p:txBody>
            <a:bodyPr/>
            <a:lstStyle/>
            <a:p>
              <a:endParaRPr lang="en-US" dirty="0"/>
            </a:p>
          </p:txBody>
        </p:sp>
        <p:sp>
          <p:nvSpPr>
            <p:cNvPr id="38" name="Freeform 38"/>
            <p:cNvSpPr/>
            <p:nvPr/>
          </p:nvSpPr>
          <p:spPr>
            <a:xfrm>
              <a:off x="577850" y="584073"/>
              <a:ext cx="200152" cy="200152"/>
            </a:xfrm>
            <a:custGeom>
              <a:avLst/>
              <a:gdLst/>
              <a:ahLst/>
              <a:cxnLst/>
              <a:rect l="l" t="t" r="r" b="b"/>
              <a:pathLst>
                <a:path w="200152" h="200152">
                  <a:moveTo>
                    <a:pt x="36449" y="7874"/>
                  </a:moveTo>
                  <a:lnTo>
                    <a:pt x="192278" y="163703"/>
                  </a:lnTo>
                  <a:cubicBezTo>
                    <a:pt x="200152" y="171577"/>
                    <a:pt x="200152" y="184404"/>
                    <a:pt x="192278" y="192278"/>
                  </a:cubicBezTo>
                  <a:cubicBezTo>
                    <a:pt x="184404" y="200152"/>
                    <a:pt x="171577" y="200152"/>
                    <a:pt x="163703" y="192278"/>
                  </a:cubicBezTo>
                  <a:lnTo>
                    <a:pt x="7874" y="36449"/>
                  </a:lnTo>
                  <a:cubicBezTo>
                    <a:pt x="0" y="28575"/>
                    <a:pt x="0" y="15748"/>
                    <a:pt x="7874" y="7874"/>
                  </a:cubicBezTo>
                  <a:cubicBezTo>
                    <a:pt x="15748" y="0"/>
                    <a:pt x="28575" y="0"/>
                    <a:pt x="36449" y="7874"/>
                  </a:cubicBezTo>
                  <a:close/>
                </a:path>
              </a:pathLst>
            </a:custGeom>
            <a:solidFill>
              <a:srgbClr val="1E1B55"/>
            </a:solidFill>
          </p:spPr>
          <p:txBody>
            <a:bodyPr/>
            <a:lstStyle/>
            <a:p>
              <a:endParaRPr lang="en-US" dirty="0"/>
            </a:p>
          </p:txBody>
        </p:sp>
        <p:sp>
          <p:nvSpPr>
            <p:cNvPr id="39" name="Freeform 39"/>
            <p:cNvSpPr/>
            <p:nvPr/>
          </p:nvSpPr>
          <p:spPr>
            <a:xfrm>
              <a:off x="548005" y="462534"/>
              <a:ext cx="106426" cy="187198"/>
            </a:xfrm>
            <a:custGeom>
              <a:avLst/>
              <a:gdLst/>
              <a:ahLst/>
              <a:cxnLst/>
              <a:rect l="l" t="t" r="r" b="b"/>
              <a:pathLst>
                <a:path w="106426" h="187198">
                  <a:moveTo>
                    <a:pt x="11049" y="0"/>
                  </a:moveTo>
                  <a:lnTo>
                    <a:pt x="0" y="91821"/>
                  </a:lnTo>
                  <a:lnTo>
                    <a:pt x="95377" y="187198"/>
                  </a:lnTo>
                  <a:lnTo>
                    <a:pt x="106426" y="95377"/>
                  </a:lnTo>
                  <a:close/>
                </a:path>
              </a:pathLst>
            </a:custGeom>
            <a:solidFill>
              <a:srgbClr val="0089A2"/>
            </a:solidFill>
          </p:spPr>
          <p:txBody>
            <a:bodyPr/>
            <a:lstStyle/>
            <a:p>
              <a:endParaRPr lang="en-US" dirty="0"/>
            </a:p>
          </p:txBody>
        </p:sp>
        <p:sp>
          <p:nvSpPr>
            <p:cNvPr id="40" name="Freeform 40"/>
            <p:cNvSpPr/>
            <p:nvPr/>
          </p:nvSpPr>
          <p:spPr>
            <a:xfrm>
              <a:off x="456311" y="554228"/>
              <a:ext cx="187071" cy="106426"/>
            </a:xfrm>
            <a:custGeom>
              <a:avLst/>
              <a:gdLst/>
              <a:ahLst/>
              <a:cxnLst/>
              <a:rect l="l" t="t" r="r" b="b"/>
              <a:pathLst>
                <a:path w="187071" h="106426">
                  <a:moveTo>
                    <a:pt x="0" y="11049"/>
                  </a:moveTo>
                  <a:lnTo>
                    <a:pt x="91694" y="0"/>
                  </a:lnTo>
                  <a:lnTo>
                    <a:pt x="187071" y="95377"/>
                  </a:lnTo>
                  <a:lnTo>
                    <a:pt x="95250" y="106426"/>
                  </a:lnTo>
                  <a:close/>
                </a:path>
              </a:pathLst>
            </a:custGeom>
            <a:solidFill>
              <a:srgbClr val="00A1AD"/>
            </a:solidFill>
          </p:spPr>
          <p:txBody>
            <a:bodyPr/>
            <a:lstStyle/>
            <a:p>
              <a:endParaRPr lang="en-US" dirty="0"/>
            </a:p>
          </p:txBody>
        </p:sp>
      </p:grpSp>
      <p:grpSp>
        <p:nvGrpSpPr>
          <p:cNvPr id="41" name="Group 41"/>
          <p:cNvGrpSpPr>
            <a:grpSpLocks noChangeAspect="1"/>
          </p:cNvGrpSpPr>
          <p:nvPr/>
        </p:nvGrpSpPr>
        <p:grpSpPr>
          <a:xfrm>
            <a:off x="6113898" y="4838813"/>
            <a:ext cx="1193336" cy="1193336"/>
            <a:chOff x="0" y="0"/>
            <a:chExt cx="1544320" cy="1544320"/>
          </a:xfrm>
        </p:grpSpPr>
        <p:sp>
          <p:nvSpPr>
            <p:cNvPr id="42" name="Freeform 42"/>
            <p:cNvSpPr/>
            <p:nvPr/>
          </p:nvSpPr>
          <p:spPr>
            <a:xfrm>
              <a:off x="-22606" y="-22479"/>
              <a:ext cx="1589405" cy="1589405"/>
            </a:xfrm>
            <a:custGeom>
              <a:avLst/>
              <a:gdLst/>
              <a:ahLst/>
              <a:cxnLst/>
              <a:rect l="l" t="t" r="r" b="b"/>
              <a:pathLst>
                <a:path w="1589405" h="1589405">
                  <a:moveTo>
                    <a:pt x="575818" y="120904"/>
                  </a:moveTo>
                  <a:cubicBezTo>
                    <a:pt x="947928" y="0"/>
                    <a:pt x="1347597" y="203708"/>
                    <a:pt x="1468501" y="575818"/>
                  </a:cubicBezTo>
                  <a:cubicBezTo>
                    <a:pt x="1589405" y="947928"/>
                    <a:pt x="1385824" y="1347597"/>
                    <a:pt x="1013587" y="1468501"/>
                  </a:cubicBezTo>
                  <a:cubicBezTo>
                    <a:pt x="641350" y="1589405"/>
                    <a:pt x="241808" y="1385697"/>
                    <a:pt x="120904" y="1013587"/>
                  </a:cubicBezTo>
                  <a:cubicBezTo>
                    <a:pt x="0" y="641477"/>
                    <a:pt x="203708" y="241808"/>
                    <a:pt x="575818" y="120904"/>
                  </a:cubicBezTo>
                </a:path>
              </a:pathLst>
            </a:custGeom>
            <a:solidFill>
              <a:srgbClr val="27367C"/>
            </a:solidFill>
          </p:spPr>
          <p:txBody>
            <a:bodyPr/>
            <a:lstStyle/>
            <a:p>
              <a:endParaRPr lang="en-US" dirty="0"/>
            </a:p>
          </p:txBody>
        </p:sp>
        <p:sp>
          <p:nvSpPr>
            <p:cNvPr id="43" name="Freeform 43"/>
            <p:cNvSpPr/>
            <p:nvPr/>
          </p:nvSpPr>
          <p:spPr>
            <a:xfrm>
              <a:off x="381889" y="948436"/>
              <a:ext cx="148209" cy="140716"/>
            </a:xfrm>
            <a:custGeom>
              <a:avLst/>
              <a:gdLst/>
              <a:ahLst/>
              <a:cxnLst/>
              <a:rect l="l" t="t" r="r" b="b"/>
              <a:pathLst>
                <a:path w="148209" h="140716">
                  <a:moveTo>
                    <a:pt x="76200" y="1778"/>
                  </a:moveTo>
                  <a:lnTo>
                    <a:pt x="94742" y="49276"/>
                  </a:lnTo>
                  <a:lnTo>
                    <a:pt x="145542" y="52197"/>
                  </a:lnTo>
                  <a:cubicBezTo>
                    <a:pt x="147447" y="52324"/>
                    <a:pt x="148209" y="54737"/>
                    <a:pt x="146685" y="55880"/>
                  </a:cubicBezTo>
                  <a:lnTo>
                    <a:pt x="107315" y="88138"/>
                  </a:lnTo>
                  <a:lnTo>
                    <a:pt x="120142" y="137414"/>
                  </a:lnTo>
                  <a:cubicBezTo>
                    <a:pt x="120650" y="139319"/>
                    <a:pt x="118618" y="140716"/>
                    <a:pt x="116967" y="139700"/>
                  </a:cubicBezTo>
                  <a:lnTo>
                    <a:pt x="74041" y="112268"/>
                  </a:lnTo>
                  <a:lnTo>
                    <a:pt x="31115" y="139700"/>
                  </a:lnTo>
                  <a:cubicBezTo>
                    <a:pt x="29591" y="140716"/>
                    <a:pt x="27432" y="139192"/>
                    <a:pt x="27940" y="137414"/>
                  </a:cubicBezTo>
                  <a:lnTo>
                    <a:pt x="40894" y="88138"/>
                  </a:lnTo>
                  <a:lnTo>
                    <a:pt x="1524" y="55880"/>
                  </a:lnTo>
                  <a:cubicBezTo>
                    <a:pt x="0" y="54610"/>
                    <a:pt x="889" y="52324"/>
                    <a:pt x="2667" y="52197"/>
                  </a:cubicBezTo>
                  <a:lnTo>
                    <a:pt x="53467" y="49276"/>
                  </a:lnTo>
                  <a:lnTo>
                    <a:pt x="72009" y="1778"/>
                  </a:lnTo>
                  <a:cubicBezTo>
                    <a:pt x="72644" y="0"/>
                    <a:pt x="75184" y="0"/>
                    <a:pt x="75946" y="1778"/>
                  </a:cubicBezTo>
                </a:path>
              </a:pathLst>
            </a:custGeom>
            <a:solidFill>
              <a:srgbClr val="FFC653"/>
            </a:solidFill>
          </p:spPr>
          <p:txBody>
            <a:bodyPr/>
            <a:lstStyle/>
            <a:p>
              <a:endParaRPr lang="en-US" dirty="0"/>
            </a:p>
          </p:txBody>
        </p:sp>
        <p:sp>
          <p:nvSpPr>
            <p:cNvPr id="44" name="Freeform 44"/>
            <p:cNvSpPr/>
            <p:nvPr/>
          </p:nvSpPr>
          <p:spPr>
            <a:xfrm>
              <a:off x="539877" y="948436"/>
              <a:ext cx="148209" cy="140716"/>
            </a:xfrm>
            <a:custGeom>
              <a:avLst/>
              <a:gdLst/>
              <a:ahLst/>
              <a:cxnLst/>
              <a:rect l="l" t="t" r="r" b="b"/>
              <a:pathLst>
                <a:path w="148209" h="140716">
                  <a:moveTo>
                    <a:pt x="76200" y="1778"/>
                  </a:moveTo>
                  <a:lnTo>
                    <a:pt x="94742" y="49276"/>
                  </a:lnTo>
                  <a:lnTo>
                    <a:pt x="145542" y="52197"/>
                  </a:lnTo>
                  <a:cubicBezTo>
                    <a:pt x="147447" y="52324"/>
                    <a:pt x="148209" y="54737"/>
                    <a:pt x="146685" y="55880"/>
                  </a:cubicBezTo>
                  <a:lnTo>
                    <a:pt x="107315" y="88138"/>
                  </a:lnTo>
                  <a:lnTo>
                    <a:pt x="120142" y="137414"/>
                  </a:lnTo>
                  <a:cubicBezTo>
                    <a:pt x="120650" y="139319"/>
                    <a:pt x="118618" y="140716"/>
                    <a:pt x="116967" y="139700"/>
                  </a:cubicBezTo>
                  <a:lnTo>
                    <a:pt x="74041" y="112268"/>
                  </a:lnTo>
                  <a:lnTo>
                    <a:pt x="31115" y="139700"/>
                  </a:lnTo>
                  <a:cubicBezTo>
                    <a:pt x="29591" y="140716"/>
                    <a:pt x="27432" y="139192"/>
                    <a:pt x="27940" y="137414"/>
                  </a:cubicBezTo>
                  <a:lnTo>
                    <a:pt x="40894" y="88138"/>
                  </a:lnTo>
                  <a:lnTo>
                    <a:pt x="1524" y="55880"/>
                  </a:lnTo>
                  <a:cubicBezTo>
                    <a:pt x="0" y="54610"/>
                    <a:pt x="889" y="52324"/>
                    <a:pt x="2667" y="52197"/>
                  </a:cubicBezTo>
                  <a:lnTo>
                    <a:pt x="53467" y="49276"/>
                  </a:lnTo>
                  <a:lnTo>
                    <a:pt x="72009" y="1778"/>
                  </a:lnTo>
                  <a:cubicBezTo>
                    <a:pt x="72644" y="0"/>
                    <a:pt x="75184" y="0"/>
                    <a:pt x="75946" y="1778"/>
                  </a:cubicBezTo>
                </a:path>
              </a:pathLst>
            </a:custGeom>
            <a:solidFill>
              <a:srgbClr val="FFC653"/>
            </a:solidFill>
          </p:spPr>
          <p:txBody>
            <a:bodyPr/>
            <a:lstStyle/>
            <a:p>
              <a:endParaRPr lang="en-US" dirty="0"/>
            </a:p>
          </p:txBody>
        </p:sp>
        <p:sp>
          <p:nvSpPr>
            <p:cNvPr id="45" name="Freeform 45"/>
            <p:cNvSpPr/>
            <p:nvPr/>
          </p:nvSpPr>
          <p:spPr>
            <a:xfrm>
              <a:off x="698119" y="948436"/>
              <a:ext cx="147955" cy="140716"/>
            </a:xfrm>
            <a:custGeom>
              <a:avLst/>
              <a:gdLst/>
              <a:ahLst/>
              <a:cxnLst/>
              <a:rect l="l" t="t" r="r" b="b"/>
              <a:pathLst>
                <a:path w="147955" h="140716">
                  <a:moveTo>
                    <a:pt x="75946" y="1778"/>
                  </a:moveTo>
                  <a:lnTo>
                    <a:pt x="94488" y="49276"/>
                  </a:lnTo>
                  <a:lnTo>
                    <a:pt x="145288" y="52197"/>
                  </a:lnTo>
                  <a:cubicBezTo>
                    <a:pt x="147193" y="52324"/>
                    <a:pt x="147955" y="54737"/>
                    <a:pt x="146431" y="55880"/>
                  </a:cubicBezTo>
                  <a:lnTo>
                    <a:pt x="107061" y="88138"/>
                  </a:lnTo>
                  <a:lnTo>
                    <a:pt x="119888" y="137414"/>
                  </a:lnTo>
                  <a:cubicBezTo>
                    <a:pt x="120396" y="139319"/>
                    <a:pt x="118364" y="140716"/>
                    <a:pt x="116713" y="139700"/>
                  </a:cubicBezTo>
                  <a:lnTo>
                    <a:pt x="74041" y="112268"/>
                  </a:lnTo>
                  <a:lnTo>
                    <a:pt x="31115" y="139700"/>
                  </a:lnTo>
                  <a:cubicBezTo>
                    <a:pt x="29591" y="140716"/>
                    <a:pt x="27432" y="139192"/>
                    <a:pt x="27940" y="137414"/>
                  </a:cubicBezTo>
                  <a:lnTo>
                    <a:pt x="40894" y="88138"/>
                  </a:lnTo>
                  <a:lnTo>
                    <a:pt x="1524" y="55880"/>
                  </a:lnTo>
                  <a:cubicBezTo>
                    <a:pt x="0" y="54610"/>
                    <a:pt x="889" y="52324"/>
                    <a:pt x="2667" y="52197"/>
                  </a:cubicBezTo>
                  <a:lnTo>
                    <a:pt x="53467" y="49276"/>
                  </a:lnTo>
                  <a:lnTo>
                    <a:pt x="72009" y="1778"/>
                  </a:lnTo>
                  <a:cubicBezTo>
                    <a:pt x="72644" y="0"/>
                    <a:pt x="75184" y="0"/>
                    <a:pt x="75946" y="1778"/>
                  </a:cubicBezTo>
                </a:path>
              </a:pathLst>
            </a:custGeom>
            <a:solidFill>
              <a:srgbClr val="FFC653"/>
            </a:solidFill>
          </p:spPr>
          <p:txBody>
            <a:bodyPr/>
            <a:lstStyle/>
            <a:p>
              <a:endParaRPr lang="en-US" dirty="0"/>
            </a:p>
          </p:txBody>
        </p:sp>
        <p:sp>
          <p:nvSpPr>
            <p:cNvPr id="46" name="Freeform 46"/>
            <p:cNvSpPr/>
            <p:nvPr/>
          </p:nvSpPr>
          <p:spPr>
            <a:xfrm>
              <a:off x="855980" y="948436"/>
              <a:ext cx="148209" cy="140716"/>
            </a:xfrm>
            <a:custGeom>
              <a:avLst/>
              <a:gdLst/>
              <a:ahLst/>
              <a:cxnLst/>
              <a:rect l="l" t="t" r="r" b="b"/>
              <a:pathLst>
                <a:path w="148209" h="140716">
                  <a:moveTo>
                    <a:pt x="76200" y="1778"/>
                  </a:moveTo>
                  <a:lnTo>
                    <a:pt x="94742" y="49276"/>
                  </a:lnTo>
                  <a:lnTo>
                    <a:pt x="145542" y="52197"/>
                  </a:lnTo>
                  <a:cubicBezTo>
                    <a:pt x="147447" y="52324"/>
                    <a:pt x="148209" y="54737"/>
                    <a:pt x="146685" y="55880"/>
                  </a:cubicBezTo>
                  <a:lnTo>
                    <a:pt x="107315" y="88138"/>
                  </a:lnTo>
                  <a:lnTo>
                    <a:pt x="120142" y="137414"/>
                  </a:lnTo>
                  <a:cubicBezTo>
                    <a:pt x="120650" y="139319"/>
                    <a:pt x="118618" y="140716"/>
                    <a:pt x="116967" y="139700"/>
                  </a:cubicBezTo>
                  <a:lnTo>
                    <a:pt x="74041" y="112268"/>
                  </a:lnTo>
                  <a:lnTo>
                    <a:pt x="31115" y="139700"/>
                  </a:lnTo>
                  <a:cubicBezTo>
                    <a:pt x="29591" y="140716"/>
                    <a:pt x="27432" y="139192"/>
                    <a:pt x="27940" y="137414"/>
                  </a:cubicBezTo>
                  <a:lnTo>
                    <a:pt x="40894" y="88138"/>
                  </a:lnTo>
                  <a:lnTo>
                    <a:pt x="1524" y="55880"/>
                  </a:lnTo>
                  <a:cubicBezTo>
                    <a:pt x="0" y="54610"/>
                    <a:pt x="889" y="52324"/>
                    <a:pt x="2667" y="52197"/>
                  </a:cubicBezTo>
                  <a:lnTo>
                    <a:pt x="53467" y="49276"/>
                  </a:lnTo>
                  <a:lnTo>
                    <a:pt x="72009" y="1778"/>
                  </a:lnTo>
                  <a:cubicBezTo>
                    <a:pt x="72644" y="0"/>
                    <a:pt x="75184" y="0"/>
                    <a:pt x="75946" y="1778"/>
                  </a:cubicBezTo>
                </a:path>
              </a:pathLst>
            </a:custGeom>
            <a:solidFill>
              <a:srgbClr val="FFC653"/>
            </a:solidFill>
          </p:spPr>
          <p:txBody>
            <a:bodyPr/>
            <a:lstStyle/>
            <a:p>
              <a:endParaRPr lang="en-US" dirty="0"/>
            </a:p>
          </p:txBody>
        </p:sp>
        <p:sp>
          <p:nvSpPr>
            <p:cNvPr id="47" name="Freeform 47"/>
            <p:cNvSpPr/>
            <p:nvPr/>
          </p:nvSpPr>
          <p:spPr>
            <a:xfrm>
              <a:off x="1013968" y="948436"/>
              <a:ext cx="148209" cy="140716"/>
            </a:xfrm>
            <a:custGeom>
              <a:avLst/>
              <a:gdLst/>
              <a:ahLst/>
              <a:cxnLst/>
              <a:rect l="l" t="t" r="r" b="b"/>
              <a:pathLst>
                <a:path w="148209" h="140716">
                  <a:moveTo>
                    <a:pt x="76200" y="1778"/>
                  </a:moveTo>
                  <a:lnTo>
                    <a:pt x="94742" y="49276"/>
                  </a:lnTo>
                  <a:lnTo>
                    <a:pt x="145542" y="52197"/>
                  </a:lnTo>
                  <a:cubicBezTo>
                    <a:pt x="147447" y="52324"/>
                    <a:pt x="148209" y="54737"/>
                    <a:pt x="146685" y="55880"/>
                  </a:cubicBezTo>
                  <a:lnTo>
                    <a:pt x="107315" y="88138"/>
                  </a:lnTo>
                  <a:lnTo>
                    <a:pt x="120142" y="137414"/>
                  </a:lnTo>
                  <a:cubicBezTo>
                    <a:pt x="120650" y="139319"/>
                    <a:pt x="118618" y="140716"/>
                    <a:pt x="116967" y="139700"/>
                  </a:cubicBezTo>
                  <a:lnTo>
                    <a:pt x="74041" y="112268"/>
                  </a:lnTo>
                  <a:lnTo>
                    <a:pt x="31115" y="139700"/>
                  </a:lnTo>
                  <a:cubicBezTo>
                    <a:pt x="29591" y="140716"/>
                    <a:pt x="27432" y="139192"/>
                    <a:pt x="27940" y="137414"/>
                  </a:cubicBezTo>
                  <a:lnTo>
                    <a:pt x="40894" y="88138"/>
                  </a:lnTo>
                  <a:lnTo>
                    <a:pt x="1524" y="55880"/>
                  </a:lnTo>
                  <a:cubicBezTo>
                    <a:pt x="0" y="54610"/>
                    <a:pt x="889" y="52324"/>
                    <a:pt x="2667" y="52197"/>
                  </a:cubicBezTo>
                  <a:lnTo>
                    <a:pt x="53467" y="49276"/>
                  </a:lnTo>
                  <a:lnTo>
                    <a:pt x="72009" y="1778"/>
                  </a:lnTo>
                  <a:cubicBezTo>
                    <a:pt x="72644" y="0"/>
                    <a:pt x="75184" y="0"/>
                    <a:pt x="75946" y="1778"/>
                  </a:cubicBezTo>
                </a:path>
              </a:pathLst>
            </a:custGeom>
            <a:solidFill>
              <a:srgbClr val="FFC653"/>
            </a:solidFill>
          </p:spPr>
          <p:txBody>
            <a:bodyPr/>
            <a:lstStyle/>
            <a:p>
              <a:endParaRPr lang="en-US" dirty="0"/>
            </a:p>
          </p:txBody>
        </p:sp>
        <p:sp>
          <p:nvSpPr>
            <p:cNvPr id="48" name="Freeform 48"/>
            <p:cNvSpPr/>
            <p:nvPr/>
          </p:nvSpPr>
          <p:spPr>
            <a:xfrm>
              <a:off x="683006" y="327152"/>
              <a:ext cx="353949" cy="549148"/>
            </a:xfrm>
            <a:custGeom>
              <a:avLst/>
              <a:gdLst/>
              <a:ahLst/>
              <a:cxnLst/>
              <a:rect l="l" t="t" r="r" b="b"/>
              <a:pathLst>
                <a:path w="353949" h="549148">
                  <a:moveTo>
                    <a:pt x="353822" y="249809"/>
                  </a:moveTo>
                  <a:cubicBezTo>
                    <a:pt x="353822" y="219583"/>
                    <a:pt x="329184" y="194945"/>
                    <a:pt x="298958" y="194945"/>
                  </a:cubicBezTo>
                  <a:lnTo>
                    <a:pt x="147447" y="195199"/>
                  </a:lnTo>
                  <a:cubicBezTo>
                    <a:pt x="151257" y="177546"/>
                    <a:pt x="160655" y="150368"/>
                    <a:pt x="165354" y="122428"/>
                  </a:cubicBezTo>
                  <a:cubicBezTo>
                    <a:pt x="170434" y="92583"/>
                    <a:pt x="195326" y="18542"/>
                    <a:pt x="149860" y="2032"/>
                  </a:cubicBezTo>
                  <a:lnTo>
                    <a:pt x="142494" y="0"/>
                  </a:lnTo>
                  <a:cubicBezTo>
                    <a:pt x="94107" y="0"/>
                    <a:pt x="85598" y="32893"/>
                    <a:pt x="84074" y="52578"/>
                  </a:cubicBezTo>
                  <a:cubicBezTo>
                    <a:pt x="76327" y="147447"/>
                    <a:pt x="37211" y="187452"/>
                    <a:pt x="14478" y="224536"/>
                  </a:cubicBezTo>
                  <a:lnTo>
                    <a:pt x="0" y="248158"/>
                  </a:lnTo>
                  <a:lnTo>
                    <a:pt x="0" y="513715"/>
                  </a:lnTo>
                  <a:lnTo>
                    <a:pt x="12446" y="524383"/>
                  </a:lnTo>
                  <a:cubicBezTo>
                    <a:pt x="30988" y="540385"/>
                    <a:pt x="53848" y="549148"/>
                    <a:pt x="76962" y="549148"/>
                  </a:cubicBezTo>
                  <a:lnTo>
                    <a:pt x="211328" y="549021"/>
                  </a:lnTo>
                  <a:cubicBezTo>
                    <a:pt x="213233" y="549021"/>
                    <a:pt x="215265" y="548894"/>
                    <a:pt x="217170" y="548767"/>
                  </a:cubicBezTo>
                  <a:lnTo>
                    <a:pt x="220980" y="549148"/>
                  </a:lnTo>
                  <a:cubicBezTo>
                    <a:pt x="250444" y="549148"/>
                    <a:pt x="272669" y="526923"/>
                    <a:pt x="272669" y="499364"/>
                  </a:cubicBezTo>
                  <a:cubicBezTo>
                    <a:pt x="272669" y="487680"/>
                    <a:pt x="268605" y="476885"/>
                    <a:pt x="261747" y="468376"/>
                  </a:cubicBezTo>
                  <a:lnTo>
                    <a:pt x="261747" y="468376"/>
                  </a:lnTo>
                  <a:lnTo>
                    <a:pt x="262001" y="468249"/>
                  </a:lnTo>
                  <a:lnTo>
                    <a:pt x="262001" y="468249"/>
                  </a:lnTo>
                  <a:cubicBezTo>
                    <a:pt x="289433" y="468249"/>
                    <a:pt x="311785" y="446024"/>
                    <a:pt x="311785" y="418465"/>
                  </a:cubicBezTo>
                  <a:cubicBezTo>
                    <a:pt x="311785" y="405003"/>
                    <a:pt x="306451" y="392938"/>
                    <a:pt x="297815" y="383921"/>
                  </a:cubicBezTo>
                  <a:lnTo>
                    <a:pt x="301244" y="381127"/>
                  </a:lnTo>
                  <a:cubicBezTo>
                    <a:pt x="320294" y="374142"/>
                    <a:pt x="333883" y="355854"/>
                    <a:pt x="333883" y="334518"/>
                  </a:cubicBezTo>
                  <a:cubicBezTo>
                    <a:pt x="333883" y="320802"/>
                    <a:pt x="328295" y="308229"/>
                    <a:pt x="319278" y="299339"/>
                  </a:cubicBezTo>
                  <a:lnTo>
                    <a:pt x="320548" y="298958"/>
                  </a:lnTo>
                  <a:cubicBezTo>
                    <a:pt x="341757" y="290957"/>
                    <a:pt x="353949" y="272542"/>
                    <a:pt x="353949" y="249936"/>
                  </a:cubicBezTo>
                </a:path>
              </a:pathLst>
            </a:custGeom>
            <a:solidFill>
              <a:srgbClr val="FFFFFF"/>
            </a:solidFill>
          </p:spPr>
          <p:txBody>
            <a:bodyPr/>
            <a:lstStyle/>
            <a:p>
              <a:endParaRPr lang="en-US" dirty="0"/>
            </a:p>
          </p:txBody>
        </p:sp>
        <p:sp>
          <p:nvSpPr>
            <p:cNvPr id="49" name="Freeform 49"/>
            <p:cNvSpPr/>
            <p:nvPr/>
          </p:nvSpPr>
          <p:spPr>
            <a:xfrm>
              <a:off x="507492" y="575183"/>
              <a:ext cx="144653" cy="266319"/>
            </a:xfrm>
            <a:custGeom>
              <a:avLst/>
              <a:gdLst/>
              <a:ahLst/>
              <a:cxnLst/>
              <a:rect l="l" t="t" r="r" b="b"/>
              <a:pathLst>
                <a:path w="144653" h="266319">
                  <a:moveTo>
                    <a:pt x="115316" y="0"/>
                  </a:moveTo>
                  <a:lnTo>
                    <a:pt x="29337" y="0"/>
                  </a:lnTo>
                  <a:cubicBezTo>
                    <a:pt x="13081" y="0"/>
                    <a:pt x="0" y="13081"/>
                    <a:pt x="0" y="29337"/>
                  </a:cubicBezTo>
                  <a:lnTo>
                    <a:pt x="0" y="236982"/>
                  </a:lnTo>
                  <a:cubicBezTo>
                    <a:pt x="0" y="253238"/>
                    <a:pt x="13081" y="266319"/>
                    <a:pt x="29337" y="266319"/>
                  </a:cubicBezTo>
                  <a:lnTo>
                    <a:pt x="115316" y="266319"/>
                  </a:lnTo>
                  <a:cubicBezTo>
                    <a:pt x="131572" y="266319"/>
                    <a:pt x="144653" y="253238"/>
                    <a:pt x="144653" y="236982"/>
                  </a:cubicBezTo>
                  <a:lnTo>
                    <a:pt x="144653" y="29337"/>
                  </a:lnTo>
                  <a:cubicBezTo>
                    <a:pt x="144653" y="13081"/>
                    <a:pt x="131572" y="0"/>
                    <a:pt x="115316" y="0"/>
                  </a:cubicBezTo>
                </a:path>
              </a:pathLst>
            </a:custGeom>
            <a:solidFill>
              <a:srgbClr val="FFC653"/>
            </a:solidFill>
          </p:spPr>
          <p:txBody>
            <a:bodyPr/>
            <a:lstStyle/>
            <a:p>
              <a:endParaRPr lang="en-US" dirty="0"/>
            </a:p>
          </p:txBody>
        </p:sp>
      </p:grpSp>
      <p:sp>
        <p:nvSpPr>
          <p:cNvPr id="50" name="TextBox 50"/>
          <p:cNvSpPr txBox="1"/>
          <p:nvPr/>
        </p:nvSpPr>
        <p:spPr>
          <a:xfrm>
            <a:off x="1086065" y="2667402"/>
            <a:ext cx="5600270" cy="662565"/>
          </a:xfrm>
          <a:prstGeom prst="rect">
            <a:avLst/>
          </a:prstGeom>
        </p:spPr>
        <p:txBody>
          <a:bodyPr lIns="0" tIns="0" rIns="0" bIns="0" rtlCol="0" anchor="t">
            <a:spAutoFit/>
          </a:bodyPr>
          <a:lstStyle/>
          <a:p>
            <a:pPr algn="ctr">
              <a:lnSpc>
                <a:spcPts val="5409"/>
              </a:lnSpc>
            </a:pPr>
            <a:r>
              <a:rPr lang="en-US" sz="3863" b="1" spc="-27" dirty="0">
                <a:solidFill>
                  <a:srgbClr val="FFFFFF"/>
                </a:solidFill>
                <a:latin typeface="IBM Plex Sans Condensed Bold"/>
                <a:ea typeface="IBM Plex Sans Condensed Bold"/>
                <a:cs typeface="IBM Plex Sans Condensed Bold"/>
                <a:sym typeface="IBM Plex Sans Condensed Bold"/>
              </a:rPr>
              <a:t>What a </a:t>
            </a:r>
            <a:r>
              <a:rPr lang="en-US" sz="3863" b="1" spc="-27" dirty="0">
                <a:solidFill>
                  <a:srgbClr val="FFC653"/>
                </a:solidFill>
                <a:latin typeface="IBM Plex Sans Condensed Bold"/>
                <a:ea typeface="IBM Plex Sans Condensed Bold"/>
                <a:cs typeface="IBM Plex Sans Condensed Bold"/>
                <a:sym typeface="IBM Plex Sans Condensed Bold"/>
              </a:rPr>
              <a:t>Buyer’s Agent</a:t>
            </a:r>
            <a:r>
              <a:rPr lang="en-US" sz="3863" b="1" spc="-27" dirty="0">
                <a:solidFill>
                  <a:srgbClr val="FFFFFF"/>
                </a:solidFill>
                <a:latin typeface="IBM Plex Sans Condensed Bold"/>
                <a:ea typeface="IBM Plex Sans Condensed Bold"/>
                <a:cs typeface="IBM Plex Sans Condensed Bold"/>
                <a:sym typeface="IBM Plex Sans Condensed Bold"/>
              </a:rPr>
              <a:t> Does</a:t>
            </a:r>
          </a:p>
        </p:txBody>
      </p:sp>
      <p:sp>
        <p:nvSpPr>
          <p:cNvPr id="51" name="TextBox 51"/>
          <p:cNvSpPr txBox="1"/>
          <p:nvPr/>
        </p:nvSpPr>
        <p:spPr>
          <a:xfrm>
            <a:off x="529936" y="6163174"/>
            <a:ext cx="1025412" cy="525529"/>
          </a:xfrm>
          <a:prstGeom prst="rect">
            <a:avLst/>
          </a:prstGeom>
        </p:spPr>
        <p:txBody>
          <a:bodyPr lIns="0" tIns="0" rIns="0" bIns="0" rtlCol="0" anchor="t">
            <a:spAutoFit/>
          </a:bodyPr>
          <a:lstStyle/>
          <a:p>
            <a:pPr algn="l">
              <a:lnSpc>
                <a:spcPts val="1391"/>
              </a:lnSpc>
            </a:pPr>
            <a:r>
              <a:rPr lang="en-US" sz="1004" dirty="0">
                <a:solidFill>
                  <a:srgbClr val="090F10"/>
                </a:solidFill>
                <a:latin typeface="Gotham"/>
                <a:ea typeface="Gotham"/>
                <a:cs typeface="Gotham"/>
                <a:sym typeface="Gotham"/>
              </a:rPr>
              <a:t>Brings a bigger pool of stronger buyers. </a:t>
            </a:r>
          </a:p>
        </p:txBody>
      </p:sp>
      <p:sp>
        <p:nvSpPr>
          <p:cNvPr id="52" name="TextBox 52"/>
          <p:cNvSpPr txBox="1"/>
          <p:nvPr/>
        </p:nvSpPr>
        <p:spPr>
          <a:xfrm>
            <a:off x="1934305" y="6163299"/>
            <a:ext cx="834517" cy="172143"/>
          </a:xfrm>
          <a:prstGeom prst="rect">
            <a:avLst/>
          </a:prstGeom>
        </p:spPr>
        <p:txBody>
          <a:bodyPr lIns="0" tIns="0" rIns="0" bIns="0" rtlCol="0" anchor="t">
            <a:spAutoFit/>
          </a:bodyPr>
          <a:lstStyle/>
          <a:p>
            <a:pPr algn="l">
              <a:lnSpc>
                <a:spcPts val="1391"/>
              </a:lnSpc>
            </a:pPr>
            <a:r>
              <a:rPr lang="en-US" sz="1004" dirty="0">
                <a:solidFill>
                  <a:srgbClr val="090F10"/>
                </a:solidFill>
                <a:latin typeface="Gotham"/>
                <a:ea typeface="Gotham"/>
                <a:cs typeface="Gotham"/>
                <a:sym typeface="Gotham"/>
              </a:rPr>
              <a:t> Reduces the </a:t>
            </a:r>
          </a:p>
        </p:txBody>
      </p:sp>
      <p:sp>
        <p:nvSpPr>
          <p:cNvPr id="53" name="TextBox 53"/>
          <p:cNvSpPr txBox="1"/>
          <p:nvPr/>
        </p:nvSpPr>
        <p:spPr>
          <a:xfrm>
            <a:off x="1968750" y="6339996"/>
            <a:ext cx="1052741" cy="172143"/>
          </a:xfrm>
          <a:prstGeom prst="rect">
            <a:avLst/>
          </a:prstGeom>
        </p:spPr>
        <p:txBody>
          <a:bodyPr lIns="0" tIns="0" rIns="0" bIns="0" rtlCol="0" anchor="t">
            <a:spAutoFit/>
          </a:bodyPr>
          <a:lstStyle/>
          <a:p>
            <a:pPr algn="l">
              <a:lnSpc>
                <a:spcPts val="1391"/>
              </a:lnSpc>
            </a:pPr>
            <a:r>
              <a:rPr lang="en-US" sz="1004" dirty="0">
                <a:solidFill>
                  <a:srgbClr val="090F10"/>
                </a:solidFill>
                <a:latin typeface="Gotham"/>
                <a:ea typeface="Gotham"/>
                <a:cs typeface="Gotham"/>
                <a:sym typeface="Gotham"/>
              </a:rPr>
              <a:t>number of those </a:t>
            </a:r>
          </a:p>
        </p:txBody>
      </p:sp>
      <p:sp>
        <p:nvSpPr>
          <p:cNvPr id="54" name="TextBox 54"/>
          <p:cNvSpPr txBox="1"/>
          <p:nvPr/>
        </p:nvSpPr>
        <p:spPr>
          <a:xfrm>
            <a:off x="1934305" y="6516685"/>
            <a:ext cx="873423" cy="172143"/>
          </a:xfrm>
          <a:prstGeom prst="rect">
            <a:avLst/>
          </a:prstGeom>
        </p:spPr>
        <p:txBody>
          <a:bodyPr lIns="0" tIns="0" rIns="0" bIns="0" rtlCol="0" anchor="t">
            <a:spAutoFit/>
          </a:bodyPr>
          <a:lstStyle/>
          <a:p>
            <a:pPr algn="l">
              <a:lnSpc>
                <a:spcPts val="1391"/>
              </a:lnSpc>
            </a:pPr>
            <a:r>
              <a:rPr lang="en-US" sz="1004" dirty="0">
                <a:solidFill>
                  <a:srgbClr val="090F10"/>
                </a:solidFill>
                <a:latin typeface="Gotham"/>
                <a:ea typeface="Gotham"/>
                <a:cs typeface="Gotham"/>
                <a:sym typeface="Gotham"/>
              </a:rPr>
              <a:t>“just looking.” </a:t>
            </a:r>
          </a:p>
        </p:txBody>
      </p:sp>
      <p:sp>
        <p:nvSpPr>
          <p:cNvPr id="55" name="TextBox 55"/>
          <p:cNvSpPr txBox="1"/>
          <p:nvPr/>
        </p:nvSpPr>
        <p:spPr>
          <a:xfrm>
            <a:off x="3338680" y="6163424"/>
            <a:ext cx="1035569" cy="702226"/>
          </a:xfrm>
          <a:prstGeom prst="rect">
            <a:avLst/>
          </a:prstGeom>
        </p:spPr>
        <p:txBody>
          <a:bodyPr lIns="0" tIns="0" rIns="0" bIns="0" rtlCol="0" anchor="t">
            <a:spAutoFit/>
          </a:bodyPr>
          <a:lstStyle/>
          <a:p>
            <a:pPr algn="l">
              <a:lnSpc>
                <a:spcPts val="1391"/>
              </a:lnSpc>
            </a:pPr>
            <a:r>
              <a:rPr lang="en-US" sz="1004" dirty="0">
                <a:solidFill>
                  <a:srgbClr val="090F10"/>
                </a:solidFill>
                <a:latin typeface="Gotham"/>
                <a:ea typeface="Gotham"/>
                <a:cs typeface="Gotham"/>
                <a:sym typeface="Gotham"/>
              </a:rPr>
              <a:t>Encourages the buyer to make a fair and strong offer. </a:t>
            </a:r>
          </a:p>
        </p:txBody>
      </p:sp>
      <p:sp>
        <p:nvSpPr>
          <p:cNvPr id="56" name="TextBox 56"/>
          <p:cNvSpPr txBox="1"/>
          <p:nvPr/>
        </p:nvSpPr>
        <p:spPr>
          <a:xfrm>
            <a:off x="4743048" y="6163556"/>
            <a:ext cx="1129390" cy="1055613"/>
          </a:xfrm>
          <a:prstGeom prst="rect">
            <a:avLst/>
          </a:prstGeom>
        </p:spPr>
        <p:txBody>
          <a:bodyPr lIns="0" tIns="0" rIns="0" bIns="0" rtlCol="0" anchor="t">
            <a:spAutoFit/>
          </a:bodyPr>
          <a:lstStyle/>
          <a:p>
            <a:pPr algn="l">
              <a:lnSpc>
                <a:spcPts val="1391"/>
              </a:lnSpc>
            </a:pPr>
            <a:r>
              <a:rPr lang="en-US" sz="1004" dirty="0">
                <a:solidFill>
                  <a:srgbClr val="090F10"/>
                </a:solidFill>
                <a:latin typeface="Gotham"/>
                <a:ea typeface="Gotham"/>
                <a:cs typeface="Gotham"/>
                <a:sym typeface="Gotham"/>
              </a:rPr>
              <a:t>Helps expedite the entire process ensuring the deal doesn’t fall through and closes on time. </a:t>
            </a:r>
          </a:p>
        </p:txBody>
      </p:sp>
      <p:sp>
        <p:nvSpPr>
          <p:cNvPr id="57" name="TextBox 57"/>
          <p:cNvSpPr txBox="1"/>
          <p:nvPr/>
        </p:nvSpPr>
        <p:spPr>
          <a:xfrm>
            <a:off x="6147262" y="6163174"/>
            <a:ext cx="1246867" cy="1055613"/>
          </a:xfrm>
          <a:prstGeom prst="rect">
            <a:avLst/>
          </a:prstGeom>
        </p:spPr>
        <p:txBody>
          <a:bodyPr lIns="0" tIns="0" rIns="0" bIns="0" rtlCol="0" anchor="t">
            <a:spAutoFit/>
          </a:bodyPr>
          <a:lstStyle/>
          <a:p>
            <a:pPr algn="l">
              <a:lnSpc>
                <a:spcPts val="1391"/>
              </a:lnSpc>
            </a:pPr>
            <a:r>
              <a:rPr lang="en-US" sz="1004" dirty="0">
                <a:solidFill>
                  <a:srgbClr val="090F10"/>
                </a:solidFill>
                <a:latin typeface="Gotham"/>
                <a:ea typeface="Gotham"/>
                <a:cs typeface="Gotham"/>
                <a:sym typeface="Gotham"/>
              </a:rPr>
              <a:t>Recommends professionals (mortgage lenders, title, insurance, etc.) to ensure a smooth closing.</a:t>
            </a:r>
          </a:p>
        </p:txBody>
      </p:sp>
      <p:grpSp>
        <p:nvGrpSpPr>
          <p:cNvPr id="58" name="Group 13">
            <a:extLst>
              <a:ext uri="{FF2B5EF4-FFF2-40B4-BE49-F238E27FC236}">
                <a16:creationId xmlns:a16="http://schemas.microsoft.com/office/drawing/2014/main" id="{5CD8B632-C5E7-A4DA-5547-8A5E99283F7B}"/>
              </a:ext>
            </a:extLst>
          </p:cNvPr>
          <p:cNvGrpSpPr/>
          <p:nvPr/>
        </p:nvGrpSpPr>
        <p:grpSpPr>
          <a:xfrm>
            <a:off x="99393" y="8187048"/>
            <a:ext cx="7690945" cy="1899426"/>
            <a:chOff x="0" y="-6425"/>
            <a:chExt cx="3514368" cy="672203"/>
          </a:xfrm>
        </p:grpSpPr>
        <p:sp>
          <p:nvSpPr>
            <p:cNvPr id="59" name="Freeform 14">
              <a:extLst>
                <a:ext uri="{FF2B5EF4-FFF2-40B4-BE49-F238E27FC236}">
                  <a16:creationId xmlns:a16="http://schemas.microsoft.com/office/drawing/2014/main" id="{0D3FA612-18C9-8F2D-388C-29154F4C5690}"/>
                </a:ext>
              </a:extLst>
            </p:cNvPr>
            <p:cNvSpPr/>
            <p:nvPr/>
          </p:nvSpPr>
          <p:spPr>
            <a:xfrm>
              <a:off x="8172" y="-6425"/>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60" name="TextBox 15">
              <a:extLst>
                <a:ext uri="{FF2B5EF4-FFF2-40B4-BE49-F238E27FC236}">
                  <a16:creationId xmlns:a16="http://schemas.microsoft.com/office/drawing/2014/main" id="{DE9D98FA-6829-4698-346A-4FFFD76A407D}"/>
                </a:ext>
              </a:extLst>
            </p:cNvPr>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61" name="TextBox 16">
            <a:extLst>
              <a:ext uri="{FF2B5EF4-FFF2-40B4-BE49-F238E27FC236}">
                <a16:creationId xmlns:a16="http://schemas.microsoft.com/office/drawing/2014/main" id="{E139241A-F466-1A10-7A98-0AF186B4B7FB}"/>
              </a:ext>
            </a:extLst>
          </p:cNvPr>
          <p:cNvSpPr txBox="1"/>
          <p:nvPr/>
        </p:nvSpPr>
        <p:spPr>
          <a:xfrm>
            <a:off x="3962400" y="8634950"/>
            <a:ext cx="3632959" cy="439031"/>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p:txBody>
      </p:sp>
      <p:sp>
        <p:nvSpPr>
          <p:cNvPr id="62" name="TextBox 17">
            <a:extLst>
              <a:ext uri="{FF2B5EF4-FFF2-40B4-BE49-F238E27FC236}">
                <a16:creationId xmlns:a16="http://schemas.microsoft.com/office/drawing/2014/main" id="{C6F290A0-BF2A-3F40-0E5E-E7122B91FB78}"/>
              </a:ext>
            </a:extLst>
          </p:cNvPr>
          <p:cNvSpPr txBox="1"/>
          <p:nvPr/>
        </p:nvSpPr>
        <p:spPr>
          <a:xfrm>
            <a:off x="3973646" y="9227459"/>
            <a:ext cx="3632959" cy="580480"/>
          </a:xfrm>
          <a:prstGeom prst="rect">
            <a:avLst/>
          </a:prstGeom>
        </p:spPr>
        <p:txBody>
          <a:bodyPr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63" name="Group 18">
            <a:extLst>
              <a:ext uri="{FF2B5EF4-FFF2-40B4-BE49-F238E27FC236}">
                <a16:creationId xmlns:a16="http://schemas.microsoft.com/office/drawing/2014/main" id="{B62B2AC4-05E4-5F08-104D-3973353953A4}"/>
              </a:ext>
            </a:extLst>
          </p:cNvPr>
          <p:cNvGrpSpPr/>
          <p:nvPr/>
        </p:nvGrpSpPr>
        <p:grpSpPr>
          <a:xfrm>
            <a:off x="-28885" y="8187048"/>
            <a:ext cx="1631755" cy="1871352"/>
            <a:chOff x="0" y="-26841"/>
            <a:chExt cx="1034325" cy="1286637"/>
          </a:xfrm>
        </p:grpSpPr>
        <p:sp>
          <p:nvSpPr>
            <p:cNvPr id="64" name="Freeform 19">
              <a:extLst>
                <a:ext uri="{FF2B5EF4-FFF2-40B4-BE49-F238E27FC236}">
                  <a16:creationId xmlns:a16="http://schemas.microsoft.com/office/drawing/2014/main" id="{29061C36-D851-7408-5497-07C098F8C75F}"/>
                </a:ext>
              </a:extLst>
            </p:cNvPr>
            <p:cNvSpPr/>
            <p:nvPr/>
          </p:nvSpPr>
          <p:spPr>
            <a:xfrm>
              <a:off x="0" y="-26841"/>
              <a:ext cx="1034325" cy="1286637"/>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3"/>
              <a:stretch>
                <a:fillRect l="-10899" r="-10899"/>
              </a:stretch>
            </a:blipFill>
          </p:spPr>
          <p:txBody>
            <a:bodyPr/>
            <a:lstStyle/>
            <a:p>
              <a:endParaRPr lang="en-US" dirty="0"/>
            </a:p>
          </p:txBody>
        </p:sp>
      </p:grpSp>
      <p:grpSp>
        <p:nvGrpSpPr>
          <p:cNvPr id="65" name="Group 20">
            <a:extLst>
              <a:ext uri="{FF2B5EF4-FFF2-40B4-BE49-F238E27FC236}">
                <a16:creationId xmlns:a16="http://schemas.microsoft.com/office/drawing/2014/main" id="{AA86970D-B550-E3FC-73E5-1CB16E1E3602}"/>
              </a:ext>
            </a:extLst>
          </p:cNvPr>
          <p:cNvGrpSpPr/>
          <p:nvPr/>
        </p:nvGrpSpPr>
        <p:grpSpPr>
          <a:xfrm>
            <a:off x="6040022" y="8188490"/>
            <a:ext cx="1750316" cy="1815310"/>
            <a:chOff x="0" y="0"/>
            <a:chExt cx="1265967" cy="1217932"/>
          </a:xfrm>
        </p:grpSpPr>
        <p:sp>
          <p:nvSpPr>
            <p:cNvPr id="66" name="Freeform 21">
              <a:extLst>
                <a:ext uri="{FF2B5EF4-FFF2-40B4-BE49-F238E27FC236}">
                  <a16:creationId xmlns:a16="http://schemas.microsoft.com/office/drawing/2014/main" id="{43454722-E186-EC73-F53C-28E53BEF138D}"/>
                </a:ext>
              </a:extLst>
            </p:cNvPr>
            <p:cNvSpPr/>
            <p:nvPr/>
          </p:nvSpPr>
          <p:spPr>
            <a:xfrm>
              <a:off x="0" y="0"/>
              <a:ext cx="1265967" cy="1217932"/>
            </a:xfrm>
            <a:custGeom>
              <a:avLst/>
              <a:gdLst/>
              <a:ahLst/>
              <a:cxnLst/>
              <a:rect l="l" t="t" r="r" b="b"/>
              <a:pathLst>
                <a:path w="1265967" h="1217932">
                  <a:moveTo>
                    <a:pt x="56138" y="0"/>
                  </a:moveTo>
                  <a:lnTo>
                    <a:pt x="1209829" y="0"/>
                  </a:lnTo>
                  <a:cubicBezTo>
                    <a:pt x="1224718" y="0"/>
                    <a:pt x="1238997" y="5915"/>
                    <a:pt x="1249525" y="16443"/>
                  </a:cubicBezTo>
                  <a:cubicBezTo>
                    <a:pt x="1260053" y="26970"/>
                    <a:pt x="1265967" y="41249"/>
                    <a:pt x="1265967" y="56138"/>
                  </a:cubicBezTo>
                  <a:lnTo>
                    <a:pt x="1265967" y="1161794"/>
                  </a:lnTo>
                  <a:cubicBezTo>
                    <a:pt x="1265967" y="1176683"/>
                    <a:pt x="1260053" y="1190962"/>
                    <a:pt x="1249525" y="1201490"/>
                  </a:cubicBezTo>
                  <a:cubicBezTo>
                    <a:pt x="1238997" y="1212018"/>
                    <a:pt x="1224718" y="1217932"/>
                    <a:pt x="1209829" y="1217932"/>
                  </a:cubicBezTo>
                  <a:lnTo>
                    <a:pt x="56138" y="1217932"/>
                  </a:lnTo>
                  <a:cubicBezTo>
                    <a:pt x="41249" y="1217932"/>
                    <a:pt x="26970" y="1212018"/>
                    <a:pt x="16443" y="1201490"/>
                  </a:cubicBezTo>
                  <a:cubicBezTo>
                    <a:pt x="5915" y="1190962"/>
                    <a:pt x="0" y="1176683"/>
                    <a:pt x="0" y="1161794"/>
                  </a:cubicBezTo>
                  <a:lnTo>
                    <a:pt x="0" y="56138"/>
                  </a:lnTo>
                  <a:cubicBezTo>
                    <a:pt x="0" y="41249"/>
                    <a:pt x="5915" y="26970"/>
                    <a:pt x="16443" y="16443"/>
                  </a:cubicBezTo>
                  <a:cubicBezTo>
                    <a:pt x="26970" y="5915"/>
                    <a:pt x="41249" y="0"/>
                    <a:pt x="56138" y="0"/>
                  </a:cubicBezTo>
                  <a:close/>
                </a:path>
              </a:pathLst>
            </a:custGeom>
            <a:blipFill>
              <a:blip r:embed="rId4"/>
              <a:stretch>
                <a:fillRect t="-19380" b="-19380"/>
              </a:stretch>
            </a:blipFill>
          </p:spPr>
          <p:txBody>
            <a:bodyPr/>
            <a:lstStyle/>
            <a:p>
              <a:endParaRPr lang="en-US" dirty="0"/>
            </a:p>
          </p:txBody>
        </p:sp>
      </p:grpSp>
      <p:sp>
        <p:nvSpPr>
          <p:cNvPr id="67" name="TextBox 22">
            <a:extLst>
              <a:ext uri="{FF2B5EF4-FFF2-40B4-BE49-F238E27FC236}">
                <a16:creationId xmlns:a16="http://schemas.microsoft.com/office/drawing/2014/main" id="{561646B8-FE04-8691-AED2-A766FDA103CC}"/>
              </a:ext>
            </a:extLst>
          </p:cNvPr>
          <p:cNvSpPr txBox="1"/>
          <p:nvPr/>
        </p:nvSpPr>
        <p:spPr>
          <a:xfrm>
            <a:off x="1634039" y="8649557"/>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60904" y="7528476"/>
            <a:ext cx="1293155" cy="332439"/>
          </a:xfrm>
          <a:custGeom>
            <a:avLst/>
            <a:gdLst/>
            <a:ahLst/>
            <a:cxnLst/>
            <a:rect l="l" t="t" r="r" b="b"/>
            <a:pathLst>
              <a:path w="1293155" h="332439">
                <a:moveTo>
                  <a:pt x="0" y="0"/>
                </a:moveTo>
                <a:lnTo>
                  <a:pt x="1293155" y="0"/>
                </a:lnTo>
                <a:lnTo>
                  <a:pt x="1293155" y="332439"/>
                </a:lnTo>
                <a:lnTo>
                  <a:pt x="0" y="332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Freeform 3"/>
          <p:cNvSpPr/>
          <p:nvPr/>
        </p:nvSpPr>
        <p:spPr>
          <a:xfrm>
            <a:off x="0" y="-14705"/>
            <a:ext cx="7794046" cy="8869405"/>
          </a:xfrm>
          <a:custGeom>
            <a:avLst/>
            <a:gdLst/>
            <a:ahLst/>
            <a:cxnLst/>
            <a:rect l="l" t="t" r="r" b="b"/>
            <a:pathLst>
              <a:path w="7794046" h="8128387">
                <a:moveTo>
                  <a:pt x="0" y="0"/>
                </a:moveTo>
                <a:lnTo>
                  <a:pt x="7794046" y="0"/>
                </a:lnTo>
                <a:lnTo>
                  <a:pt x="7794046" y="8128387"/>
                </a:lnTo>
                <a:lnTo>
                  <a:pt x="0" y="8128387"/>
                </a:lnTo>
                <a:lnTo>
                  <a:pt x="0" y="0"/>
                </a:lnTo>
                <a:close/>
              </a:path>
            </a:pathLst>
          </a:custGeom>
          <a:blipFill>
            <a:blip r:embed="rId4"/>
            <a:stretch>
              <a:fillRect l="-17549" r="-17549"/>
            </a:stretch>
          </a:blipFill>
        </p:spPr>
        <p:txBody>
          <a:bodyPr/>
          <a:lstStyle/>
          <a:p>
            <a:endParaRPr lang="en-US" dirty="0"/>
          </a:p>
        </p:txBody>
      </p:sp>
      <p:sp>
        <p:nvSpPr>
          <p:cNvPr id="4" name="Freeform 4"/>
          <p:cNvSpPr/>
          <p:nvPr/>
        </p:nvSpPr>
        <p:spPr>
          <a:xfrm>
            <a:off x="83256" y="716710"/>
            <a:ext cx="1339652" cy="1699972"/>
          </a:xfrm>
          <a:custGeom>
            <a:avLst/>
            <a:gdLst/>
            <a:ahLst/>
            <a:cxnLst/>
            <a:rect l="l" t="t" r="r" b="b"/>
            <a:pathLst>
              <a:path w="1339652" h="1699972">
                <a:moveTo>
                  <a:pt x="0" y="0"/>
                </a:moveTo>
                <a:lnTo>
                  <a:pt x="1339652" y="0"/>
                </a:lnTo>
                <a:lnTo>
                  <a:pt x="1339652" y="1699973"/>
                </a:lnTo>
                <a:lnTo>
                  <a:pt x="0" y="1699973"/>
                </a:lnTo>
                <a:lnTo>
                  <a:pt x="0" y="0"/>
                </a:lnTo>
                <a:close/>
              </a:path>
            </a:pathLst>
          </a:custGeom>
          <a:blipFill>
            <a:blip r:embed="rId5"/>
            <a:stretch>
              <a:fillRect/>
            </a:stretch>
          </a:blipFill>
        </p:spPr>
        <p:txBody>
          <a:bodyPr/>
          <a:lstStyle/>
          <a:p>
            <a:endParaRPr lang="en-US" dirty="0"/>
          </a:p>
        </p:txBody>
      </p:sp>
      <p:sp>
        <p:nvSpPr>
          <p:cNvPr id="5" name="TextBox 5"/>
          <p:cNvSpPr txBox="1"/>
          <p:nvPr/>
        </p:nvSpPr>
        <p:spPr>
          <a:xfrm>
            <a:off x="1648744" y="1566696"/>
            <a:ext cx="5313429" cy="1643799"/>
          </a:xfrm>
          <a:prstGeom prst="rect">
            <a:avLst/>
          </a:prstGeom>
        </p:spPr>
        <p:txBody>
          <a:bodyPr lIns="0" tIns="0" rIns="0" bIns="0" rtlCol="0" anchor="t">
            <a:spAutoFit/>
          </a:bodyPr>
          <a:lstStyle/>
          <a:p>
            <a:pPr algn="l">
              <a:lnSpc>
                <a:spcPts val="4186"/>
              </a:lnSpc>
            </a:pPr>
            <a:r>
              <a:rPr lang="en-US" sz="5092" b="1" spc="-35" dirty="0">
                <a:solidFill>
                  <a:srgbClr val="1E1B55"/>
                </a:solidFill>
                <a:latin typeface="IBM Plex Sans Condensed Bold"/>
                <a:ea typeface="IBM Plex Sans Condensed Bold"/>
                <a:cs typeface="IBM Plex Sans Condensed Bold"/>
                <a:sym typeface="IBM Plex Sans Condensed Bold"/>
              </a:rPr>
              <a:t>THE COMPLETE </a:t>
            </a:r>
            <a:r>
              <a:rPr lang="en-US" sz="5092" b="1" spc="-35" dirty="0">
                <a:solidFill>
                  <a:srgbClr val="00A1AD"/>
                </a:solidFill>
                <a:latin typeface="IBM Plex Sans Condensed Bold"/>
                <a:ea typeface="IBM Plex Sans Condensed Bold"/>
                <a:cs typeface="IBM Plex Sans Condensed Bold"/>
                <a:sym typeface="IBM Plex Sans Condensed Bold"/>
              </a:rPr>
              <a:t>HOME MARKETING PLAN</a:t>
            </a:r>
          </a:p>
        </p:txBody>
      </p:sp>
      <p:grpSp>
        <p:nvGrpSpPr>
          <p:cNvPr id="6" name="Group 6"/>
          <p:cNvGrpSpPr/>
          <p:nvPr/>
        </p:nvGrpSpPr>
        <p:grpSpPr>
          <a:xfrm>
            <a:off x="33901" y="8243090"/>
            <a:ext cx="7710790" cy="1815310"/>
            <a:chOff x="0" y="0"/>
            <a:chExt cx="3506196" cy="665778"/>
          </a:xfrm>
        </p:grpSpPr>
        <p:sp>
          <p:nvSpPr>
            <p:cNvPr id="7" name="Freeform 7"/>
            <p:cNvSpPr/>
            <p:nvPr/>
          </p:nvSpPr>
          <p:spPr>
            <a:xfrm>
              <a:off x="0" y="0"/>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8" name="TextBox 8"/>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9" name="TextBox 9"/>
          <p:cNvSpPr txBox="1"/>
          <p:nvPr/>
        </p:nvSpPr>
        <p:spPr>
          <a:xfrm>
            <a:off x="4219838" y="8635962"/>
            <a:ext cx="3632959" cy="439031"/>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p:txBody>
      </p:sp>
      <p:sp>
        <p:nvSpPr>
          <p:cNvPr id="10" name="TextBox 10"/>
          <p:cNvSpPr txBox="1"/>
          <p:nvPr/>
        </p:nvSpPr>
        <p:spPr>
          <a:xfrm>
            <a:off x="4219838" y="9167638"/>
            <a:ext cx="3632959" cy="580480"/>
          </a:xfrm>
          <a:prstGeom prst="rect">
            <a:avLst/>
          </a:prstGeom>
        </p:spPr>
        <p:txBody>
          <a:bodyPr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11" name="Group 11"/>
          <p:cNvGrpSpPr/>
          <p:nvPr/>
        </p:nvGrpSpPr>
        <p:grpSpPr>
          <a:xfrm>
            <a:off x="0" y="8237280"/>
            <a:ext cx="1490417" cy="1815310"/>
            <a:chOff x="0" y="0"/>
            <a:chExt cx="1034325" cy="1259796"/>
          </a:xfrm>
        </p:grpSpPr>
        <p:sp>
          <p:nvSpPr>
            <p:cNvPr id="12" name="Freeform 12"/>
            <p:cNvSpPr/>
            <p:nvPr/>
          </p:nvSpPr>
          <p:spPr>
            <a:xfrm>
              <a:off x="0" y="0"/>
              <a:ext cx="1034325" cy="1259796"/>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6"/>
              <a:stretch>
                <a:fillRect l="-10899" r="-10899"/>
              </a:stretch>
            </a:blipFill>
          </p:spPr>
          <p:txBody>
            <a:bodyPr/>
            <a:lstStyle/>
            <a:p>
              <a:endParaRPr lang="en-US" dirty="0"/>
            </a:p>
          </p:txBody>
        </p:sp>
      </p:grpSp>
      <p:grpSp>
        <p:nvGrpSpPr>
          <p:cNvPr id="13" name="Group 13"/>
          <p:cNvGrpSpPr/>
          <p:nvPr/>
        </p:nvGrpSpPr>
        <p:grpSpPr>
          <a:xfrm>
            <a:off x="6223232" y="8237280"/>
            <a:ext cx="1570814" cy="1820528"/>
            <a:chOff x="-38523" y="-388"/>
            <a:chExt cx="1029982" cy="1217932"/>
          </a:xfrm>
        </p:grpSpPr>
        <p:sp>
          <p:nvSpPr>
            <p:cNvPr id="14" name="Freeform 14"/>
            <p:cNvSpPr/>
            <p:nvPr/>
          </p:nvSpPr>
          <p:spPr>
            <a:xfrm>
              <a:off x="-38523" y="-388"/>
              <a:ext cx="1029982" cy="1217932"/>
            </a:xfrm>
            <a:custGeom>
              <a:avLst/>
              <a:gdLst/>
              <a:ahLst/>
              <a:cxnLst/>
              <a:rect l="l" t="t" r="r" b="b"/>
              <a:pathLst>
                <a:path w="1029982" h="1217932">
                  <a:moveTo>
                    <a:pt x="69000" y="0"/>
                  </a:moveTo>
                  <a:lnTo>
                    <a:pt x="960981" y="0"/>
                  </a:lnTo>
                  <a:cubicBezTo>
                    <a:pt x="999089" y="0"/>
                    <a:pt x="1029982" y="30893"/>
                    <a:pt x="1029982" y="69000"/>
                  </a:cubicBezTo>
                  <a:lnTo>
                    <a:pt x="1029982" y="1148932"/>
                  </a:lnTo>
                  <a:cubicBezTo>
                    <a:pt x="1029982" y="1187040"/>
                    <a:pt x="999089" y="1217932"/>
                    <a:pt x="960981" y="1217932"/>
                  </a:cubicBezTo>
                  <a:lnTo>
                    <a:pt x="69000" y="1217932"/>
                  </a:lnTo>
                  <a:cubicBezTo>
                    <a:pt x="30893" y="1217932"/>
                    <a:pt x="0" y="1187040"/>
                    <a:pt x="0" y="1148932"/>
                  </a:cubicBezTo>
                  <a:lnTo>
                    <a:pt x="0" y="69000"/>
                  </a:lnTo>
                  <a:cubicBezTo>
                    <a:pt x="0" y="30893"/>
                    <a:pt x="30893" y="0"/>
                    <a:pt x="69000" y="0"/>
                  </a:cubicBezTo>
                  <a:close/>
                </a:path>
              </a:pathLst>
            </a:custGeom>
            <a:blipFill>
              <a:blip r:embed="rId7"/>
              <a:stretch>
                <a:fillRect t="-6447" b="-6447"/>
              </a:stretch>
            </a:blipFill>
          </p:spPr>
          <p:txBody>
            <a:bodyPr/>
            <a:lstStyle/>
            <a:p>
              <a:endParaRPr lang="en-US" dirty="0"/>
            </a:p>
          </p:txBody>
        </p:sp>
      </p:grpSp>
      <p:sp>
        <p:nvSpPr>
          <p:cNvPr id="15" name="TextBox 15"/>
          <p:cNvSpPr txBox="1"/>
          <p:nvPr/>
        </p:nvSpPr>
        <p:spPr>
          <a:xfrm>
            <a:off x="1634039" y="8649557"/>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3"/>
            <a:stretch>
              <a:fillRect l="-44821" r="-44814"/>
            </a:stretch>
          </a:blipFill>
        </p:spPr>
        <p:txBody>
          <a:bodyPr/>
          <a:lstStyle/>
          <a:p>
            <a:endParaRPr lang="en-US" dirty="0"/>
          </a:p>
        </p:txBody>
      </p:sp>
      <p:sp>
        <p:nvSpPr>
          <p:cNvPr id="3" name="Freeform 3"/>
          <p:cNvSpPr/>
          <p:nvPr/>
        </p:nvSpPr>
        <p:spPr>
          <a:xfrm>
            <a:off x="685800" y="4534346"/>
            <a:ext cx="6121722" cy="760702"/>
          </a:xfrm>
          <a:custGeom>
            <a:avLst/>
            <a:gdLst/>
            <a:ahLst/>
            <a:cxnLst/>
            <a:rect l="l" t="t" r="r" b="b"/>
            <a:pathLst>
              <a:path w="6121722" h="760702">
                <a:moveTo>
                  <a:pt x="0" y="0"/>
                </a:moveTo>
                <a:lnTo>
                  <a:pt x="6121722" y="0"/>
                </a:lnTo>
                <a:lnTo>
                  <a:pt x="6121722" y="760701"/>
                </a:lnTo>
                <a:lnTo>
                  <a:pt x="0" y="7607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TextBox 4"/>
          <p:cNvSpPr txBox="1"/>
          <p:nvPr/>
        </p:nvSpPr>
        <p:spPr>
          <a:xfrm>
            <a:off x="1419446" y="1233715"/>
            <a:ext cx="5248799" cy="688080"/>
          </a:xfrm>
          <a:prstGeom prst="rect">
            <a:avLst/>
          </a:prstGeom>
        </p:spPr>
        <p:txBody>
          <a:bodyPr lIns="0" tIns="0" rIns="0" bIns="0" rtlCol="0" anchor="t">
            <a:spAutoFit/>
          </a:bodyPr>
          <a:lstStyle/>
          <a:p>
            <a:pPr algn="ctr">
              <a:lnSpc>
                <a:spcPts val="5625"/>
              </a:lnSpc>
            </a:pPr>
            <a:r>
              <a:rPr lang="en-US" sz="4018" b="1" spc="-28" dirty="0">
                <a:solidFill>
                  <a:srgbClr val="FFFFFF"/>
                </a:solidFill>
                <a:latin typeface="IBM Plex Sans Condensed Bold"/>
                <a:ea typeface="IBM Plex Sans Condensed Bold"/>
                <a:cs typeface="IBM Plex Sans Condensed Bold"/>
                <a:sym typeface="IBM Plex Sans Condensed Bold"/>
              </a:rPr>
              <a:t>Marketing Your </a:t>
            </a:r>
            <a:r>
              <a:rPr lang="en-US" sz="4018" b="1" spc="-28" dirty="0">
                <a:solidFill>
                  <a:srgbClr val="FFC653"/>
                </a:solidFill>
                <a:latin typeface="IBM Plex Sans Condensed Bold"/>
                <a:ea typeface="IBM Plex Sans Condensed Bold"/>
                <a:cs typeface="IBM Plex Sans Condensed Bold"/>
                <a:sym typeface="IBM Plex Sans Condensed Bold"/>
              </a:rPr>
              <a:t>Home</a:t>
            </a:r>
          </a:p>
        </p:txBody>
      </p:sp>
      <p:sp>
        <p:nvSpPr>
          <p:cNvPr id="5" name="TextBox 5"/>
          <p:cNvSpPr txBox="1"/>
          <p:nvPr/>
        </p:nvSpPr>
        <p:spPr>
          <a:xfrm>
            <a:off x="719941" y="5300982"/>
            <a:ext cx="897801" cy="521319"/>
          </a:xfrm>
          <a:prstGeom prst="rect">
            <a:avLst/>
          </a:prstGeom>
        </p:spPr>
        <p:txBody>
          <a:bodyPr lIns="0" tIns="0" rIns="0" bIns="0" rtlCol="0" anchor="t">
            <a:spAutoFit/>
          </a:bodyPr>
          <a:lstStyle/>
          <a:p>
            <a:pPr algn="l">
              <a:lnSpc>
                <a:spcPts val="1371"/>
              </a:lnSpc>
            </a:pPr>
            <a:r>
              <a:rPr lang="en-US" sz="1010" dirty="0">
                <a:solidFill>
                  <a:srgbClr val="090F10"/>
                </a:solidFill>
                <a:latin typeface="Gotham"/>
                <a:ea typeface="Gotham"/>
                <a:cs typeface="Gotham"/>
                <a:sym typeface="Gotham"/>
              </a:rPr>
              <a:t>Competitively price your home.</a:t>
            </a:r>
          </a:p>
        </p:txBody>
      </p:sp>
      <p:sp>
        <p:nvSpPr>
          <p:cNvPr id="6" name="TextBox 6"/>
          <p:cNvSpPr txBox="1"/>
          <p:nvPr/>
        </p:nvSpPr>
        <p:spPr>
          <a:xfrm>
            <a:off x="1790059" y="5300982"/>
            <a:ext cx="910497" cy="695462"/>
          </a:xfrm>
          <a:prstGeom prst="rect">
            <a:avLst/>
          </a:prstGeom>
        </p:spPr>
        <p:txBody>
          <a:bodyPr lIns="0" tIns="0" rIns="0" bIns="0" rtlCol="0" anchor="t">
            <a:spAutoFit/>
          </a:bodyPr>
          <a:lstStyle/>
          <a:p>
            <a:pPr algn="l">
              <a:lnSpc>
                <a:spcPts val="1371"/>
              </a:lnSpc>
            </a:pPr>
            <a:r>
              <a:rPr lang="en-US" sz="1010" dirty="0">
                <a:solidFill>
                  <a:srgbClr val="090F10"/>
                </a:solidFill>
                <a:latin typeface="Gotham"/>
                <a:ea typeface="Gotham"/>
                <a:cs typeface="Gotham"/>
                <a:sym typeface="Gotham"/>
              </a:rPr>
              <a:t>Optimize condition and viewing of the home.</a:t>
            </a:r>
          </a:p>
        </p:txBody>
      </p:sp>
      <p:sp>
        <p:nvSpPr>
          <p:cNvPr id="7" name="TextBox 7"/>
          <p:cNvSpPr txBox="1"/>
          <p:nvPr/>
        </p:nvSpPr>
        <p:spPr>
          <a:xfrm>
            <a:off x="2862488" y="5300982"/>
            <a:ext cx="914030" cy="869605"/>
          </a:xfrm>
          <a:prstGeom prst="rect">
            <a:avLst/>
          </a:prstGeom>
        </p:spPr>
        <p:txBody>
          <a:bodyPr lIns="0" tIns="0" rIns="0" bIns="0" rtlCol="0" anchor="t">
            <a:spAutoFit/>
          </a:bodyPr>
          <a:lstStyle/>
          <a:p>
            <a:pPr algn="l">
              <a:lnSpc>
                <a:spcPts val="1371"/>
              </a:lnSpc>
            </a:pPr>
            <a:r>
              <a:rPr lang="en-US" sz="1010" dirty="0">
                <a:solidFill>
                  <a:srgbClr val="090F10"/>
                </a:solidFill>
                <a:latin typeface="Gotham"/>
                <a:ea typeface="Gotham"/>
                <a:cs typeface="Gotham"/>
                <a:sym typeface="Gotham"/>
              </a:rPr>
              <a:t>Prepare and submit accurate information to the MLS.</a:t>
            </a:r>
          </a:p>
        </p:txBody>
      </p:sp>
      <p:sp>
        <p:nvSpPr>
          <p:cNvPr id="8" name="TextBox 8"/>
          <p:cNvSpPr txBox="1"/>
          <p:nvPr/>
        </p:nvSpPr>
        <p:spPr>
          <a:xfrm>
            <a:off x="3934917" y="5300857"/>
            <a:ext cx="822277" cy="707438"/>
          </a:xfrm>
          <a:prstGeom prst="rect">
            <a:avLst/>
          </a:prstGeom>
        </p:spPr>
        <p:txBody>
          <a:bodyPr lIns="0" tIns="0" rIns="0" bIns="0" rtlCol="0" anchor="t">
            <a:spAutoFit/>
          </a:bodyPr>
          <a:lstStyle/>
          <a:p>
            <a:pPr algn="l">
              <a:lnSpc>
                <a:spcPts val="1371"/>
              </a:lnSpc>
            </a:pPr>
            <a:r>
              <a:rPr lang="en-US" sz="1010" dirty="0">
                <a:solidFill>
                  <a:srgbClr val="090F10"/>
                </a:solidFill>
                <a:latin typeface="Gotham"/>
                <a:ea typeface="Gotham"/>
                <a:cs typeface="Gotham"/>
                <a:sym typeface="Gotham"/>
              </a:rPr>
              <a:t>Proactively promote the property to our database.</a:t>
            </a:r>
          </a:p>
        </p:txBody>
      </p:sp>
      <p:sp>
        <p:nvSpPr>
          <p:cNvPr id="9" name="TextBox 9"/>
          <p:cNvSpPr txBox="1"/>
          <p:nvPr/>
        </p:nvSpPr>
        <p:spPr>
          <a:xfrm>
            <a:off x="5007347" y="5300857"/>
            <a:ext cx="813239" cy="695462"/>
          </a:xfrm>
          <a:prstGeom prst="rect">
            <a:avLst/>
          </a:prstGeom>
        </p:spPr>
        <p:txBody>
          <a:bodyPr lIns="0" tIns="0" rIns="0" bIns="0" rtlCol="0" anchor="t">
            <a:spAutoFit/>
          </a:bodyPr>
          <a:lstStyle/>
          <a:p>
            <a:pPr algn="l">
              <a:lnSpc>
                <a:spcPts val="1371"/>
              </a:lnSpc>
            </a:pPr>
            <a:r>
              <a:rPr lang="en-US" sz="1010" dirty="0">
                <a:solidFill>
                  <a:srgbClr val="090F10"/>
                </a:solidFill>
                <a:latin typeface="Gotham"/>
                <a:ea typeface="Gotham"/>
                <a:cs typeface="Gotham"/>
                <a:sym typeface="Gotham"/>
              </a:rPr>
              <a:t>Create maximum exposure for the property.</a:t>
            </a:r>
          </a:p>
        </p:txBody>
      </p:sp>
      <p:sp>
        <p:nvSpPr>
          <p:cNvPr id="10" name="TextBox 10"/>
          <p:cNvSpPr txBox="1"/>
          <p:nvPr/>
        </p:nvSpPr>
        <p:spPr>
          <a:xfrm>
            <a:off x="6079776" y="5300857"/>
            <a:ext cx="993851" cy="886974"/>
          </a:xfrm>
          <a:prstGeom prst="rect">
            <a:avLst/>
          </a:prstGeom>
        </p:spPr>
        <p:txBody>
          <a:bodyPr lIns="0" tIns="0" rIns="0" bIns="0" rtlCol="0" anchor="t">
            <a:spAutoFit/>
          </a:bodyPr>
          <a:lstStyle/>
          <a:p>
            <a:pPr algn="l">
              <a:lnSpc>
                <a:spcPts val="1371"/>
              </a:lnSpc>
            </a:pPr>
            <a:r>
              <a:rPr lang="en-US" sz="1010" dirty="0">
                <a:solidFill>
                  <a:srgbClr val="090F10"/>
                </a:solidFill>
                <a:latin typeface="Gotham"/>
                <a:ea typeface="Gotham"/>
                <a:cs typeface="Gotham"/>
                <a:sym typeface="Gotham"/>
              </a:rPr>
              <a:t>Connect with the best agents and tap into our nationwide network.</a:t>
            </a:r>
          </a:p>
        </p:txBody>
      </p:sp>
      <p:sp>
        <p:nvSpPr>
          <p:cNvPr id="11" name="TextBox 11"/>
          <p:cNvSpPr txBox="1"/>
          <p:nvPr/>
        </p:nvSpPr>
        <p:spPr>
          <a:xfrm>
            <a:off x="1104156" y="3753666"/>
            <a:ext cx="5564089" cy="451890"/>
          </a:xfrm>
          <a:prstGeom prst="rect">
            <a:avLst/>
          </a:prstGeom>
        </p:spPr>
        <p:txBody>
          <a:bodyPr lIns="0" tIns="0" rIns="0" bIns="0" rtlCol="0" anchor="t">
            <a:spAutoFit/>
          </a:bodyPr>
          <a:lstStyle/>
          <a:p>
            <a:pPr algn="ctr">
              <a:lnSpc>
                <a:spcPts val="1854"/>
              </a:lnSpc>
            </a:pPr>
            <a:r>
              <a:rPr lang="en-US" sz="1390" dirty="0">
                <a:solidFill>
                  <a:srgbClr val="090F10"/>
                </a:solidFill>
                <a:latin typeface="Gotham"/>
                <a:ea typeface="Gotham"/>
                <a:cs typeface="Gotham"/>
                <a:sym typeface="Gotham"/>
              </a:rPr>
              <a:t>We are committed to getting your home sold to the strongest buyer in a timely manner. Below are the steps we will take:</a:t>
            </a:r>
          </a:p>
        </p:txBody>
      </p:sp>
      <p:grpSp>
        <p:nvGrpSpPr>
          <p:cNvPr id="12" name="Group 12"/>
          <p:cNvGrpSpPr/>
          <p:nvPr/>
        </p:nvGrpSpPr>
        <p:grpSpPr>
          <a:xfrm>
            <a:off x="80398" y="8248898"/>
            <a:ext cx="7692002" cy="1815310"/>
            <a:chOff x="0" y="0"/>
            <a:chExt cx="3506196" cy="665778"/>
          </a:xfrm>
        </p:grpSpPr>
        <p:sp>
          <p:nvSpPr>
            <p:cNvPr id="13" name="Freeform 13"/>
            <p:cNvSpPr/>
            <p:nvPr/>
          </p:nvSpPr>
          <p:spPr>
            <a:xfrm>
              <a:off x="0" y="0"/>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14" name="TextBox 14"/>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15" name="TextBox 15"/>
          <p:cNvSpPr txBox="1"/>
          <p:nvPr/>
        </p:nvSpPr>
        <p:spPr>
          <a:xfrm>
            <a:off x="4219838" y="8635962"/>
            <a:ext cx="3632959" cy="439031"/>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p:txBody>
      </p:sp>
      <p:sp>
        <p:nvSpPr>
          <p:cNvPr id="16" name="TextBox 16"/>
          <p:cNvSpPr txBox="1"/>
          <p:nvPr/>
        </p:nvSpPr>
        <p:spPr>
          <a:xfrm>
            <a:off x="4219838" y="9216173"/>
            <a:ext cx="3632959" cy="580480"/>
          </a:xfrm>
          <a:prstGeom prst="rect">
            <a:avLst/>
          </a:prstGeom>
        </p:spPr>
        <p:txBody>
          <a:bodyPr wrap="square"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17" name="Group 17"/>
          <p:cNvGrpSpPr/>
          <p:nvPr/>
        </p:nvGrpSpPr>
        <p:grpSpPr>
          <a:xfrm>
            <a:off x="0" y="8248899"/>
            <a:ext cx="1490417" cy="1815310"/>
            <a:chOff x="0" y="0"/>
            <a:chExt cx="1034325" cy="1259796"/>
          </a:xfrm>
        </p:grpSpPr>
        <p:sp>
          <p:nvSpPr>
            <p:cNvPr id="18" name="Freeform 18"/>
            <p:cNvSpPr/>
            <p:nvPr/>
          </p:nvSpPr>
          <p:spPr>
            <a:xfrm>
              <a:off x="0" y="0"/>
              <a:ext cx="1034325" cy="1259796"/>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6"/>
              <a:stretch>
                <a:fillRect l="-10899" r="-10899"/>
              </a:stretch>
            </a:blipFill>
          </p:spPr>
          <p:txBody>
            <a:bodyPr/>
            <a:lstStyle/>
            <a:p>
              <a:endParaRPr lang="en-US" dirty="0"/>
            </a:p>
          </p:txBody>
        </p:sp>
      </p:grpSp>
      <p:grpSp>
        <p:nvGrpSpPr>
          <p:cNvPr id="19" name="Group 19"/>
          <p:cNvGrpSpPr/>
          <p:nvPr/>
        </p:nvGrpSpPr>
        <p:grpSpPr>
          <a:xfrm>
            <a:off x="6237680" y="8248898"/>
            <a:ext cx="1534719" cy="1809502"/>
            <a:chOff x="-1795" y="0"/>
            <a:chExt cx="1029982" cy="1146766"/>
          </a:xfrm>
        </p:grpSpPr>
        <p:sp>
          <p:nvSpPr>
            <p:cNvPr id="20" name="Freeform 20"/>
            <p:cNvSpPr/>
            <p:nvPr/>
          </p:nvSpPr>
          <p:spPr>
            <a:xfrm>
              <a:off x="-1795" y="0"/>
              <a:ext cx="1029982" cy="1146766"/>
            </a:xfrm>
            <a:custGeom>
              <a:avLst/>
              <a:gdLst/>
              <a:ahLst/>
              <a:cxnLst/>
              <a:rect l="l" t="t" r="r" b="b"/>
              <a:pathLst>
                <a:path w="1029982" h="1217932">
                  <a:moveTo>
                    <a:pt x="69000" y="0"/>
                  </a:moveTo>
                  <a:lnTo>
                    <a:pt x="960981" y="0"/>
                  </a:lnTo>
                  <a:cubicBezTo>
                    <a:pt x="999089" y="0"/>
                    <a:pt x="1029982" y="30893"/>
                    <a:pt x="1029982" y="69000"/>
                  </a:cubicBezTo>
                  <a:lnTo>
                    <a:pt x="1029982" y="1148932"/>
                  </a:lnTo>
                  <a:cubicBezTo>
                    <a:pt x="1029982" y="1187040"/>
                    <a:pt x="999089" y="1217932"/>
                    <a:pt x="960981" y="1217932"/>
                  </a:cubicBezTo>
                  <a:lnTo>
                    <a:pt x="69000" y="1217932"/>
                  </a:lnTo>
                  <a:cubicBezTo>
                    <a:pt x="30893" y="1217932"/>
                    <a:pt x="0" y="1187040"/>
                    <a:pt x="0" y="1148932"/>
                  </a:cubicBezTo>
                  <a:lnTo>
                    <a:pt x="0" y="69000"/>
                  </a:lnTo>
                  <a:cubicBezTo>
                    <a:pt x="0" y="30893"/>
                    <a:pt x="30893" y="0"/>
                    <a:pt x="69000" y="0"/>
                  </a:cubicBezTo>
                  <a:close/>
                </a:path>
              </a:pathLst>
            </a:custGeom>
            <a:blipFill>
              <a:blip r:embed="rId7"/>
              <a:stretch>
                <a:fillRect t="-6447" b="-6447"/>
              </a:stretch>
            </a:blipFill>
          </p:spPr>
          <p:txBody>
            <a:bodyPr/>
            <a:lstStyle/>
            <a:p>
              <a:endParaRPr lang="en-US" dirty="0"/>
            </a:p>
          </p:txBody>
        </p:sp>
      </p:grpSp>
      <p:sp>
        <p:nvSpPr>
          <p:cNvPr id="21" name="TextBox 21"/>
          <p:cNvSpPr txBox="1"/>
          <p:nvPr/>
        </p:nvSpPr>
        <p:spPr>
          <a:xfrm>
            <a:off x="1634039" y="8649557"/>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6004283"/>
          </a:xfrm>
          <a:custGeom>
            <a:avLst/>
            <a:gdLst/>
            <a:ahLst/>
            <a:cxnLst/>
            <a:rect l="l" t="t" r="r" b="b"/>
            <a:pathLst>
              <a:path w="7772400" h="6004283">
                <a:moveTo>
                  <a:pt x="0" y="0"/>
                </a:moveTo>
                <a:lnTo>
                  <a:pt x="7772400" y="0"/>
                </a:lnTo>
                <a:lnTo>
                  <a:pt x="7772400" y="6004283"/>
                </a:lnTo>
                <a:lnTo>
                  <a:pt x="0" y="6004283"/>
                </a:lnTo>
                <a:lnTo>
                  <a:pt x="0" y="0"/>
                </a:lnTo>
                <a:close/>
              </a:path>
            </a:pathLst>
          </a:custGeom>
          <a:blipFill>
            <a:blip r:embed="rId2"/>
            <a:stretch>
              <a:fillRect l="-25462" r="-25471" b="-267"/>
            </a:stretch>
          </a:blipFill>
        </p:spPr>
        <p:txBody>
          <a:bodyPr/>
          <a:lstStyle/>
          <a:p>
            <a:endParaRPr lang="en-US" dirty="0"/>
          </a:p>
        </p:txBody>
      </p:sp>
      <p:grpSp>
        <p:nvGrpSpPr>
          <p:cNvPr id="3" name="Group 3"/>
          <p:cNvGrpSpPr>
            <a:grpSpLocks noChangeAspect="1"/>
          </p:cNvGrpSpPr>
          <p:nvPr/>
        </p:nvGrpSpPr>
        <p:grpSpPr>
          <a:xfrm>
            <a:off x="825520" y="6570255"/>
            <a:ext cx="1471685" cy="1471692"/>
            <a:chOff x="0" y="0"/>
            <a:chExt cx="1904530" cy="1904543"/>
          </a:xfrm>
        </p:grpSpPr>
        <p:sp>
          <p:nvSpPr>
            <p:cNvPr id="4" name="Freeform 4"/>
            <p:cNvSpPr/>
            <p:nvPr/>
          </p:nvSpPr>
          <p:spPr>
            <a:xfrm>
              <a:off x="63500" y="63500"/>
              <a:ext cx="1777492" cy="1777492"/>
            </a:xfrm>
            <a:custGeom>
              <a:avLst/>
              <a:gdLst/>
              <a:ahLst/>
              <a:cxnLst/>
              <a:rect l="l" t="t" r="r" b="b"/>
              <a:pathLst>
                <a:path w="1777492" h="1777492">
                  <a:moveTo>
                    <a:pt x="0" y="888746"/>
                  </a:moveTo>
                  <a:cubicBezTo>
                    <a:pt x="0" y="397891"/>
                    <a:pt x="397891" y="0"/>
                    <a:pt x="888746" y="0"/>
                  </a:cubicBezTo>
                  <a:cubicBezTo>
                    <a:pt x="1379601" y="0"/>
                    <a:pt x="1777492" y="397891"/>
                    <a:pt x="1777492" y="888746"/>
                  </a:cubicBezTo>
                  <a:cubicBezTo>
                    <a:pt x="1777492" y="1379601"/>
                    <a:pt x="1379601" y="1777492"/>
                    <a:pt x="888746" y="1777492"/>
                  </a:cubicBezTo>
                  <a:cubicBezTo>
                    <a:pt x="397891" y="1777492"/>
                    <a:pt x="0" y="1379601"/>
                    <a:pt x="0" y="888746"/>
                  </a:cubicBezTo>
                </a:path>
              </a:pathLst>
            </a:custGeom>
            <a:solidFill>
              <a:srgbClr val="00AB96"/>
            </a:solidFill>
          </p:spPr>
          <p:txBody>
            <a:bodyPr/>
            <a:lstStyle/>
            <a:p>
              <a:endParaRPr lang="en-US" dirty="0"/>
            </a:p>
          </p:txBody>
        </p:sp>
        <p:sp>
          <p:nvSpPr>
            <p:cNvPr id="5" name="Freeform 5"/>
            <p:cNvSpPr/>
            <p:nvPr/>
          </p:nvSpPr>
          <p:spPr>
            <a:xfrm>
              <a:off x="569595" y="476631"/>
              <a:ext cx="765429" cy="951230"/>
            </a:xfrm>
            <a:custGeom>
              <a:avLst/>
              <a:gdLst/>
              <a:ahLst/>
              <a:cxnLst/>
              <a:rect l="l" t="t" r="r" b="b"/>
              <a:pathLst>
                <a:path w="765429" h="951230">
                  <a:moveTo>
                    <a:pt x="51435" y="0"/>
                  </a:moveTo>
                  <a:cubicBezTo>
                    <a:pt x="23114" y="0"/>
                    <a:pt x="0" y="23114"/>
                    <a:pt x="0" y="51562"/>
                  </a:cubicBezTo>
                  <a:lnTo>
                    <a:pt x="0" y="899668"/>
                  </a:lnTo>
                  <a:cubicBezTo>
                    <a:pt x="0" y="928116"/>
                    <a:pt x="22987" y="951230"/>
                    <a:pt x="51435" y="951230"/>
                  </a:cubicBezTo>
                  <a:lnTo>
                    <a:pt x="713994" y="951230"/>
                  </a:lnTo>
                  <a:cubicBezTo>
                    <a:pt x="742315" y="951230"/>
                    <a:pt x="765429" y="928116"/>
                    <a:pt x="765429" y="899668"/>
                  </a:cubicBezTo>
                  <a:lnTo>
                    <a:pt x="765429" y="51562"/>
                  </a:lnTo>
                  <a:cubicBezTo>
                    <a:pt x="765429" y="23114"/>
                    <a:pt x="742315" y="0"/>
                    <a:pt x="713994" y="0"/>
                  </a:cubicBezTo>
                  <a:close/>
                </a:path>
              </a:pathLst>
            </a:custGeom>
            <a:solidFill>
              <a:srgbClr val="FFFFFF"/>
            </a:solidFill>
          </p:spPr>
          <p:txBody>
            <a:bodyPr/>
            <a:lstStyle/>
            <a:p>
              <a:endParaRPr lang="en-US" dirty="0"/>
            </a:p>
          </p:txBody>
        </p:sp>
        <p:sp>
          <p:nvSpPr>
            <p:cNvPr id="6" name="Freeform 6"/>
            <p:cNvSpPr/>
            <p:nvPr/>
          </p:nvSpPr>
          <p:spPr>
            <a:xfrm>
              <a:off x="546354" y="453390"/>
              <a:ext cx="811911" cy="997712"/>
            </a:xfrm>
            <a:custGeom>
              <a:avLst/>
              <a:gdLst/>
              <a:ahLst/>
              <a:cxnLst/>
              <a:rect l="l" t="t" r="r" b="b"/>
              <a:pathLst>
                <a:path w="811911" h="997712">
                  <a:moveTo>
                    <a:pt x="74676" y="46609"/>
                  </a:moveTo>
                  <a:cubicBezTo>
                    <a:pt x="59309" y="46609"/>
                    <a:pt x="46609" y="59182"/>
                    <a:pt x="46609" y="74803"/>
                  </a:cubicBezTo>
                  <a:lnTo>
                    <a:pt x="23241" y="74803"/>
                  </a:lnTo>
                  <a:lnTo>
                    <a:pt x="46609" y="74803"/>
                  </a:lnTo>
                  <a:lnTo>
                    <a:pt x="46609" y="922909"/>
                  </a:lnTo>
                  <a:lnTo>
                    <a:pt x="23241" y="922909"/>
                  </a:lnTo>
                  <a:lnTo>
                    <a:pt x="46609" y="922909"/>
                  </a:lnTo>
                  <a:cubicBezTo>
                    <a:pt x="46609" y="938530"/>
                    <a:pt x="59309" y="951103"/>
                    <a:pt x="74676" y="951103"/>
                  </a:cubicBezTo>
                  <a:lnTo>
                    <a:pt x="74676" y="974471"/>
                  </a:lnTo>
                  <a:lnTo>
                    <a:pt x="74676" y="951103"/>
                  </a:lnTo>
                  <a:lnTo>
                    <a:pt x="737235" y="951103"/>
                  </a:lnTo>
                  <a:lnTo>
                    <a:pt x="737235" y="974471"/>
                  </a:lnTo>
                  <a:lnTo>
                    <a:pt x="737235" y="951103"/>
                  </a:lnTo>
                  <a:cubicBezTo>
                    <a:pt x="752602" y="951103"/>
                    <a:pt x="765302" y="938530"/>
                    <a:pt x="765302" y="922909"/>
                  </a:cubicBezTo>
                  <a:lnTo>
                    <a:pt x="788670" y="922909"/>
                  </a:lnTo>
                  <a:lnTo>
                    <a:pt x="765302" y="922909"/>
                  </a:lnTo>
                  <a:lnTo>
                    <a:pt x="765302" y="74803"/>
                  </a:lnTo>
                  <a:lnTo>
                    <a:pt x="788670" y="74803"/>
                  </a:lnTo>
                  <a:lnTo>
                    <a:pt x="765302" y="74803"/>
                  </a:lnTo>
                  <a:cubicBezTo>
                    <a:pt x="765302" y="59182"/>
                    <a:pt x="752602" y="46609"/>
                    <a:pt x="737235" y="46609"/>
                  </a:cubicBezTo>
                  <a:lnTo>
                    <a:pt x="74676" y="46609"/>
                  </a:lnTo>
                  <a:moveTo>
                    <a:pt x="74676" y="0"/>
                  </a:moveTo>
                  <a:lnTo>
                    <a:pt x="737235" y="0"/>
                  </a:lnTo>
                  <a:cubicBezTo>
                    <a:pt x="778510" y="0"/>
                    <a:pt x="811911" y="33655"/>
                    <a:pt x="811911" y="74803"/>
                  </a:cubicBezTo>
                  <a:lnTo>
                    <a:pt x="811911" y="922909"/>
                  </a:lnTo>
                  <a:cubicBezTo>
                    <a:pt x="811911" y="964184"/>
                    <a:pt x="778510" y="997712"/>
                    <a:pt x="737235" y="997712"/>
                  </a:cubicBezTo>
                  <a:lnTo>
                    <a:pt x="74676" y="997712"/>
                  </a:lnTo>
                  <a:cubicBezTo>
                    <a:pt x="33401" y="997712"/>
                    <a:pt x="0" y="964057"/>
                    <a:pt x="0" y="922909"/>
                  </a:cubicBezTo>
                  <a:lnTo>
                    <a:pt x="0" y="74803"/>
                  </a:lnTo>
                  <a:cubicBezTo>
                    <a:pt x="0" y="33528"/>
                    <a:pt x="33401" y="0"/>
                    <a:pt x="74676" y="0"/>
                  </a:cubicBezTo>
                  <a:close/>
                </a:path>
              </a:pathLst>
            </a:custGeom>
            <a:solidFill>
              <a:srgbClr val="27367C"/>
            </a:solidFill>
          </p:spPr>
          <p:txBody>
            <a:bodyPr/>
            <a:lstStyle/>
            <a:p>
              <a:endParaRPr lang="en-US" dirty="0"/>
            </a:p>
          </p:txBody>
        </p:sp>
        <p:sp>
          <p:nvSpPr>
            <p:cNvPr id="7" name="Freeform 7"/>
            <p:cNvSpPr/>
            <p:nvPr/>
          </p:nvSpPr>
          <p:spPr>
            <a:xfrm>
              <a:off x="751078" y="493649"/>
              <a:ext cx="402463" cy="109474"/>
            </a:xfrm>
            <a:custGeom>
              <a:avLst/>
              <a:gdLst/>
              <a:ahLst/>
              <a:cxnLst/>
              <a:rect l="l" t="t" r="r" b="b"/>
              <a:pathLst>
                <a:path w="402463" h="109474">
                  <a:moveTo>
                    <a:pt x="250317" y="109474"/>
                  </a:moveTo>
                  <a:lnTo>
                    <a:pt x="152019" y="109474"/>
                  </a:lnTo>
                  <a:cubicBezTo>
                    <a:pt x="150876" y="109474"/>
                    <a:pt x="149860" y="109220"/>
                    <a:pt x="148844" y="108839"/>
                  </a:cubicBezTo>
                  <a:lnTo>
                    <a:pt x="119126" y="97663"/>
                  </a:lnTo>
                  <a:lnTo>
                    <a:pt x="30734" y="97663"/>
                  </a:lnTo>
                  <a:cubicBezTo>
                    <a:pt x="13843" y="97663"/>
                    <a:pt x="0" y="86614"/>
                    <a:pt x="0" y="73152"/>
                  </a:cubicBezTo>
                  <a:lnTo>
                    <a:pt x="0" y="5842"/>
                  </a:lnTo>
                  <a:cubicBezTo>
                    <a:pt x="0" y="2540"/>
                    <a:pt x="3302" y="0"/>
                    <a:pt x="7366" y="0"/>
                  </a:cubicBezTo>
                  <a:lnTo>
                    <a:pt x="395097" y="0"/>
                  </a:lnTo>
                  <a:cubicBezTo>
                    <a:pt x="399161" y="0"/>
                    <a:pt x="402463" y="2667"/>
                    <a:pt x="402463" y="5842"/>
                  </a:cubicBezTo>
                  <a:lnTo>
                    <a:pt x="402463" y="73025"/>
                  </a:lnTo>
                  <a:cubicBezTo>
                    <a:pt x="402463" y="86614"/>
                    <a:pt x="388620" y="97536"/>
                    <a:pt x="371729" y="97536"/>
                  </a:cubicBezTo>
                  <a:lnTo>
                    <a:pt x="283210" y="97536"/>
                  </a:lnTo>
                  <a:lnTo>
                    <a:pt x="253492" y="108712"/>
                  </a:lnTo>
                  <a:cubicBezTo>
                    <a:pt x="252476" y="109093"/>
                    <a:pt x="251460" y="109347"/>
                    <a:pt x="250317" y="109347"/>
                  </a:cubicBezTo>
                  <a:moveTo>
                    <a:pt x="153670" y="97536"/>
                  </a:moveTo>
                  <a:lnTo>
                    <a:pt x="248666" y="97536"/>
                  </a:lnTo>
                  <a:lnTo>
                    <a:pt x="278384" y="86360"/>
                  </a:lnTo>
                  <a:cubicBezTo>
                    <a:pt x="279400" y="85979"/>
                    <a:pt x="280416" y="85852"/>
                    <a:pt x="281559" y="85852"/>
                  </a:cubicBezTo>
                  <a:lnTo>
                    <a:pt x="371729" y="85852"/>
                  </a:lnTo>
                  <a:cubicBezTo>
                    <a:pt x="380492" y="85852"/>
                    <a:pt x="387731" y="80137"/>
                    <a:pt x="387731" y="73025"/>
                  </a:cubicBezTo>
                  <a:lnTo>
                    <a:pt x="387731" y="11811"/>
                  </a:lnTo>
                  <a:lnTo>
                    <a:pt x="14732" y="11811"/>
                  </a:lnTo>
                  <a:lnTo>
                    <a:pt x="14732" y="73152"/>
                  </a:lnTo>
                  <a:cubicBezTo>
                    <a:pt x="14732" y="80137"/>
                    <a:pt x="21844" y="85979"/>
                    <a:pt x="30734" y="85979"/>
                  </a:cubicBezTo>
                  <a:lnTo>
                    <a:pt x="120904" y="85979"/>
                  </a:lnTo>
                  <a:cubicBezTo>
                    <a:pt x="122047" y="85979"/>
                    <a:pt x="123063" y="86106"/>
                    <a:pt x="124079" y="86487"/>
                  </a:cubicBezTo>
                  <a:close/>
                </a:path>
              </a:pathLst>
            </a:custGeom>
            <a:solidFill>
              <a:srgbClr val="DBDADA"/>
            </a:solidFill>
          </p:spPr>
          <p:txBody>
            <a:bodyPr/>
            <a:lstStyle/>
            <a:p>
              <a:endParaRPr lang="en-US" dirty="0"/>
            </a:p>
          </p:txBody>
        </p:sp>
        <p:sp>
          <p:nvSpPr>
            <p:cNvPr id="8" name="Freeform 8"/>
            <p:cNvSpPr/>
            <p:nvPr/>
          </p:nvSpPr>
          <p:spPr>
            <a:xfrm>
              <a:off x="771525" y="480568"/>
              <a:ext cx="365887" cy="24638"/>
            </a:xfrm>
            <a:custGeom>
              <a:avLst/>
              <a:gdLst/>
              <a:ahLst/>
              <a:cxnLst/>
              <a:rect l="l" t="t" r="r" b="b"/>
              <a:pathLst>
                <a:path w="365887" h="24638">
                  <a:moveTo>
                    <a:pt x="363093" y="24638"/>
                  </a:moveTo>
                  <a:lnTo>
                    <a:pt x="2667" y="24638"/>
                  </a:lnTo>
                  <a:cubicBezTo>
                    <a:pt x="1143" y="24638"/>
                    <a:pt x="0" y="23368"/>
                    <a:pt x="0" y="21971"/>
                  </a:cubicBezTo>
                  <a:lnTo>
                    <a:pt x="0" y="2667"/>
                  </a:lnTo>
                  <a:lnTo>
                    <a:pt x="1270" y="0"/>
                  </a:lnTo>
                  <a:lnTo>
                    <a:pt x="363220" y="0"/>
                  </a:lnTo>
                  <a:cubicBezTo>
                    <a:pt x="364744" y="0"/>
                    <a:pt x="365887" y="1270"/>
                    <a:pt x="365887" y="2667"/>
                  </a:cubicBezTo>
                  <a:lnTo>
                    <a:pt x="365887" y="21971"/>
                  </a:lnTo>
                  <a:lnTo>
                    <a:pt x="364617" y="24638"/>
                  </a:lnTo>
                </a:path>
              </a:pathLst>
            </a:custGeom>
            <a:solidFill>
              <a:srgbClr val="8283AA"/>
            </a:solidFill>
          </p:spPr>
          <p:txBody>
            <a:bodyPr/>
            <a:lstStyle/>
            <a:p>
              <a:endParaRPr lang="en-US" dirty="0"/>
            </a:p>
          </p:txBody>
        </p:sp>
        <p:sp>
          <p:nvSpPr>
            <p:cNvPr id="9" name="Freeform 9"/>
            <p:cNvSpPr/>
            <p:nvPr/>
          </p:nvSpPr>
          <p:spPr>
            <a:xfrm>
              <a:off x="652653" y="646811"/>
              <a:ext cx="188976" cy="188976"/>
            </a:xfrm>
            <a:custGeom>
              <a:avLst/>
              <a:gdLst/>
              <a:ahLst/>
              <a:cxnLst/>
              <a:rect l="l" t="t" r="r" b="b"/>
              <a:pathLst>
                <a:path w="188976" h="188976">
                  <a:moveTo>
                    <a:pt x="68453" y="14351"/>
                  </a:moveTo>
                  <a:cubicBezTo>
                    <a:pt x="112649" y="0"/>
                    <a:pt x="160274" y="24130"/>
                    <a:pt x="174625" y="68453"/>
                  </a:cubicBezTo>
                  <a:cubicBezTo>
                    <a:pt x="188976" y="112776"/>
                    <a:pt x="164846" y="160274"/>
                    <a:pt x="120523" y="174625"/>
                  </a:cubicBezTo>
                  <a:cubicBezTo>
                    <a:pt x="76200" y="188976"/>
                    <a:pt x="28702" y="164846"/>
                    <a:pt x="14351" y="120523"/>
                  </a:cubicBezTo>
                  <a:cubicBezTo>
                    <a:pt x="0" y="76200"/>
                    <a:pt x="24130" y="28829"/>
                    <a:pt x="68453" y="14351"/>
                  </a:cubicBezTo>
                </a:path>
              </a:pathLst>
            </a:custGeom>
            <a:solidFill>
              <a:srgbClr val="FFC653"/>
            </a:solidFill>
          </p:spPr>
          <p:txBody>
            <a:bodyPr/>
            <a:lstStyle/>
            <a:p>
              <a:endParaRPr lang="en-US" dirty="0"/>
            </a:p>
          </p:txBody>
        </p:sp>
        <p:sp>
          <p:nvSpPr>
            <p:cNvPr id="10" name="Freeform 10"/>
            <p:cNvSpPr/>
            <p:nvPr/>
          </p:nvSpPr>
          <p:spPr>
            <a:xfrm>
              <a:off x="697865" y="702310"/>
              <a:ext cx="98171" cy="78359"/>
            </a:xfrm>
            <a:custGeom>
              <a:avLst/>
              <a:gdLst/>
              <a:ahLst/>
              <a:cxnLst/>
              <a:rect l="l" t="t" r="r" b="b"/>
              <a:pathLst>
                <a:path w="98171" h="78359">
                  <a:moveTo>
                    <a:pt x="36449" y="78359"/>
                  </a:moveTo>
                  <a:lnTo>
                    <a:pt x="0" y="41783"/>
                  </a:lnTo>
                  <a:lnTo>
                    <a:pt x="16129" y="25654"/>
                  </a:lnTo>
                  <a:lnTo>
                    <a:pt x="36322" y="45974"/>
                  </a:lnTo>
                  <a:lnTo>
                    <a:pt x="82042" y="0"/>
                  </a:lnTo>
                  <a:lnTo>
                    <a:pt x="98171" y="16129"/>
                  </a:lnTo>
                  <a:close/>
                </a:path>
              </a:pathLst>
            </a:custGeom>
            <a:solidFill>
              <a:srgbClr val="FFFFFF"/>
            </a:solidFill>
          </p:spPr>
          <p:txBody>
            <a:bodyPr/>
            <a:lstStyle/>
            <a:p>
              <a:endParaRPr lang="en-US" dirty="0"/>
            </a:p>
          </p:txBody>
        </p:sp>
        <p:sp>
          <p:nvSpPr>
            <p:cNvPr id="11" name="Freeform 11"/>
            <p:cNvSpPr/>
            <p:nvPr/>
          </p:nvSpPr>
          <p:spPr>
            <a:xfrm>
              <a:off x="652653" y="887730"/>
              <a:ext cx="188976" cy="188976"/>
            </a:xfrm>
            <a:custGeom>
              <a:avLst/>
              <a:gdLst/>
              <a:ahLst/>
              <a:cxnLst/>
              <a:rect l="l" t="t" r="r" b="b"/>
              <a:pathLst>
                <a:path w="188976" h="188976">
                  <a:moveTo>
                    <a:pt x="68453" y="14351"/>
                  </a:moveTo>
                  <a:cubicBezTo>
                    <a:pt x="112649" y="0"/>
                    <a:pt x="160274" y="24130"/>
                    <a:pt x="174625" y="68453"/>
                  </a:cubicBezTo>
                  <a:cubicBezTo>
                    <a:pt x="188976" y="112776"/>
                    <a:pt x="164846" y="160274"/>
                    <a:pt x="120523" y="174625"/>
                  </a:cubicBezTo>
                  <a:cubicBezTo>
                    <a:pt x="76200" y="188976"/>
                    <a:pt x="28702" y="164846"/>
                    <a:pt x="14351" y="120523"/>
                  </a:cubicBezTo>
                  <a:cubicBezTo>
                    <a:pt x="0" y="76200"/>
                    <a:pt x="24130" y="28829"/>
                    <a:pt x="68453" y="14351"/>
                  </a:cubicBezTo>
                </a:path>
              </a:pathLst>
            </a:custGeom>
            <a:solidFill>
              <a:srgbClr val="FFC653"/>
            </a:solidFill>
          </p:spPr>
          <p:txBody>
            <a:bodyPr/>
            <a:lstStyle/>
            <a:p>
              <a:endParaRPr lang="en-US" dirty="0"/>
            </a:p>
          </p:txBody>
        </p:sp>
        <p:sp>
          <p:nvSpPr>
            <p:cNvPr id="12" name="Freeform 12"/>
            <p:cNvSpPr/>
            <p:nvPr/>
          </p:nvSpPr>
          <p:spPr>
            <a:xfrm>
              <a:off x="697865" y="943356"/>
              <a:ext cx="98171" cy="78232"/>
            </a:xfrm>
            <a:custGeom>
              <a:avLst/>
              <a:gdLst/>
              <a:ahLst/>
              <a:cxnLst/>
              <a:rect l="l" t="t" r="r" b="b"/>
              <a:pathLst>
                <a:path w="98171" h="78232">
                  <a:moveTo>
                    <a:pt x="36449" y="78232"/>
                  </a:moveTo>
                  <a:lnTo>
                    <a:pt x="0" y="41656"/>
                  </a:lnTo>
                  <a:lnTo>
                    <a:pt x="16129" y="25527"/>
                  </a:lnTo>
                  <a:lnTo>
                    <a:pt x="36322" y="45847"/>
                  </a:lnTo>
                  <a:lnTo>
                    <a:pt x="82042" y="0"/>
                  </a:lnTo>
                  <a:lnTo>
                    <a:pt x="98171" y="16129"/>
                  </a:lnTo>
                  <a:close/>
                </a:path>
              </a:pathLst>
            </a:custGeom>
            <a:solidFill>
              <a:srgbClr val="FFFFFF"/>
            </a:solidFill>
          </p:spPr>
          <p:txBody>
            <a:bodyPr/>
            <a:lstStyle/>
            <a:p>
              <a:endParaRPr lang="en-US" dirty="0"/>
            </a:p>
          </p:txBody>
        </p:sp>
        <p:sp>
          <p:nvSpPr>
            <p:cNvPr id="13" name="Freeform 13"/>
            <p:cNvSpPr/>
            <p:nvPr/>
          </p:nvSpPr>
          <p:spPr>
            <a:xfrm>
              <a:off x="652653" y="1128649"/>
              <a:ext cx="188976" cy="188976"/>
            </a:xfrm>
            <a:custGeom>
              <a:avLst/>
              <a:gdLst/>
              <a:ahLst/>
              <a:cxnLst/>
              <a:rect l="l" t="t" r="r" b="b"/>
              <a:pathLst>
                <a:path w="188976" h="188976">
                  <a:moveTo>
                    <a:pt x="68453" y="14351"/>
                  </a:moveTo>
                  <a:cubicBezTo>
                    <a:pt x="112649" y="0"/>
                    <a:pt x="160274" y="24130"/>
                    <a:pt x="174625" y="68453"/>
                  </a:cubicBezTo>
                  <a:cubicBezTo>
                    <a:pt x="188976" y="112776"/>
                    <a:pt x="164846" y="160274"/>
                    <a:pt x="120523" y="174625"/>
                  </a:cubicBezTo>
                  <a:cubicBezTo>
                    <a:pt x="76200" y="188976"/>
                    <a:pt x="28702" y="164846"/>
                    <a:pt x="14351" y="120523"/>
                  </a:cubicBezTo>
                  <a:cubicBezTo>
                    <a:pt x="0" y="76200"/>
                    <a:pt x="24130" y="28829"/>
                    <a:pt x="68453" y="14351"/>
                  </a:cubicBezTo>
                </a:path>
              </a:pathLst>
            </a:custGeom>
            <a:solidFill>
              <a:srgbClr val="FFC653"/>
            </a:solidFill>
          </p:spPr>
          <p:txBody>
            <a:bodyPr/>
            <a:lstStyle/>
            <a:p>
              <a:endParaRPr lang="en-US" dirty="0"/>
            </a:p>
          </p:txBody>
        </p:sp>
        <p:sp>
          <p:nvSpPr>
            <p:cNvPr id="14" name="Freeform 14"/>
            <p:cNvSpPr/>
            <p:nvPr/>
          </p:nvSpPr>
          <p:spPr>
            <a:xfrm>
              <a:off x="697865" y="1184275"/>
              <a:ext cx="98171" cy="78232"/>
            </a:xfrm>
            <a:custGeom>
              <a:avLst/>
              <a:gdLst/>
              <a:ahLst/>
              <a:cxnLst/>
              <a:rect l="l" t="t" r="r" b="b"/>
              <a:pathLst>
                <a:path w="98171" h="78232">
                  <a:moveTo>
                    <a:pt x="36449" y="78232"/>
                  </a:moveTo>
                  <a:lnTo>
                    <a:pt x="0" y="41656"/>
                  </a:lnTo>
                  <a:lnTo>
                    <a:pt x="16129" y="25527"/>
                  </a:lnTo>
                  <a:lnTo>
                    <a:pt x="36322" y="45847"/>
                  </a:lnTo>
                  <a:lnTo>
                    <a:pt x="82042" y="0"/>
                  </a:lnTo>
                  <a:lnTo>
                    <a:pt x="98171" y="16129"/>
                  </a:lnTo>
                  <a:close/>
                </a:path>
              </a:pathLst>
            </a:custGeom>
            <a:solidFill>
              <a:srgbClr val="FFFFFF"/>
            </a:solidFill>
          </p:spPr>
          <p:txBody>
            <a:bodyPr/>
            <a:lstStyle/>
            <a:p>
              <a:endParaRPr lang="en-US" dirty="0"/>
            </a:p>
          </p:txBody>
        </p:sp>
        <p:sp>
          <p:nvSpPr>
            <p:cNvPr id="15" name="Freeform 15"/>
            <p:cNvSpPr/>
            <p:nvPr/>
          </p:nvSpPr>
          <p:spPr>
            <a:xfrm>
              <a:off x="899922" y="697484"/>
              <a:ext cx="319151" cy="26670"/>
            </a:xfrm>
            <a:custGeom>
              <a:avLst/>
              <a:gdLst/>
              <a:ahLst/>
              <a:cxnLst/>
              <a:rect l="l" t="t" r="r" b="b"/>
              <a:pathLst>
                <a:path w="319151" h="26670">
                  <a:moveTo>
                    <a:pt x="0" y="0"/>
                  </a:moveTo>
                  <a:lnTo>
                    <a:pt x="319151" y="0"/>
                  </a:lnTo>
                  <a:lnTo>
                    <a:pt x="319151" y="26670"/>
                  </a:lnTo>
                  <a:lnTo>
                    <a:pt x="0" y="26670"/>
                  </a:lnTo>
                  <a:close/>
                </a:path>
              </a:pathLst>
            </a:custGeom>
            <a:solidFill>
              <a:srgbClr val="C8C8C8"/>
            </a:solidFill>
          </p:spPr>
          <p:txBody>
            <a:bodyPr/>
            <a:lstStyle/>
            <a:p>
              <a:endParaRPr lang="en-US" dirty="0"/>
            </a:p>
          </p:txBody>
        </p:sp>
        <p:sp>
          <p:nvSpPr>
            <p:cNvPr id="16" name="Freeform 16"/>
            <p:cNvSpPr/>
            <p:nvPr/>
          </p:nvSpPr>
          <p:spPr>
            <a:xfrm>
              <a:off x="899922" y="758444"/>
              <a:ext cx="174117" cy="26670"/>
            </a:xfrm>
            <a:custGeom>
              <a:avLst/>
              <a:gdLst/>
              <a:ahLst/>
              <a:cxnLst/>
              <a:rect l="l" t="t" r="r" b="b"/>
              <a:pathLst>
                <a:path w="174117" h="26670">
                  <a:moveTo>
                    <a:pt x="0" y="0"/>
                  </a:moveTo>
                  <a:lnTo>
                    <a:pt x="174117" y="0"/>
                  </a:lnTo>
                  <a:lnTo>
                    <a:pt x="174117" y="26670"/>
                  </a:lnTo>
                  <a:lnTo>
                    <a:pt x="0" y="26670"/>
                  </a:lnTo>
                  <a:close/>
                </a:path>
              </a:pathLst>
            </a:custGeom>
            <a:solidFill>
              <a:srgbClr val="C8C8C8"/>
            </a:solidFill>
          </p:spPr>
          <p:txBody>
            <a:bodyPr/>
            <a:lstStyle/>
            <a:p>
              <a:endParaRPr lang="en-US" dirty="0"/>
            </a:p>
          </p:txBody>
        </p:sp>
        <p:sp>
          <p:nvSpPr>
            <p:cNvPr id="17" name="Freeform 17"/>
            <p:cNvSpPr/>
            <p:nvPr/>
          </p:nvSpPr>
          <p:spPr>
            <a:xfrm>
              <a:off x="899922" y="1179322"/>
              <a:ext cx="319151" cy="26670"/>
            </a:xfrm>
            <a:custGeom>
              <a:avLst/>
              <a:gdLst/>
              <a:ahLst/>
              <a:cxnLst/>
              <a:rect l="l" t="t" r="r" b="b"/>
              <a:pathLst>
                <a:path w="319151" h="26670">
                  <a:moveTo>
                    <a:pt x="0" y="0"/>
                  </a:moveTo>
                  <a:lnTo>
                    <a:pt x="319151" y="0"/>
                  </a:lnTo>
                  <a:lnTo>
                    <a:pt x="319151" y="26670"/>
                  </a:lnTo>
                  <a:lnTo>
                    <a:pt x="0" y="26670"/>
                  </a:lnTo>
                  <a:close/>
                </a:path>
              </a:pathLst>
            </a:custGeom>
            <a:solidFill>
              <a:srgbClr val="C8C8C8"/>
            </a:solidFill>
          </p:spPr>
          <p:txBody>
            <a:bodyPr/>
            <a:lstStyle/>
            <a:p>
              <a:endParaRPr lang="en-US" dirty="0"/>
            </a:p>
          </p:txBody>
        </p:sp>
        <p:sp>
          <p:nvSpPr>
            <p:cNvPr id="18" name="Freeform 18"/>
            <p:cNvSpPr/>
            <p:nvPr/>
          </p:nvSpPr>
          <p:spPr>
            <a:xfrm>
              <a:off x="899922" y="1240282"/>
              <a:ext cx="174117" cy="26670"/>
            </a:xfrm>
            <a:custGeom>
              <a:avLst/>
              <a:gdLst/>
              <a:ahLst/>
              <a:cxnLst/>
              <a:rect l="l" t="t" r="r" b="b"/>
              <a:pathLst>
                <a:path w="174117" h="26670">
                  <a:moveTo>
                    <a:pt x="0" y="0"/>
                  </a:moveTo>
                  <a:lnTo>
                    <a:pt x="174117" y="0"/>
                  </a:lnTo>
                  <a:lnTo>
                    <a:pt x="174117" y="26670"/>
                  </a:lnTo>
                  <a:lnTo>
                    <a:pt x="0" y="26670"/>
                  </a:lnTo>
                  <a:close/>
                </a:path>
              </a:pathLst>
            </a:custGeom>
            <a:solidFill>
              <a:srgbClr val="C8C8C8"/>
            </a:solidFill>
          </p:spPr>
          <p:txBody>
            <a:bodyPr/>
            <a:lstStyle/>
            <a:p>
              <a:endParaRPr lang="en-US" dirty="0"/>
            </a:p>
          </p:txBody>
        </p:sp>
        <p:sp>
          <p:nvSpPr>
            <p:cNvPr id="19" name="Freeform 19"/>
            <p:cNvSpPr/>
            <p:nvPr/>
          </p:nvSpPr>
          <p:spPr>
            <a:xfrm>
              <a:off x="899922" y="940054"/>
              <a:ext cx="319151" cy="26670"/>
            </a:xfrm>
            <a:custGeom>
              <a:avLst/>
              <a:gdLst/>
              <a:ahLst/>
              <a:cxnLst/>
              <a:rect l="l" t="t" r="r" b="b"/>
              <a:pathLst>
                <a:path w="319151" h="26670">
                  <a:moveTo>
                    <a:pt x="0" y="0"/>
                  </a:moveTo>
                  <a:lnTo>
                    <a:pt x="319151" y="0"/>
                  </a:lnTo>
                  <a:lnTo>
                    <a:pt x="319151" y="26670"/>
                  </a:lnTo>
                  <a:lnTo>
                    <a:pt x="0" y="26670"/>
                  </a:lnTo>
                  <a:close/>
                </a:path>
              </a:pathLst>
            </a:custGeom>
            <a:solidFill>
              <a:srgbClr val="C8C8C8"/>
            </a:solidFill>
          </p:spPr>
          <p:txBody>
            <a:bodyPr/>
            <a:lstStyle/>
            <a:p>
              <a:endParaRPr lang="en-US" dirty="0"/>
            </a:p>
          </p:txBody>
        </p:sp>
        <p:sp>
          <p:nvSpPr>
            <p:cNvPr id="20" name="Freeform 20"/>
            <p:cNvSpPr/>
            <p:nvPr/>
          </p:nvSpPr>
          <p:spPr>
            <a:xfrm>
              <a:off x="899922" y="1001014"/>
              <a:ext cx="276987" cy="23368"/>
            </a:xfrm>
            <a:custGeom>
              <a:avLst/>
              <a:gdLst/>
              <a:ahLst/>
              <a:cxnLst/>
              <a:rect l="l" t="t" r="r" b="b"/>
              <a:pathLst>
                <a:path w="276987" h="23368">
                  <a:moveTo>
                    <a:pt x="0" y="0"/>
                  </a:moveTo>
                  <a:lnTo>
                    <a:pt x="276987" y="0"/>
                  </a:lnTo>
                  <a:lnTo>
                    <a:pt x="276987" y="23368"/>
                  </a:lnTo>
                  <a:lnTo>
                    <a:pt x="0" y="23368"/>
                  </a:lnTo>
                  <a:close/>
                </a:path>
              </a:pathLst>
            </a:custGeom>
            <a:solidFill>
              <a:srgbClr val="C8C8C8"/>
            </a:solidFill>
          </p:spPr>
          <p:txBody>
            <a:bodyPr/>
            <a:lstStyle/>
            <a:p>
              <a:endParaRPr lang="en-US" dirty="0"/>
            </a:p>
          </p:txBody>
        </p:sp>
      </p:grpSp>
      <p:grpSp>
        <p:nvGrpSpPr>
          <p:cNvPr id="21" name="Group 21"/>
          <p:cNvGrpSpPr>
            <a:grpSpLocks noChangeAspect="1"/>
          </p:cNvGrpSpPr>
          <p:nvPr/>
        </p:nvGrpSpPr>
        <p:grpSpPr>
          <a:xfrm>
            <a:off x="3174498" y="6570255"/>
            <a:ext cx="1471685" cy="1471692"/>
            <a:chOff x="0" y="0"/>
            <a:chExt cx="1904530" cy="1904543"/>
          </a:xfrm>
        </p:grpSpPr>
        <p:sp>
          <p:nvSpPr>
            <p:cNvPr id="22" name="Freeform 22"/>
            <p:cNvSpPr/>
            <p:nvPr/>
          </p:nvSpPr>
          <p:spPr>
            <a:xfrm>
              <a:off x="63500" y="63500"/>
              <a:ext cx="1777492" cy="1777492"/>
            </a:xfrm>
            <a:custGeom>
              <a:avLst/>
              <a:gdLst/>
              <a:ahLst/>
              <a:cxnLst/>
              <a:rect l="l" t="t" r="r" b="b"/>
              <a:pathLst>
                <a:path w="1777492" h="1777492">
                  <a:moveTo>
                    <a:pt x="0" y="888746"/>
                  </a:moveTo>
                  <a:cubicBezTo>
                    <a:pt x="0" y="397891"/>
                    <a:pt x="397891" y="0"/>
                    <a:pt x="888746" y="0"/>
                  </a:cubicBezTo>
                  <a:cubicBezTo>
                    <a:pt x="1379601" y="0"/>
                    <a:pt x="1777492" y="397891"/>
                    <a:pt x="1777492" y="888746"/>
                  </a:cubicBezTo>
                  <a:cubicBezTo>
                    <a:pt x="1777492" y="1379601"/>
                    <a:pt x="1379601" y="1777492"/>
                    <a:pt x="888746" y="1777492"/>
                  </a:cubicBezTo>
                  <a:cubicBezTo>
                    <a:pt x="397891" y="1777492"/>
                    <a:pt x="0" y="1379601"/>
                    <a:pt x="0" y="888746"/>
                  </a:cubicBezTo>
                </a:path>
              </a:pathLst>
            </a:custGeom>
            <a:solidFill>
              <a:srgbClr val="FFC653"/>
            </a:solidFill>
          </p:spPr>
          <p:txBody>
            <a:bodyPr/>
            <a:lstStyle/>
            <a:p>
              <a:endParaRPr lang="en-US" dirty="0"/>
            </a:p>
          </p:txBody>
        </p:sp>
        <p:sp>
          <p:nvSpPr>
            <p:cNvPr id="23" name="Freeform 23"/>
            <p:cNvSpPr/>
            <p:nvPr/>
          </p:nvSpPr>
          <p:spPr>
            <a:xfrm>
              <a:off x="505206" y="503555"/>
              <a:ext cx="907288" cy="897763"/>
            </a:xfrm>
            <a:custGeom>
              <a:avLst/>
              <a:gdLst/>
              <a:ahLst/>
              <a:cxnLst/>
              <a:rect l="l" t="t" r="r" b="b"/>
              <a:pathLst>
                <a:path w="907288" h="897763">
                  <a:moveTo>
                    <a:pt x="599821" y="164973"/>
                  </a:moveTo>
                  <a:cubicBezTo>
                    <a:pt x="584454" y="219583"/>
                    <a:pt x="554355" y="269240"/>
                    <a:pt x="513080" y="308229"/>
                  </a:cubicBezTo>
                  <a:lnTo>
                    <a:pt x="23241" y="771779"/>
                  </a:lnTo>
                  <a:cubicBezTo>
                    <a:pt x="8890" y="785241"/>
                    <a:pt x="508" y="803910"/>
                    <a:pt x="254" y="823595"/>
                  </a:cubicBezTo>
                  <a:cubicBezTo>
                    <a:pt x="0" y="843280"/>
                    <a:pt x="7620" y="862203"/>
                    <a:pt x="21463" y="876173"/>
                  </a:cubicBezTo>
                  <a:cubicBezTo>
                    <a:pt x="35306" y="890143"/>
                    <a:pt x="54356" y="897763"/>
                    <a:pt x="74041" y="897382"/>
                  </a:cubicBezTo>
                  <a:cubicBezTo>
                    <a:pt x="93726" y="897001"/>
                    <a:pt x="112395" y="888746"/>
                    <a:pt x="125857" y="874395"/>
                  </a:cubicBezTo>
                  <a:lnTo>
                    <a:pt x="125857" y="874395"/>
                  </a:lnTo>
                  <a:lnTo>
                    <a:pt x="600583" y="374904"/>
                  </a:lnTo>
                  <a:cubicBezTo>
                    <a:pt x="638683" y="334772"/>
                    <a:pt x="686054" y="305689"/>
                    <a:pt x="739140" y="289941"/>
                  </a:cubicBezTo>
                  <a:cubicBezTo>
                    <a:pt x="782447" y="277114"/>
                    <a:pt x="832104" y="258826"/>
                    <a:pt x="852932" y="237998"/>
                  </a:cubicBezTo>
                  <a:cubicBezTo>
                    <a:pt x="903732" y="187198"/>
                    <a:pt x="907288" y="107061"/>
                    <a:pt x="863727" y="52197"/>
                  </a:cubicBezTo>
                  <a:lnTo>
                    <a:pt x="862838" y="51562"/>
                  </a:lnTo>
                  <a:lnTo>
                    <a:pt x="861187" y="52070"/>
                  </a:lnTo>
                  <a:lnTo>
                    <a:pt x="814959" y="149606"/>
                  </a:lnTo>
                  <a:cubicBezTo>
                    <a:pt x="812673" y="154432"/>
                    <a:pt x="807847" y="157480"/>
                    <a:pt x="802513" y="157480"/>
                  </a:cubicBezTo>
                  <a:lnTo>
                    <a:pt x="745236" y="157480"/>
                  </a:lnTo>
                  <a:cubicBezTo>
                    <a:pt x="740918" y="157480"/>
                    <a:pt x="736981" y="155575"/>
                    <a:pt x="734314" y="152146"/>
                  </a:cubicBezTo>
                  <a:lnTo>
                    <a:pt x="697992" y="104775"/>
                  </a:lnTo>
                  <a:cubicBezTo>
                    <a:pt x="694817" y="100711"/>
                    <a:pt x="694309" y="95123"/>
                    <a:pt x="696468" y="90424"/>
                  </a:cubicBezTo>
                  <a:lnTo>
                    <a:pt x="738124" y="2413"/>
                  </a:lnTo>
                  <a:cubicBezTo>
                    <a:pt x="738378" y="1905"/>
                    <a:pt x="738378" y="1143"/>
                    <a:pt x="737997" y="762"/>
                  </a:cubicBezTo>
                  <a:lnTo>
                    <a:pt x="736981" y="0"/>
                  </a:lnTo>
                  <a:cubicBezTo>
                    <a:pt x="706628" y="3810"/>
                    <a:pt x="677926" y="17145"/>
                    <a:pt x="655066" y="40005"/>
                  </a:cubicBezTo>
                  <a:cubicBezTo>
                    <a:pt x="632587" y="62357"/>
                    <a:pt x="613283" y="117602"/>
                    <a:pt x="599948" y="164973"/>
                  </a:cubicBezTo>
                  <a:moveTo>
                    <a:pt x="50038" y="797433"/>
                  </a:moveTo>
                  <a:cubicBezTo>
                    <a:pt x="63881" y="783590"/>
                    <a:pt x="86360" y="783590"/>
                    <a:pt x="100203" y="797433"/>
                  </a:cubicBezTo>
                  <a:cubicBezTo>
                    <a:pt x="114046" y="811276"/>
                    <a:pt x="114046" y="833755"/>
                    <a:pt x="100203" y="847598"/>
                  </a:cubicBezTo>
                  <a:cubicBezTo>
                    <a:pt x="86360" y="861441"/>
                    <a:pt x="63881" y="861441"/>
                    <a:pt x="50038" y="847598"/>
                  </a:cubicBezTo>
                  <a:cubicBezTo>
                    <a:pt x="36195" y="833755"/>
                    <a:pt x="36195" y="811276"/>
                    <a:pt x="50038" y="797433"/>
                  </a:cubicBezTo>
                </a:path>
              </a:pathLst>
            </a:custGeom>
            <a:solidFill>
              <a:srgbClr val="00AB96"/>
            </a:solidFill>
          </p:spPr>
          <p:txBody>
            <a:bodyPr/>
            <a:lstStyle/>
            <a:p>
              <a:endParaRPr lang="en-US" dirty="0"/>
            </a:p>
          </p:txBody>
        </p:sp>
        <p:sp>
          <p:nvSpPr>
            <p:cNvPr id="24" name="Freeform 24"/>
            <p:cNvSpPr/>
            <p:nvPr/>
          </p:nvSpPr>
          <p:spPr>
            <a:xfrm>
              <a:off x="447040" y="453263"/>
              <a:ext cx="1019683" cy="991489"/>
            </a:xfrm>
            <a:custGeom>
              <a:avLst/>
              <a:gdLst/>
              <a:ahLst/>
              <a:cxnLst/>
              <a:rect l="l" t="t" r="r" b="b"/>
              <a:pathLst>
                <a:path w="1019683" h="991489">
                  <a:moveTo>
                    <a:pt x="548259" y="57658"/>
                  </a:moveTo>
                  <a:lnTo>
                    <a:pt x="551053" y="52959"/>
                  </a:lnTo>
                  <a:lnTo>
                    <a:pt x="548005" y="45466"/>
                  </a:lnTo>
                  <a:cubicBezTo>
                    <a:pt x="438531" y="3048"/>
                    <a:pt x="340360" y="0"/>
                    <a:pt x="260731" y="79502"/>
                  </a:cubicBezTo>
                  <a:lnTo>
                    <a:pt x="112776" y="227584"/>
                  </a:lnTo>
                  <a:cubicBezTo>
                    <a:pt x="109601" y="230759"/>
                    <a:pt x="109601" y="235839"/>
                    <a:pt x="112776" y="239014"/>
                  </a:cubicBezTo>
                  <a:lnTo>
                    <a:pt x="128905" y="255143"/>
                  </a:lnTo>
                  <a:cubicBezTo>
                    <a:pt x="132080" y="258318"/>
                    <a:pt x="132080" y="263398"/>
                    <a:pt x="128905" y="266446"/>
                  </a:cubicBezTo>
                  <a:lnTo>
                    <a:pt x="87503" y="307848"/>
                  </a:lnTo>
                  <a:cubicBezTo>
                    <a:pt x="84328" y="311023"/>
                    <a:pt x="79248" y="311023"/>
                    <a:pt x="76200" y="307848"/>
                  </a:cubicBezTo>
                  <a:lnTo>
                    <a:pt x="60071" y="291719"/>
                  </a:lnTo>
                  <a:cubicBezTo>
                    <a:pt x="56896" y="288544"/>
                    <a:pt x="51816" y="288544"/>
                    <a:pt x="48768" y="291719"/>
                  </a:cubicBezTo>
                  <a:lnTo>
                    <a:pt x="3175" y="337312"/>
                  </a:lnTo>
                  <a:cubicBezTo>
                    <a:pt x="0" y="340487"/>
                    <a:pt x="0" y="345567"/>
                    <a:pt x="3175" y="348742"/>
                  </a:cubicBezTo>
                  <a:lnTo>
                    <a:pt x="124587" y="470154"/>
                  </a:lnTo>
                  <a:cubicBezTo>
                    <a:pt x="127762" y="473329"/>
                    <a:pt x="132842" y="473329"/>
                    <a:pt x="136017" y="470154"/>
                  </a:cubicBezTo>
                  <a:lnTo>
                    <a:pt x="181610" y="424561"/>
                  </a:lnTo>
                  <a:cubicBezTo>
                    <a:pt x="184785" y="421386"/>
                    <a:pt x="184785" y="416306"/>
                    <a:pt x="181610" y="413258"/>
                  </a:cubicBezTo>
                  <a:lnTo>
                    <a:pt x="165481" y="397129"/>
                  </a:lnTo>
                  <a:cubicBezTo>
                    <a:pt x="162306" y="393954"/>
                    <a:pt x="162306" y="388874"/>
                    <a:pt x="165481" y="385699"/>
                  </a:cubicBezTo>
                  <a:lnTo>
                    <a:pt x="206883" y="344297"/>
                  </a:lnTo>
                  <a:cubicBezTo>
                    <a:pt x="210058" y="341122"/>
                    <a:pt x="215138" y="341122"/>
                    <a:pt x="218186" y="344297"/>
                  </a:cubicBezTo>
                  <a:lnTo>
                    <a:pt x="234315" y="360426"/>
                  </a:lnTo>
                  <a:cubicBezTo>
                    <a:pt x="237490" y="363601"/>
                    <a:pt x="242570" y="363601"/>
                    <a:pt x="245745" y="360426"/>
                  </a:cubicBezTo>
                  <a:lnTo>
                    <a:pt x="282194" y="323977"/>
                  </a:lnTo>
                  <a:lnTo>
                    <a:pt x="287401" y="335661"/>
                  </a:lnTo>
                  <a:cubicBezTo>
                    <a:pt x="298069" y="359664"/>
                    <a:pt x="315087" y="380365"/>
                    <a:pt x="336677" y="395224"/>
                  </a:cubicBezTo>
                  <a:lnTo>
                    <a:pt x="372491" y="419989"/>
                  </a:lnTo>
                  <a:cubicBezTo>
                    <a:pt x="398780" y="438150"/>
                    <a:pt x="423291" y="458978"/>
                    <a:pt x="445516" y="481965"/>
                  </a:cubicBezTo>
                  <a:lnTo>
                    <a:pt x="894207" y="962533"/>
                  </a:lnTo>
                  <a:cubicBezTo>
                    <a:pt x="921766" y="991489"/>
                    <a:pt x="955421" y="987425"/>
                    <a:pt x="985520" y="957326"/>
                  </a:cubicBezTo>
                  <a:cubicBezTo>
                    <a:pt x="1014349" y="928497"/>
                    <a:pt x="1019683" y="894588"/>
                    <a:pt x="990219" y="866394"/>
                  </a:cubicBezTo>
                  <a:lnTo>
                    <a:pt x="509651" y="417957"/>
                  </a:lnTo>
                  <a:cubicBezTo>
                    <a:pt x="486537" y="395732"/>
                    <a:pt x="465836" y="371221"/>
                    <a:pt x="447675" y="344932"/>
                  </a:cubicBezTo>
                  <a:lnTo>
                    <a:pt x="422910" y="309245"/>
                  </a:lnTo>
                  <a:cubicBezTo>
                    <a:pt x="407924" y="287528"/>
                    <a:pt x="387223" y="270510"/>
                    <a:pt x="363093" y="259842"/>
                  </a:cubicBezTo>
                  <a:lnTo>
                    <a:pt x="351155" y="254635"/>
                  </a:lnTo>
                  <a:lnTo>
                    <a:pt x="387731" y="218059"/>
                  </a:lnTo>
                  <a:cubicBezTo>
                    <a:pt x="390906" y="214884"/>
                    <a:pt x="390906" y="209804"/>
                    <a:pt x="387731" y="206756"/>
                  </a:cubicBezTo>
                  <a:lnTo>
                    <a:pt x="336804" y="155829"/>
                  </a:lnTo>
                  <a:cubicBezTo>
                    <a:pt x="334137" y="153162"/>
                    <a:pt x="332740" y="149606"/>
                    <a:pt x="332867" y="145796"/>
                  </a:cubicBezTo>
                  <a:lnTo>
                    <a:pt x="334645" y="138557"/>
                  </a:lnTo>
                  <a:cubicBezTo>
                    <a:pt x="387604" y="91440"/>
                    <a:pt x="436880" y="87503"/>
                    <a:pt x="505206" y="90551"/>
                  </a:cubicBezTo>
                  <a:lnTo>
                    <a:pt x="517271" y="88519"/>
                  </a:lnTo>
                  <a:close/>
                </a:path>
              </a:pathLst>
            </a:custGeom>
            <a:solidFill>
              <a:srgbClr val="090F10"/>
            </a:solidFill>
          </p:spPr>
          <p:txBody>
            <a:bodyPr/>
            <a:lstStyle/>
            <a:p>
              <a:endParaRPr lang="en-US" dirty="0"/>
            </a:p>
          </p:txBody>
        </p:sp>
        <p:sp>
          <p:nvSpPr>
            <p:cNvPr id="25" name="Freeform 25"/>
            <p:cNvSpPr/>
            <p:nvPr/>
          </p:nvSpPr>
          <p:spPr>
            <a:xfrm>
              <a:off x="446913" y="453263"/>
              <a:ext cx="551053" cy="473329"/>
            </a:xfrm>
            <a:custGeom>
              <a:avLst/>
              <a:gdLst/>
              <a:ahLst/>
              <a:cxnLst/>
              <a:rect l="l" t="t" r="r" b="b"/>
              <a:pathLst>
                <a:path w="551053" h="473329">
                  <a:moveTo>
                    <a:pt x="387985" y="218059"/>
                  </a:moveTo>
                  <a:lnTo>
                    <a:pt x="391160" y="209804"/>
                  </a:lnTo>
                  <a:lnTo>
                    <a:pt x="337185" y="155829"/>
                  </a:lnTo>
                  <a:cubicBezTo>
                    <a:pt x="334518" y="153162"/>
                    <a:pt x="333121" y="149606"/>
                    <a:pt x="333248" y="145796"/>
                  </a:cubicBezTo>
                  <a:lnTo>
                    <a:pt x="335026" y="138557"/>
                  </a:lnTo>
                  <a:cubicBezTo>
                    <a:pt x="387985" y="91440"/>
                    <a:pt x="437261" y="87630"/>
                    <a:pt x="505587" y="90551"/>
                  </a:cubicBezTo>
                  <a:lnTo>
                    <a:pt x="517652" y="88519"/>
                  </a:lnTo>
                  <a:lnTo>
                    <a:pt x="548386" y="57785"/>
                  </a:lnTo>
                  <a:cubicBezTo>
                    <a:pt x="550291" y="55880"/>
                    <a:pt x="551053" y="53086"/>
                    <a:pt x="550545" y="50419"/>
                  </a:cubicBezTo>
                  <a:lnTo>
                    <a:pt x="548132" y="45593"/>
                  </a:lnTo>
                  <a:cubicBezTo>
                    <a:pt x="438658" y="3175"/>
                    <a:pt x="340487" y="0"/>
                    <a:pt x="260858" y="79502"/>
                  </a:cubicBezTo>
                  <a:lnTo>
                    <a:pt x="112903" y="227584"/>
                  </a:lnTo>
                  <a:cubicBezTo>
                    <a:pt x="109728" y="230759"/>
                    <a:pt x="109728" y="235839"/>
                    <a:pt x="112903" y="239014"/>
                  </a:cubicBezTo>
                  <a:lnTo>
                    <a:pt x="129032" y="255143"/>
                  </a:lnTo>
                  <a:cubicBezTo>
                    <a:pt x="132207" y="258318"/>
                    <a:pt x="132207" y="263398"/>
                    <a:pt x="129032" y="266446"/>
                  </a:cubicBezTo>
                  <a:lnTo>
                    <a:pt x="87630" y="307848"/>
                  </a:lnTo>
                  <a:cubicBezTo>
                    <a:pt x="84455" y="311023"/>
                    <a:pt x="79375" y="311023"/>
                    <a:pt x="76327" y="307848"/>
                  </a:cubicBezTo>
                  <a:lnTo>
                    <a:pt x="60198" y="291719"/>
                  </a:lnTo>
                  <a:cubicBezTo>
                    <a:pt x="57023" y="288544"/>
                    <a:pt x="51943" y="288544"/>
                    <a:pt x="48768" y="291719"/>
                  </a:cubicBezTo>
                  <a:lnTo>
                    <a:pt x="3175" y="337312"/>
                  </a:lnTo>
                  <a:cubicBezTo>
                    <a:pt x="0" y="340487"/>
                    <a:pt x="0" y="345567"/>
                    <a:pt x="3175" y="348742"/>
                  </a:cubicBezTo>
                  <a:lnTo>
                    <a:pt x="124587" y="470154"/>
                  </a:lnTo>
                  <a:cubicBezTo>
                    <a:pt x="127762" y="473329"/>
                    <a:pt x="132842" y="473329"/>
                    <a:pt x="135890" y="470154"/>
                  </a:cubicBezTo>
                  <a:lnTo>
                    <a:pt x="181483" y="424561"/>
                  </a:lnTo>
                  <a:cubicBezTo>
                    <a:pt x="184658" y="421386"/>
                    <a:pt x="184658" y="416306"/>
                    <a:pt x="181483" y="413131"/>
                  </a:cubicBezTo>
                  <a:lnTo>
                    <a:pt x="165354" y="397002"/>
                  </a:lnTo>
                  <a:cubicBezTo>
                    <a:pt x="162179" y="393827"/>
                    <a:pt x="162179" y="388747"/>
                    <a:pt x="165354" y="385572"/>
                  </a:cubicBezTo>
                  <a:lnTo>
                    <a:pt x="206756" y="344170"/>
                  </a:lnTo>
                  <a:cubicBezTo>
                    <a:pt x="209931" y="340995"/>
                    <a:pt x="215011" y="340995"/>
                    <a:pt x="218059" y="344170"/>
                  </a:cubicBezTo>
                  <a:lnTo>
                    <a:pt x="234188" y="360299"/>
                  </a:lnTo>
                  <a:cubicBezTo>
                    <a:pt x="237363" y="363474"/>
                    <a:pt x="242443" y="363474"/>
                    <a:pt x="245491" y="360299"/>
                  </a:cubicBezTo>
                  <a:close/>
                </a:path>
              </a:pathLst>
            </a:custGeom>
            <a:solidFill>
              <a:srgbClr val="1E1B55"/>
            </a:solidFill>
          </p:spPr>
          <p:txBody>
            <a:bodyPr/>
            <a:lstStyle/>
            <a:p>
              <a:endParaRPr lang="en-US" dirty="0"/>
            </a:p>
          </p:txBody>
        </p:sp>
      </p:grpSp>
      <p:grpSp>
        <p:nvGrpSpPr>
          <p:cNvPr id="26" name="Group 26"/>
          <p:cNvGrpSpPr>
            <a:grpSpLocks noChangeAspect="1"/>
          </p:cNvGrpSpPr>
          <p:nvPr/>
        </p:nvGrpSpPr>
        <p:grpSpPr>
          <a:xfrm>
            <a:off x="5523475" y="6595773"/>
            <a:ext cx="1471685" cy="1471692"/>
            <a:chOff x="0" y="0"/>
            <a:chExt cx="1904530" cy="1904543"/>
          </a:xfrm>
        </p:grpSpPr>
        <p:sp>
          <p:nvSpPr>
            <p:cNvPr id="27" name="Freeform 27"/>
            <p:cNvSpPr/>
            <p:nvPr/>
          </p:nvSpPr>
          <p:spPr>
            <a:xfrm>
              <a:off x="63500" y="63500"/>
              <a:ext cx="1777492" cy="1777492"/>
            </a:xfrm>
            <a:custGeom>
              <a:avLst/>
              <a:gdLst/>
              <a:ahLst/>
              <a:cxnLst/>
              <a:rect l="l" t="t" r="r" b="b"/>
              <a:pathLst>
                <a:path w="1777492" h="1777492">
                  <a:moveTo>
                    <a:pt x="0" y="888746"/>
                  </a:moveTo>
                  <a:cubicBezTo>
                    <a:pt x="0" y="397891"/>
                    <a:pt x="397891" y="0"/>
                    <a:pt x="888746" y="0"/>
                  </a:cubicBezTo>
                  <a:cubicBezTo>
                    <a:pt x="1379601" y="0"/>
                    <a:pt x="1777492" y="397891"/>
                    <a:pt x="1777492" y="888746"/>
                  </a:cubicBezTo>
                  <a:cubicBezTo>
                    <a:pt x="1777492" y="1379601"/>
                    <a:pt x="1379601" y="1777492"/>
                    <a:pt x="888746" y="1777492"/>
                  </a:cubicBezTo>
                  <a:cubicBezTo>
                    <a:pt x="397891" y="1777492"/>
                    <a:pt x="0" y="1379601"/>
                    <a:pt x="0" y="888746"/>
                  </a:cubicBezTo>
                </a:path>
              </a:pathLst>
            </a:custGeom>
            <a:solidFill>
              <a:srgbClr val="2065B1"/>
            </a:solidFill>
          </p:spPr>
          <p:txBody>
            <a:bodyPr/>
            <a:lstStyle/>
            <a:p>
              <a:endParaRPr lang="en-US" dirty="0"/>
            </a:p>
          </p:txBody>
        </p:sp>
        <p:sp>
          <p:nvSpPr>
            <p:cNvPr id="28" name="Freeform 28"/>
            <p:cNvSpPr/>
            <p:nvPr/>
          </p:nvSpPr>
          <p:spPr>
            <a:xfrm>
              <a:off x="469392" y="1234313"/>
              <a:ext cx="183134" cy="174117"/>
            </a:xfrm>
            <a:custGeom>
              <a:avLst/>
              <a:gdLst/>
              <a:ahLst/>
              <a:cxnLst/>
              <a:rect l="l" t="t" r="r" b="b"/>
              <a:pathLst>
                <a:path w="183134" h="174117">
                  <a:moveTo>
                    <a:pt x="93853" y="2159"/>
                  </a:moveTo>
                  <a:lnTo>
                    <a:pt x="116840" y="60833"/>
                  </a:lnTo>
                  <a:lnTo>
                    <a:pt x="179832" y="64516"/>
                  </a:lnTo>
                  <a:cubicBezTo>
                    <a:pt x="182118" y="64643"/>
                    <a:pt x="183134" y="67564"/>
                    <a:pt x="181356" y="69088"/>
                  </a:cubicBezTo>
                  <a:lnTo>
                    <a:pt x="132588" y="109093"/>
                  </a:lnTo>
                  <a:lnTo>
                    <a:pt x="148590" y="170053"/>
                  </a:lnTo>
                  <a:cubicBezTo>
                    <a:pt x="149225" y="172339"/>
                    <a:pt x="146685" y="174117"/>
                    <a:pt x="144653" y="172847"/>
                  </a:cubicBezTo>
                  <a:lnTo>
                    <a:pt x="91567" y="138811"/>
                  </a:lnTo>
                  <a:lnTo>
                    <a:pt x="38481" y="172847"/>
                  </a:lnTo>
                  <a:cubicBezTo>
                    <a:pt x="36449" y="174117"/>
                    <a:pt x="34036" y="172339"/>
                    <a:pt x="34544" y="170053"/>
                  </a:cubicBezTo>
                  <a:lnTo>
                    <a:pt x="50546" y="109093"/>
                  </a:lnTo>
                  <a:lnTo>
                    <a:pt x="1778" y="69088"/>
                  </a:lnTo>
                  <a:cubicBezTo>
                    <a:pt x="0" y="67564"/>
                    <a:pt x="889" y="64643"/>
                    <a:pt x="3302" y="64516"/>
                  </a:cubicBezTo>
                  <a:lnTo>
                    <a:pt x="66294" y="60833"/>
                  </a:lnTo>
                  <a:lnTo>
                    <a:pt x="89281" y="2159"/>
                  </a:lnTo>
                  <a:cubicBezTo>
                    <a:pt x="90170" y="0"/>
                    <a:pt x="93218" y="0"/>
                    <a:pt x="94107" y="2159"/>
                  </a:cubicBezTo>
                </a:path>
              </a:pathLst>
            </a:custGeom>
            <a:solidFill>
              <a:srgbClr val="FFC653"/>
            </a:solidFill>
          </p:spPr>
          <p:txBody>
            <a:bodyPr/>
            <a:lstStyle/>
            <a:p>
              <a:endParaRPr lang="en-US" dirty="0"/>
            </a:p>
          </p:txBody>
        </p:sp>
        <p:sp>
          <p:nvSpPr>
            <p:cNvPr id="29" name="Freeform 29"/>
            <p:cNvSpPr/>
            <p:nvPr/>
          </p:nvSpPr>
          <p:spPr>
            <a:xfrm>
              <a:off x="665099" y="1234313"/>
              <a:ext cx="183134" cy="174117"/>
            </a:xfrm>
            <a:custGeom>
              <a:avLst/>
              <a:gdLst/>
              <a:ahLst/>
              <a:cxnLst/>
              <a:rect l="l" t="t" r="r" b="b"/>
              <a:pathLst>
                <a:path w="183134" h="174117">
                  <a:moveTo>
                    <a:pt x="93853" y="2159"/>
                  </a:moveTo>
                  <a:lnTo>
                    <a:pt x="116840" y="60833"/>
                  </a:lnTo>
                  <a:lnTo>
                    <a:pt x="179832" y="64516"/>
                  </a:lnTo>
                  <a:cubicBezTo>
                    <a:pt x="182118" y="64643"/>
                    <a:pt x="183134" y="67564"/>
                    <a:pt x="181356" y="69088"/>
                  </a:cubicBezTo>
                  <a:lnTo>
                    <a:pt x="132588" y="109093"/>
                  </a:lnTo>
                  <a:lnTo>
                    <a:pt x="148590" y="170053"/>
                  </a:lnTo>
                  <a:cubicBezTo>
                    <a:pt x="149225" y="172339"/>
                    <a:pt x="146685" y="174117"/>
                    <a:pt x="144653" y="172847"/>
                  </a:cubicBezTo>
                  <a:lnTo>
                    <a:pt x="91567" y="138811"/>
                  </a:lnTo>
                  <a:lnTo>
                    <a:pt x="38481" y="172847"/>
                  </a:lnTo>
                  <a:cubicBezTo>
                    <a:pt x="36449" y="174117"/>
                    <a:pt x="34036" y="172339"/>
                    <a:pt x="34544" y="170053"/>
                  </a:cubicBezTo>
                  <a:lnTo>
                    <a:pt x="50546" y="109093"/>
                  </a:lnTo>
                  <a:lnTo>
                    <a:pt x="1778" y="69088"/>
                  </a:lnTo>
                  <a:cubicBezTo>
                    <a:pt x="0" y="67564"/>
                    <a:pt x="889" y="64643"/>
                    <a:pt x="3302" y="64516"/>
                  </a:cubicBezTo>
                  <a:lnTo>
                    <a:pt x="66294" y="60833"/>
                  </a:lnTo>
                  <a:lnTo>
                    <a:pt x="89281" y="2159"/>
                  </a:lnTo>
                  <a:cubicBezTo>
                    <a:pt x="90170" y="0"/>
                    <a:pt x="93218" y="0"/>
                    <a:pt x="94107" y="2159"/>
                  </a:cubicBezTo>
                </a:path>
              </a:pathLst>
            </a:custGeom>
            <a:solidFill>
              <a:srgbClr val="FFC653"/>
            </a:solidFill>
          </p:spPr>
          <p:txBody>
            <a:bodyPr/>
            <a:lstStyle/>
            <a:p>
              <a:endParaRPr lang="en-US" dirty="0"/>
            </a:p>
          </p:txBody>
        </p:sp>
        <p:sp>
          <p:nvSpPr>
            <p:cNvPr id="30" name="Freeform 30"/>
            <p:cNvSpPr/>
            <p:nvPr/>
          </p:nvSpPr>
          <p:spPr>
            <a:xfrm>
              <a:off x="860806" y="1234313"/>
              <a:ext cx="183134" cy="174117"/>
            </a:xfrm>
            <a:custGeom>
              <a:avLst/>
              <a:gdLst/>
              <a:ahLst/>
              <a:cxnLst/>
              <a:rect l="l" t="t" r="r" b="b"/>
              <a:pathLst>
                <a:path w="183134" h="174117">
                  <a:moveTo>
                    <a:pt x="93853" y="2159"/>
                  </a:moveTo>
                  <a:lnTo>
                    <a:pt x="116840" y="60833"/>
                  </a:lnTo>
                  <a:lnTo>
                    <a:pt x="179832" y="64516"/>
                  </a:lnTo>
                  <a:cubicBezTo>
                    <a:pt x="182118" y="64643"/>
                    <a:pt x="183134" y="67564"/>
                    <a:pt x="181356" y="69088"/>
                  </a:cubicBezTo>
                  <a:lnTo>
                    <a:pt x="132588" y="109093"/>
                  </a:lnTo>
                  <a:lnTo>
                    <a:pt x="148590" y="170053"/>
                  </a:lnTo>
                  <a:cubicBezTo>
                    <a:pt x="149225" y="172339"/>
                    <a:pt x="146685" y="174117"/>
                    <a:pt x="144653" y="172847"/>
                  </a:cubicBezTo>
                  <a:lnTo>
                    <a:pt x="91567" y="138811"/>
                  </a:lnTo>
                  <a:lnTo>
                    <a:pt x="38481" y="172847"/>
                  </a:lnTo>
                  <a:cubicBezTo>
                    <a:pt x="36449" y="174117"/>
                    <a:pt x="34036" y="172339"/>
                    <a:pt x="34544" y="170053"/>
                  </a:cubicBezTo>
                  <a:lnTo>
                    <a:pt x="50546" y="109093"/>
                  </a:lnTo>
                  <a:lnTo>
                    <a:pt x="1778" y="69088"/>
                  </a:lnTo>
                  <a:cubicBezTo>
                    <a:pt x="0" y="67564"/>
                    <a:pt x="889" y="64643"/>
                    <a:pt x="3302" y="64516"/>
                  </a:cubicBezTo>
                  <a:lnTo>
                    <a:pt x="66294" y="60833"/>
                  </a:lnTo>
                  <a:lnTo>
                    <a:pt x="89281" y="2159"/>
                  </a:lnTo>
                  <a:cubicBezTo>
                    <a:pt x="90170" y="0"/>
                    <a:pt x="93218" y="0"/>
                    <a:pt x="94107" y="2159"/>
                  </a:cubicBezTo>
                </a:path>
              </a:pathLst>
            </a:custGeom>
            <a:solidFill>
              <a:srgbClr val="FFC653"/>
            </a:solidFill>
          </p:spPr>
          <p:txBody>
            <a:bodyPr/>
            <a:lstStyle/>
            <a:p>
              <a:endParaRPr lang="en-US" dirty="0"/>
            </a:p>
          </p:txBody>
        </p:sp>
        <p:sp>
          <p:nvSpPr>
            <p:cNvPr id="31" name="Freeform 31"/>
            <p:cNvSpPr/>
            <p:nvPr/>
          </p:nvSpPr>
          <p:spPr>
            <a:xfrm>
              <a:off x="1056513" y="1234313"/>
              <a:ext cx="183134" cy="174117"/>
            </a:xfrm>
            <a:custGeom>
              <a:avLst/>
              <a:gdLst/>
              <a:ahLst/>
              <a:cxnLst/>
              <a:rect l="l" t="t" r="r" b="b"/>
              <a:pathLst>
                <a:path w="183134" h="174117">
                  <a:moveTo>
                    <a:pt x="93853" y="2159"/>
                  </a:moveTo>
                  <a:lnTo>
                    <a:pt x="116840" y="60833"/>
                  </a:lnTo>
                  <a:lnTo>
                    <a:pt x="179832" y="64516"/>
                  </a:lnTo>
                  <a:cubicBezTo>
                    <a:pt x="182118" y="64643"/>
                    <a:pt x="183134" y="67564"/>
                    <a:pt x="181356" y="69088"/>
                  </a:cubicBezTo>
                  <a:lnTo>
                    <a:pt x="132588" y="109093"/>
                  </a:lnTo>
                  <a:lnTo>
                    <a:pt x="148590" y="170053"/>
                  </a:lnTo>
                  <a:cubicBezTo>
                    <a:pt x="149225" y="172339"/>
                    <a:pt x="146685" y="174117"/>
                    <a:pt x="144653" y="172847"/>
                  </a:cubicBezTo>
                  <a:lnTo>
                    <a:pt x="91567" y="138811"/>
                  </a:lnTo>
                  <a:lnTo>
                    <a:pt x="38481" y="172847"/>
                  </a:lnTo>
                  <a:cubicBezTo>
                    <a:pt x="36449" y="174117"/>
                    <a:pt x="34036" y="172339"/>
                    <a:pt x="34544" y="170053"/>
                  </a:cubicBezTo>
                  <a:lnTo>
                    <a:pt x="50546" y="109093"/>
                  </a:lnTo>
                  <a:lnTo>
                    <a:pt x="1778" y="69088"/>
                  </a:lnTo>
                  <a:cubicBezTo>
                    <a:pt x="0" y="67564"/>
                    <a:pt x="889" y="64643"/>
                    <a:pt x="3302" y="64516"/>
                  </a:cubicBezTo>
                  <a:lnTo>
                    <a:pt x="66294" y="60833"/>
                  </a:lnTo>
                  <a:lnTo>
                    <a:pt x="89281" y="2159"/>
                  </a:lnTo>
                  <a:cubicBezTo>
                    <a:pt x="90170" y="0"/>
                    <a:pt x="93218" y="0"/>
                    <a:pt x="94107" y="2159"/>
                  </a:cubicBezTo>
                </a:path>
              </a:pathLst>
            </a:custGeom>
            <a:solidFill>
              <a:srgbClr val="FFC653"/>
            </a:solidFill>
          </p:spPr>
          <p:txBody>
            <a:bodyPr/>
            <a:lstStyle/>
            <a:p>
              <a:endParaRPr lang="en-US" dirty="0"/>
            </a:p>
          </p:txBody>
        </p:sp>
        <p:sp>
          <p:nvSpPr>
            <p:cNvPr id="32" name="Freeform 32"/>
            <p:cNvSpPr/>
            <p:nvPr/>
          </p:nvSpPr>
          <p:spPr>
            <a:xfrm>
              <a:off x="1252220" y="1234313"/>
              <a:ext cx="183134" cy="174117"/>
            </a:xfrm>
            <a:custGeom>
              <a:avLst/>
              <a:gdLst/>
              <a:ahLst/>
              <a:cxnLst/>
              <a:rect l="l" t="t" r="r" b="b"/>
              <a:pathLst>
                <a:path w="183134" h="174117">
                  <a:moveTo>
                    <a:pt x="93853" y="2159"/>
                  </a:moveTo>
                  <a:lnTo>
                    <a:pt x="116840" y="60833"/>
                  </a:lnTo>
                  <a:lnTo>
                    <a:pt x="179832" y="64516"/>
                  </a:lnTo>
                  <a:cubicBezTo>
                    <a:pt x="182118" y="64643"/>
                    <a:pt x="183134" y="67564"/>
                    <a:pt x="181356" y="69088"/>
                  </a:cubicBezTo>
                  <a:lnTo>
                    <a:pt x="132588" y="109093"/>
                  </a:lnTo>
                  <a:lnTo>
                    <a:pt x="148590" y="170053"/>
                  </a:lnTo>
                  <a:cubicBezTo>
                    <a:pt x="149225" y="172339"/>
                    <a:pt x="146685" y="174117"/>
                    <a:pt x="144653" y="172847"/>
                  </a:cubicBezTo>
                  <a:lnTo>
                    <a:pt x="91567" y="138811"/>
                  </a:lnTo>
                  <a:lnTo>
                    <a:pt x="38481" y="172847"/>
                  </a:lnTo>
                  <a:cubicBezTo>
                    <a:pt x="36449" y="174117"/>
                    <a:pt x="34036" y="172339"/>
                    <a:pt x="34544" y="170053"/>
                  </a:cubicBezTo>
                  <a:lnTo>
                    <a:pt x="50546" y="109093"/>
                  </a:lnTo>
                  <a:lnTo>
                    <a:pt x="1778" y="69088"/>
                  </a:lnTo>
                  <a:cubicBezTo>
                    <a:pt x="0" y="67564"/>
                    <a:pt x="889" y="64643"/>
                    <a:pt x="3302" y="64516"/>
                  </a:cubicBezTo>
                  <a:lnTo>
                    <a:pt x="66294" y="60833"/>
                  </a:lnTo>
                  <a:lnTo>
                    <a:pt x="89281" y="2159"/>
                  </a:lnTo>
                  <a:cubicBezTo>
                    <a:pt x="90170" y="0"/>
                    <a:pt x="93218" y="0"/>
                    <a:pt x="94107" y="2159"/>
                  </a:cubicBezTo>
                </a:path>
              </a:pathLst>
            </a:custGeom>
            <a:solidFill>
              <a:srgbClr val="FFC653"/>
            </a:solidFill>
          </p:spPr>
          <p:txBody>
            <a:bodyPr/>
            <a:lstStyle/>
            <a:p>
              <a:endParaRPr lang="en-US" dirty="0"/>
            </a:p>
          </p:txBody>
        </p:sp>
        <p:sp>
          <p:nvSpPr>
            <p:cNvPr id="33" name="Freeform 33"/>
            <p:cNvSpPr/>
            <p:nvPr/>
          </p:nvSpPr>
          <p:spPr>
            <a:xfrm>
              <a:off x="841756" y="464566"/>
              <a:ext cx="438277" cy="679831"/>
            </a:xfrm>
            <a:custGeom>
              <a:avLst/>
              <a:gdLst/>
              <a:ahLst/>
              <a:cxnLst/>
              <a:rect l="l" t="t" r="r" b="b"/>
              <a:pathLst>
                <a:path w="438277" h="679831">
                  <a:moveTo>
                    <a:pt x="438277" y="309499"/>
                  </a:moveTo>
                  <a:cubicBezTo>
                    <a:pt x="438277" y="272034"/>
                    <a:pt x="407797" y="241554"/>
                    <a:pt x="370332" y="241554"/>
                  </a:cubicBezTo>
                  <a:lnTo>
                    <a:pt x="182753" y="241935"/>
                  </a:lnTo>
                  <a:cubicBezTo>
                    <a:pt x="187579" y="220091"/>
                    <a:pt x="199009" y="186309"/>
                    <a:pt x="204978" y="151765"/>
                  </a:cubicBezTo>
                  <a:cubicBezTo>
                    <a:pt x="211201" y="114935"/>
                    <a:pt x="242062" y="23114"/>
                    <a:pt x="185801" y="2794"/>
                  </a:cubicBezTo>
                  <a:lnTo>
                    <a:pt x="176530" y="0"/>
                  </a:lnTo>
                  <a:cubicBezTo>
                    <a:pt x="116586" y="0"/>
                    <a:pt x="106172" y="40767"/>
                    <a:pt x="104140" y="65024"/>
                  </a:cubicBezTo>
                  <a:cubicBezTo>
                    <a:pt x="94615" y="182499"/>
                    <a:pt x="46101" y="232029"/>
                    <a:pt x="18034" y="277876"/>
                  </a:cubicBezTo>
                  <a:lnTo>
                    <a:pt x="0" y="307086"/>
                  </a:lnTo>
                  <a:lnTo>
                    <a:pt x="0" y="636016"/>
                  </a:lnTo>
                  <a:lnTo>
                    <a:pt x="15367" y="649224"/>
                  </a:lnTo>
                  <a:cubicBezTo>
                    <a:pt x="38354" y="668909"/>
                    <a:pt x="66675" y="679831"/>
                    <a:pt x="95123" y="679831"/>
                  </a:cubicBezTo>
                  <a:lnTo>
                    <a:pt x="261493" y="679704"/>
                  </a:lnTo>
                  <a:cubicBezTo>
                    <a:pt x="263906" y="679704"/>
                    <a:pt x="266319" y="679577"/>
                    <a:pt x="268732" y="679323"/>
                  </a:cubicBezTo>
                  <a:lnTo>
                    <a:pt x="273431" y="679831"/>
                  </a:lnTo>
                  <a:cubicBezTo>
                    <a:pt x="309880" y="679831"/>
                    <a:pt x="337439" y="652272"/>
                    <a:pt x="337439" y="618236"/>
                  </a:cubicBezTo>
                  <a:cubicBezTo>
                    <a:pt x="337439" y="603631"/>
                    <a:pt x="332359" y="590296"/>
                    <a:pt x="323977" y="579755"/>
                  </a:cubicBezTo>
                  <a:lnTo>
                    <a:pt x="323977" y="579755"/>
                  </a:lnTo>
                  <a:lnTo>
                    <a:pt x="324231" y="579628"/>
                  </a:lnTo>
                  <a:lnTo>
                    <a:pt x="324231" y="579628"/>
                  </a:lnTo>
                  <a:cubicBezTo>
                    <a:pt x="358267" y="579628"/>
                    <a:pt x="385826" y="552069"/>
                    <a:pt x="385826" y="518033"/>
                  </a:cubicBezTo>
                  <a:cubicBezTo>
                    <a:pt x="385826" y="501396"/>
                    <a:pt x="379222" y="486410"/>
                    <a:pt x="368554" y="475234"/>
                  </a:cubicBezTo>
                  <a:lnTo>
                    <a:pt x="372745" y="471805"/>
                  </a:lnTo>
                  <a:cubicBezTo>
                    <a:pt x="396240" y="463169"/>
                    <a:pt x="413131" y="440563"/>
                    <a:pt x="413131" y="414020"/>
                  </a:cubicBezTo>
                  <a:cubicBezTo>
                    <a:pt x="413131" y="397002"/>
                    <a:pt x="406146" y="381508"/>
                    <a:pt x="394970" y="370459"/>
                  </a:cubicBezTo>
                  <a:lnTo>
                    <a:pt x="396494" y="369951"/>
                  </a:lnTo>
                  <a:cubicBezTo>
                    <a:pt x="422783" y="359918"/>
                    <a:pt x="437896" y="337312"/>
                    <a:pt x="437896" y="309245"/>
                  </a:cubicBezTo>
                </a:path>
              </a:pathLst>
            </a:custGeom>
            <a:solidFill>
              <a:srgbClr val="FFFFFF"/>
            </a:solidFill>
          </p:spPr>
          <p:txBody>
            <a:bodyPr/>
            <a:lstStyle/>
            <a:p>
              <a:endParaRPr lang="en-US" dirty="0"/>
            </a:p>
          </p:txBody>
        </p:sp>
        <p:sp>
          <p:nvSpPr>
            <p:cNvPr id="34" name="Freeform 34"/>
            <p:cNvSpPr/>
            <p:nvPr/>
          </p:nvSpPr>
          <p:spPr>
            <a:xfrm>
              <a:off x="624459" y="772033"/>
              <a:ext cx="179070" cy="329692"/>
            </a:xfrm>
            <a:custGeom>
              <a:avLst/>
              <a:gdLst/>
              <a:ahLst/>
              <a:cxnLst/>
              <a:rect l="l" t="t" r="r" b="b"/>
              <a:pathLst>
                <a:path w="179070" h="329692">
                  <a:moveTo>
                    <a:pt x="142748" y="0"/>
                  </a:moveTo>
                  <a:lnTo>
                    <a:pt x="36322" y="0"/>
                  </a:lnTo>
                  <a:cubicBezTo>
                    <a:pt x="16256" y="0"/>
                    <a:pt x="0" y="16256"/>
                    <a:pt x="0" y="36322"/>
                  </a:cubicBezTo>
                  <a:lnTo>
                    <a:pt x="0" y="293370"/>
                  </a:lnTo>
                  <a:cubicBezTo>
                    <a:pt x="0" y="313436"/>
                    <a:pt x="16256" y="329692"/>
                    <a:pt x="36322" y="329692"/>
                  </a:cubicBezTo>
                  <a:lnTo>
                    <a:pt x="142748" y="329692"/>
                  </a:lnTo>
                  <a:cubicBezTo>
                    <a:pt x="162814" y="329692"/>
                    <a:pt x="179070" y="313436"/>
                    <a:pt x="179070" y="293370"/>
                  </a:cubicBezTo>
                  <a:lnTo>
                    <a:pt x="179070" y="36322"/>
                  </a:lnTo>
                  <a:cubicBezTo>
                    <a:pt x="179070" y="16256"/>
                    <a:pt x="162814" y="0"/>
                    <a:pt x="142748" y="0"/>
                  </a:cubicBezTo>
                </a:path>
              </a:pathLst>
            </a:custGeom>
            <a:solidFill>
              <a:srgbClr val="FFC653"/>
            </a:solidFill>
          </p:spPr>
          <p:txBody>
            <a:bodyPr/>
            <a:lstStyle/>
            <a:p>
              <a:endParaRPr lang="en-US" dirty="0"/>
            </a:p>
          </p:txBody>
        </p:sp>
      </p:grpSp>
      <p:sp>
        <p:nvSpPr>
          <p:cNvPr id="35" name="TextBox 35"/>
          <p:cNvSpPr txBox="1"/>
          <p:nvPr/>
        </p:nvSpPr>
        <p:spPr>
          <a:xfrm>
            <a:off x="779772" y="8213397"/>
            <a:ext cx="2096899" cy="1055613"/>
          </a:xfrm>
          <a:prstGeom prst="rect">
            <a:avLst/>
          </a:prstGeom>
        </p:spPr>
        <p:txBody>
          <a:bodyPr lIns="0" tIns="0" rIns="0" bIns="0" rtlCol="0" anchor="t">
            <a:spAutoFit/>
          </a:bodyPr>
          <a:lstStyle/>
          <a:p>
            <a:pPr algn="l">
              <a:lnSpc>
                <a:spcPts val="1391"/>
              </a:lnSpc>
            </a:pPr>
            <a:r>
              <a:rPr lang="en-US" sz="1004" b="1" dirty="0">
                <a:solidFill>
                  <a:srgbClr val="090F10"/>
                </a:solidFill>
                <a:latin typeface="Gotham Bold"/>
                <a:ea typeface="Gotham Bold"/>
                <a:cs typeface="Gotham Bold"/>
                <a:sym typeface="Gotham Bold"/>
              </a:rPr>
              <a:t>Property Enhancement Checklist</a:t>
            </a:r>
            <a:r>
              <a:rPr lang="en-US" sz="1004" dirty="0">
                <a:solidFill>
                  <a:srgbClr val="090F10"/>
                </a:solidFill>
                <a:latin typeface="Gotham"/>
                <a:ea typeface="Gotham"/>
                <a:cs typeface="Gotham"/>
                <a:sym typeface="Gotham"/>
              </a:rPr>
              <a:t> — small tasks to get your home in top shape. Examples include painting the living room, repairing the back gate or power washing the siding.</a:t>
            </a:r>
          </a:p>
        </p:txBody>
      </p:sp>
      <p:sp>
        <p:nvSpPr>
          <p:cNvPr id="36" name="TextBox 36"/>
          <p:cNvSpPr txBox="1"/>
          <p:nvPr/>
        </p:nvSpPr>
        <p:spPr>
          <a:xfrm>
            <a:off x="3150361" y="8213397"/>
            <a:ext cx="1998661" cy="1063240"/>
          </a:xfrm>
          <a:prstGeom prst="rect">
            <a:avLst/>
          </a:prstGeom>
        </p:spPr>
        <p:txBody>
          <a:bodyPr lIns="0" tIns="0" rIns="0" bIns="0" rtlCol="0" anchor="t">
            <a:spAutoFit/>
          </a:bodyPr>
          <a:lstStyle/>
          <a:p>
            <a:pPr algn="l">
              <a:lnSpc>
                <a:spcPts val="1391"/>
              </a:lnSpc>
            </a:pPr>
            <a:r>
              <a:rPr lang="en-US" sz="1004" b="1" dirty="0">
                <a:solidFill>
                  <a:srgbClr val="090F10"/>
                </a:solidFill>
                <a:latin typeface="Gotham Bold"/>
                <a:ea typeface="Gotham Bold"/>
                <a:cs typeface="Gotham Bold"/>
                <a:sym typeface="Gotham Bold"/>
              </a:rPr>
              <a:t>Recommendations for minor and essential repairs</a:t>
            </a:r>
            <a:r>
              <a:rPr lang="en-US" sz="1004" dirty="0">
                <a:solidFill>
                  <a:srgbClr val="090F10"/>
                </a:solidFill>
                <a:latin typeface="Gotham"/>
                <a:ea typeface="Gotham"/>
                <a:cs typeface="Gotham"/>
                <a:sym typeface="Gotham"/>
              </a:rPr>
              <a:t>, as well as improvements to help sell your property for the highest price possible.</a:t>
            </a:r>
          </a:p>
          <a:p>
            <a:pPr algn="l">
              <a:lnSpc>
                <a:spcPts val="1391"/>
              </a:lnSpc>
            </a:pPr>
            <a:endParaRPr lang="en-US" sz="1004" dirty="0">
              <a:solidFill>
                <a:srgbClr val="090F10"/>
              </a:solidFill>
              <a:latin typeface="Gotham"/>
              <a:ea typeface="Gotham"/>
              <a:cs typeface="Gotham"/>
              <a:sym typeface="Gotham"/>
            </a:endParaRPr>
          </a:p>
        </p:txBody>
      </p:sp>
      <p:sp>
        <p:nvSpPr>
          <p:cNvPr id="37" name="TextBox 37"/>
          <p:cNvSpPr txBox="1"/>
          <p:nvPr/>
        </p:nvSpPr>
        <p:spPr>
          <a:xfrm>
            <a:off x="5312781" y="8213397"/>
            <a:ext cx="2060834" cy="702226"/>
          </a:xfrm>
          <a:prstGeom prst="rect">
            <a:avLst/>
          </a:prstGeom>
        </p:spPr>
        <p:txBody>
          <a:bodyPr lIns="0" tIns="0" rIns="0" bIns="0" rtlCol="0" anchor="t">
            <a:spAutoFit/>
          </a:bodyPr>
          <a:lstStyle/>
          <a:p>
            <a:pPr algn="l">
              <a:lnSpc>
                <a:spcPts val="1391"/>
              </a:lnSpc>
            </a:pPr>
            <a:r>
              <a:rPr lang="en-US" sz="1004" b="1" dirty="0">
                <a:solidFill>
                  <a:srgbClr val="090F10"/>
                </a:solidFill>
                <a:latin typeface="Gotham Bold"/>
                <a:ea typeface="Gotham Bold"/>
                <a:cs typeface="Gotham Bold"/>
                <a:sym typeface="Gotham Bold"/>
              </a:rPr>
              <a:t>Access to a list</a:t>
            </a:r>
            <a:r>
              <a:rPr lang="en-US" sz="1004" dirty="0">
                <a:solidFill>
                  <a:srgbClr val="090F10"/>
                </a:solidFill>
                <a:latin typeface="Gotham"/>
                <a:ea typeface="Gotham"/>
                <a:cs typeface="Gotham"/>
                <a:sym typeface="Gotham"/>
              </a:rPr>
              <a:t> of the most reliable and dependable home improvement professionals in the marketplace.</a:t>
            </a:r>
          </a:p>
        </p:txBody>
      </p:sp>
      <p:sp>
        <p:nvSpPr>
          <p:cNvPr id="38" name="TextBox 38"/>
          <p:cNvSpPr txBox="1"/>
          <p:nvPr/>
        </p:nvSpPr>
        <p:spPr>
          <a:xfrm>
            <a:off x="1561347" y="1219200"/>
            <a:ext cx="4982745" cy="484245"/>
          </a:xfrm>
          <a:prstGeom prst="rect">
            <a:avLst/>
          </a:prstGeom>
        </p:spPr>
        <p:txBody>
          <a:bodyPr lIns="0" tIns="0" rIns="0" bIns="0" rtlCol="0" anchor="t">
            <a:spAutoFit/>
          </a:bodyPr>
          <a:lstStyle/>
          <a:p>
            <a:pPr algn="ctr">
              <a:lnSpc>
                <a:spcPts val="1931"/>
              </a:lnSpc>
            </a:pPr>
            <a:r>
              <a:rPr lang="en-US" sz="3863" b="1" spc="-27" dirty="0">
                <a:solidFill>
                  <a:srgbClr val="FFFFFF"/>
                </a:solidFill>
                <a:latin typeface="IBM Plex Sans Condensed Bold"/>
                <a:ea typeface="IBM Plex Sans Condensed Bold"/>
                <a:cs typeface="IBM Plex Sans Condensed Bold"/>
                <a:sym typeface="IBM Plex Sans Condensed Bold"/>
              </a:rPr>
              <a:t>Property </a:t>
            </a:r>
            <a:r>
              <a:rPr lang="en-US" sz="3863" b="1" spc="-27" dirty="0">
                <a:solidFill>
                  <a:srgbClr val="1E1B55"/>
                </a:solidFill>
                <a:latin typeface="IBM Plex Sans Condensed Bold"/>
                <a:ea typeface="IBM Plex Sans Condensed Bold"/>
                <a:cs typeface="IBM Plex Sans Condensed Bold"/>
                <a:sym typeface="IBM Plex Sans Condensed Bold"/>
              </a:rPr>
              <a:t>Enhancement</a:t>
            </a:r>
          </a:p>
          <a:p>
            <a:pPr algn="ctr">
              <a:lnSpc>
                <a:spcPts val="3477"/>
              </a:lnSpc>
            </a:pPr>
            <a:r>
              <a:rPr lang="en-US" sz="1390" dirty="0">
                <a:solidFill>
                  <a:srgbClr val="090F10"/>
                </a:solidFill>
                <a:latin typeface="Gotham"/>
                <a:ea typeface="Gotham"/>
                <a:cs typeface="Gotham"/>
                <a:sym typeface="Gotham"/>
              </a:rPr>
              <a:t>Next up, we will maximize the value of your home with: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9" y="-30480"/>
            <a:ext cx="7771951" cy="7956223"/>
          </a:xfrm>
          <a:custGeom>
            <a:avLst/>
            <a:gdLst/>
            <a:ahLst/>
            <a:cxnLst/>
            <a:rect l="l" t="t" r="r" b="b"/>
            <a:pathLst>
              <a:path w="7771951" h="7524415">
                <a:moveTo>
                  <a:pt x="0" y="0"/>
                </a:moveTo>
                <a:lnTo>
                  <a:pt x="7771951" y="0"/>
                </a:lnTo>
                <a:lnTo>
                  <a:pt x="7771951" y="7524415"/>
                </a:lnTo>
                <a:lnTo>
                  <a:pt x="0" y="7524415"/>
                </a:lnTo>
                <a:lnTo>
                  <a:pt x="0" y="0"/>
                </a:lnTo>
                <a:close/>
              </a:path>
            </a:pathLst>
          </a:custGeom>
          <a:blipFill>
            <a:blip r:embed="rId2"/>
            <a:stretch>
              <a:fillRect l="-33803" r="-33805"/>
            </a:stretch>
          </a:blipFill>
        </p:spPr>
        <p:txBody>
          <a:bodyPr/>
          <a:lstStyle/>
          <a:p>
            <a:endParaRPr lang="en-US" dirty="0"/>
          </a:p>
        </p:txBody>
      </p:sp>
      <p:grpSp>
        <p:nvGrpSpPr>
          <p:cNvPr id="3" name="Group 3"/>
          <p:cNvGrpSpPr>
            <a:grpSpLocks noChangeAspect="1"/>
          </p:cNvGrpSpPr>
          <p:nvPr/>
        </p:nvGrpSpPr>
        <p:grpSpPr>
          <a:xfrm>
            <a:off x="6870" y="3462240"/>
            <a:ext cx="2736633" cy="2527008"/>
            <a:chOff x="72390" y="773430"/>
            <a:chExt cx="3541522" cy="3270250"/>
          </a:xfrm>
        </p:grpSpPr>
        <p:sp>
          <p:nvSpPr>
            <p:cNvPr id="4" name="Freeform 4"/>
            <p:cNvSpPr/>
            <p:nvPr/>
          </p:nvSpPr>
          <p:spPr>
            <a:xfrm>
              <a:off x="343662" y="773430"/>
              <a:ext cx="3270250" cy="3270250"/>
            </a:xfrm>
            <a:custGeom>
              <a:avLst/>
              <a:gdLst/>
              <a:ahLst/>
              <a:cxnLst/>
              <a:rect l="l" t="t" r="r" b="b"/>
              <a:pathLst>
                <a:path w="3270250" h="3270250">
                  <a:moveTo>
                    <a:pt x="1184656" y="248793"/>
                  </a:moveTo>
                  <a:cubicBezTo>
                    <a:pt x="1950339" y="0"/>
                    <a:pt x="2772664" y="418973"/>
                    <a:pt x="3021457" y="1184656"/>
                  </a:cubicBezTo>
                  <a:cubicBezTo>
                    <a:pt x="3270250" y="1950339"/>
                    <a:pt x="2851277" y="2772664"/>
                    <a:pt x="2085594" y="3021457"/>
                  </a:cubicBezTo>
                  <a:cubicBezTo>
                    <a:pt x="1319911" y="3270250"/>
                    <a:pt x="497586" y="2851277"/>
                    <a:pt x="248793" y="2085594"/>
                  </a:cubicBezTo>
                  <a:cubicBezTo>
                    <a:pt x="0" y="1319911"/>
                    <a:pt x="418973" y="497586"/>
                    <a:pt x="1184656" y="248793"/>
                  </a:cubicBezTo>
                </a:path>
              </a:pathLst>
            </a:custGeom>
            <a:solidFill>
              <a:srgbClr val="FFFFFF"/>
            </a:solidFill>
          </p:spPr>
          <p:txBody>
            <a:bodyPr/>
            <a:lstStyle/>
            <a:p>
              <a:endParaRPr lang="en-US" dirty="0"/>
            </a:p>
          </p:txBody>
        </p:sp>
        <p:sp>
          <p:nvSpPr>
            <p:cNvPr id="5" name="Freeform 5"/>
            <p:cNvSpPr/>
            <p:nvPr/>
          </p:nvSpPr>
          <p:spPr>
            <a:xfrm>
              <a:off x="72390" y="1116965"/>
              <a:ext cx="167894" cy="159512"/>
            </a:xfrm>
            <a:custGeom>
              <a:avLst/>
              <a:gdLst/>
              <a:ahLst/>
              <a:cxnLst/>
              <a:rect l="l" t="t" r="r" b="b"/>
              <a:pathLst>
                <a:path w="167894" h="159512">
                  <a:moveTo>
                    <a:pt x="86233" y="2032"/>
                  </a:moveTo>
                  <a:lnTo>
                    <a:pt x="107188" y="55753"/>
                  </a:lnTo>
                  <a:lnTo>
                    <a:pt x="164846" y="59055"/>
                  </a:lnTo>
                  <a:cubicBezTo>
                    <a:pt x="167005" y="59182"/>
                    <a:pt x="167894" y="61849"/>
                    <a:pt x="166243" y="63246"/>
                  </a:cubicBezTo>
                  <a:lnTo>
                    <a:pt x="121539" y="99822"/>
                  </a:lnTo>
                  <a:lnTo>
                    <a:pt x="136144" y="155702"/>
                  </a:lnTo>
                  <a:cubicBezTo>
                    <a:pt x="136652" y="157734"/>
                    <a:pt x="134366" y="159512"/>
                    <a:pt x="132588" y="158242"/>
                  </a:cubicBezTo>
                  <a:lnTo>
                    <a:pt x="83947" y="127127"/>
                  </a:lnTo>
                  <a:lnTo>
                    <a:pt x="35306" y="158242"/>
                  </a:lnTo>
                  <a:cubicBezTo>
                    <a:pt x="33528" y="159385"/>
                    <a:pt x="31242" y="157734"/>
                    <a:pt x="31750" y="155702"/>
                  </a:cubicBezTo>
                  <a:lnTo>
                    <a:pt x="46355" y="99822"/>
                  </a:lnTo>
                  <a:lnTo>
                    <a:pt x="1651" y="63246"/>
                  </a:lnTo>
                  <a:cubicBezTo>
                    <a:pt x="0" y="61849"/>
                    <a:pt x="889" y="59182"/>
                    <a:pt x="3048" y="59055"/>
                  </a:cubicBezTo>
                  <a:lnTo>
                    <a:pt x="60706" y="55753"/>
                  </a:lnTo>
                  <a:lnTo>
                    <a:pt x="81661" y="2032"/>
                  </a:lnTo>
                  <a:cubicBezTo>
                    <a:pt x="82423" y="0"/>
                    <a:pt x="85344" y="0"/>
                    <a:pt x="86106" y="2032"/>
                  </a:cubicBezTo>
                </a:path>
              </a:pathLst>
            </a:custGeom>
            <a:solidFill>
              <a:srgbClr val="FFC653"/>
            </a:solidFill>
          </p:spPr>
          <p:txBody>
            <a:bodyPr/>
            <a:lstStyle/>
            <a:p>
              <a:endParaRPr lang="en-US" dirty="0"/>
            </a:p>
          </p:txBody>
        </p:sp>
        <p:sp>
          <p:nvSpPr>
            <p:cNvPr id="6" name="Freeform 6"/>
            <p:cNvSpPr/>
            <p:nvPr/>
          </p:nvSpPr>
          <p:spPr>
            <a:xfrm>
              <a:off x="251587" y="1116965"/>
              <a:ext cx="167894" cy="159512"/>
            </a:xfrm>
            <a:custGeom>
              <a:avLst/>
              <a:gdLst/>
              <a:ahLst/>
              <a:cxnLst/>
              <a:rect l="l" t="t" r="r" b="b"/>
              <a:pathLst>
                <a:path w="167894" h="159512">
                  <a:moveTo>
                    <a:pt x="86233" y="2032"/>
                  </a:moveTo>
                  <a:lnTo>
                    <a:pt x="107188" y="55753"/>
                  </a:lnTo>
                  <a:lnTo>
                    <a:pt x="164846" y="59055"/>
                  </a:lnTo>
                  <a:cubicBezTo>
                    <a:pt x="167005" y="59182"/>
                    <a:pt x="167894" y="61849"/>
                    <a:pt x="166243" y="63246"/>
                  </a:cubicBezTo>
                  <a:lnTo>
                    <a:pt x="121539" y="99822"/>
                  </a:lnTo>
                  <a:lnTo>
                    <a:pt x="136144" y="155702"/>
                  </a:lnTo>
                  <a:cubicBezTo>
                    <a:pt x="136652" y="157734"/>
                    <a:pt x="134366" y="159512"/>
                    <a:pt x="132588" y="158242"/>
                  </a:cubicBezTo>
                  <a:lnTo>
                    <a:pt x="83947" y="127127"/>
                  </a:lnTo>
                  <a:lnTo>
                    <a:pt x="35306" y="158242"/>
                  </a:lnTo>
                  <a:cubicBezTo>
                    <a:pt x="33528" y="159385"/>
                    <a:pt x="31242" y="157734"/>
                    <a:pt x="31750" y="155702"/>
                  </a:cubicBezTo>
                  <a:lnTo>
                    <a:pt x="46355" y="99822"/>
                  </a:lnTo>
                  <a:lnTo>
                    <a:pt x="1651" y="63246"/>
                  </a:lnTo>
                  <a:cubicBezTo>
                    <a:pt x="0" y="61849"/>
                    <a:pt x="889" y="59182"/>
                    <a:pt x="3048" y="59055"/>
                  </a:cubicBezTo>
                  <a:lnTo>
                    <a:pt x="60706" y="55753"/>
                  </a:lnTo>
                  <a:lnTo>
                    <a:pt x="81661" y="2032"/>
                  </a:lnTo>
                  <a:cubicBezTo>
                    <a:pt x="82423" y="0"/>
                    <a:pt x="85217" y="0"/>
                    <a:pt x="86106" y="2032"/>
                  </a:cubicBezTo>
                </a:path>
              </a:pathLst>
            </a:custGeom>
            <a:solidFill>
              <a:srgbClr val="FFC653"/>
            </a:solidFill>
          </p:spPr>
          <p:txBody>
            <a:bodyPr/>
            <a:lstStyle/>
            <a:p>
              <a:endParaRPr lang="en-US" dirty="0"/>
            </a:p>
          </p:txBody>
        </p:sp>
        <p:sp>
          <p:nvSpPr>
            <p:cNvPr id="7" name="Freeform 7"/>
            <p:cNvSpPr/>
            <p:nvPr/>
          </p:nvSpPr>
          <p:spPr>
            <a:xfrm>
              <a:off x="430657" y="1116965"/>
              <a:ext cx="167894" cy="159512"/>
            </a:xfrm>
            <a:custGeom>
              <a:avLst/>
              <a:gdLst/>
              <a:ahLst/>
              <a:cxnLst/>
              <a:rect l="l" t="t" r="r" b="b"/>
              <a:pathLst>
                <a:path w="167894" h="159512">
                  <a:moveTo>
                    <a:pt x="86233" y="2032"/>
                  </a:moveTo>
                  <a:lnTo>
                    <a:pt x="107188" y="55753"/>
                  </a:lnTo>
                  <a:lnTo>
                    <a:pt x="164846" y="59055"/>
                  </a:lnTo>
                  <a:cubicBezTo>
                    <a:pt x="167005" y="59182"/>
                    <a:pt x="167894" y="61849"/>
                    <a:pt x="166243" y="63246"/>
                  </a:cubicBezTo>
                  <a:lnTo>
                    <a:pt x="121539" y="99822"/>
                  </a:lnTo>
                  <a:lnTo>
                    <a:pt x="136144" y="155702"/>
                  </a:lnTo>
                  <a:cubicBezTo>
                    <a:pt x="136652" y="157734"/>
                    <a:pt x="134366" y="159512"/>
                    <a:pt x="132588" y="158242"/>
                  </a:cubicBezTo>
                  <a:lnTo>
                    <a:pt x="83947" y="127127"/>
                  </a:lnTo>
                  <a:lnTo>
                    <a:pt x="35306" y="158242"/>
                  </a:lnTo>
                  <a:cubicBezTo>
                    <a:pt x="33528" y="159385"/>
                    <a:pt x="31242" y="157734"/>
                    <a:pt x="31750" y="155702"/>
                  </a:cubicBezTo>
                  <a:lnTo>
                    <a:pt x="46355" y="99822"/>
                  </a:lnTo>
                  <a:lnTo>
                    <a:pt x="1651" y="63246"/>
                  </a:lnTo>
                  <a:cubicBezTo>
                    <a:pt x="0" y="61849"/>
                    <a:pt x="889" y="59182"/>
                    <a:pt x="3048" y="59055"/>
                  </a:cubicBezTo>
                  <a:lnTo>
                    <a:pt x="60706" y="55753"/>
                  </a:lnTo>
                  <a:lnTo>
                    <a:pt x="81661" y="2032"/>
                  </a:lnTo>
                  <a:cubicBezTo>
                    <a:pt x="82423" y="0"/>
                    <a:pt x="85217" y="0"/>
                    <a:pt x="86106" y="2032"/>
                  </a:cubicBezTo>
                </a:path>
              </a:pathLst>
            </a:custGeom>
            <a:solidFill>
              <a:srgbClr val="FFC653"/>
            </a:solidFill>
          </p:spPr>
          <p:txBody>
            <a:bodyPr/>
            <a:lstStyle/>
            <a:p>
              <a:endParaRPr lang="en-US" dirty="0"/>
            </a:p>
          </p:txBody>
        </p:sp>
        <p:sp>
          <p:nvSpPr>
            <p:cNvPr id="8" name="Freeform 8"/>
            <p:cNvSpPr/>
            <p:nvPr/>
          </p:nvSpPr>
          <p:spPr>
            <a:xfrm>
              <a:off x="609854" y="1116965"/>
              <a:ext cx="167894" cy="159512"/>
            </a:xfrm>
            <a:custGeom>
              <a:avLst/>
              <a:gdLst/>
              <a:ahLst/>
              <a:cxnLst/>
              <a:rect l="l" t="t" r="r" b="b"/>
              <a:pathLst>
                <a:path w="167894" h="159512">
                  <a:moveTo>
                    <a:pt x="86233" y="2032"/>
                  </a:moveTo>
                  <a:lnTo>
                    <a:pt x="107188" y="55753"/>
                  </a:lnTo>
                  <a:lnTo>
                    <a:pt x="164846" y="59055"/>
                  </a:lnTo>
                  <a:cubicBezTo>
                    <a:pt x="167005" y="59182"/>
                    <a:pt x="167894" y="61849"/>
                    <a:pt x="166243" y="63246"/>
                  </a:cubicBezTo>
                  <a:lnTo>
                    <a:pt x="121539" y="99822"/>
                  </a:lnTo>
                  <a:lnTo>
                    <a:pt x="136144" y="155702"/>
                  </a:lnTo>
                  <a:cubicBezTo>
                    <a:pt x="136652" y="157734"/>
                    <a:pt x="134366" y="159512"/>
                    <a:pt x="132588" y="158242"/>
                  </a:cubicBezTo>
                  <a:lnTo>
                    <a:pt x="83947" y="127127"/>
                  </a:lnTo>
                  <a:lnTo>
                    <a:pt x="35306" y="158242"/>
                  </a:lnTo>
                  <a:cubicBezTo>
                    <a:pt x="33528" y="159385"/>
                    <a:pt x="31242" y="157734"/>
                    <a:pt x="31750" y="155702"/>
                  </a:cubicBezTo>
                  <a:lnTo>
                    <a:pt x="46355" y="99822"/>
                  </a:lnTo>
                  <a:lnTo>
                    <a:pt x="1651" y="63246"/>
                  </a:lnTo>
                  <a:cubicBezTo>
                    <a:pt x="0" y="61849"/>
                    <a:pt x="889" y="59182"/>
                    <a:pt x="3048" y="59055"/>
                  </a:cubicBezTo>
                  <a:lnTo>
                    <a:pt x="60706" y="55753"/>
                  </a:lnTo>
                  <a:lnTo>
                    <a:pt x="81661" y="2032"/>
                  </a:lnTo>
                  <a:cubicBezTo>
                    <a:pt x="82423" y="0"/>
                    <a:pt x="85217" y="0"/>
                    <a:pt x="86106" y="2032"/>
                  </a:cubicBezTo>
                </a:path>
              </a:pathLst>
            </a:custGeom>
            <a:solidFill>
              <a:srgbClr val="FFC653"/>
            </a:solidFill>
          </p:spPr>
          <p:txBody>
            <a:bodyPr/>
            <a:lstStyle/>
            <a:p>
              <a:endParaRPr lang="en-US" dirty="0"/>
            </a:p>
          </p:txBody>
        </p:sp>
      </p:grpSp>
      <p:grpSp>
        <p:nvGrpSpPr>
          <p:cNvPr id="12" name="Group 12"/>
          <p:cNvGrpSpPr>
            <a:grpSpLocks noChangeAspect="1"/>
          </p:cNvGrpSpPr>
          <p:nvPr/>
        </p:nvGrpSpPr>
        <p:grpSpPr>
          <a:xfrm>
            <a:off x="819451" y="5969351"/>
            <a:ext cx="1321102" cy="317373"/>
            <a:chOff x="0" y="0"/>
            <a:chExt cx="1709661" cy="410718"/>
          </a:xfrm>
        </p:grpSpPr>
        <p:sp>
          <p:nvSpPr>
            <p:cNvPr id="13" name="Freeform 13"/>
            <p:cNvSpPr/>
            <p:nvPr/>
          </p:nvSpPr>
          <p:spPr>
            <a:xfrm>
              <a:off x="62103" y="62611"/>
              <a:ext cx="300736" cy="285877"/>
            </a:xfrm>
            <a:custGeom>
              <a:avLst/>
              <a:gdLst/>
              <a:ahLst/>
              <a:cxnLst/>
              <a:rect l="l" t="t" r="r" b="b"/>
              <a:pathLst>
                <a:path w="300736" h="285877">
                  <a:moveTo>
                    <a:pt x="154305" y="3556"/>
                  </a:moveTo>
                  <a:lnTo>
                    <a:pt x="191897" y="99949"/>
                  </a:lnTo>
                  <a:lnTo>
                    <a:pt x="295275" y="105918"/>
                  </a:lnTo>
                  <a:cubicBezTo>
                    <a:pt x="299085" y="106172"/>
                    <a:pt x="300736" y="110998"/>
                    <a:pt x="297688" y="113411"/>
                  </a:cubicBezTo>
                  <a:lnTo>
                    <a:pt x="217678" y="179070"/>
                  </a:lnTo>
                  <a:lnTo>
                    <a:pt x="243840" y="279146"/>
                  </a:lnTo>
                  <a:cubicBezTo>
                    <a:pt x="244856" y="282956"/>
                    <a:pt x="240665" y="285877"/>
                    <a:pt x="237490" y="283845"/>
                  </a:cubicBezTo>
                  <a:lnTo>
                    <a:pt x="150368" y="227965"/>
                  </a:lnTo>
                  <a:lnTo>
                    <a:pt x="63246" y="283845"/>
                  </a:lnTo>
                  <a:cubicBezTo>
                    <a:pt x="59944" y="285877"/>
                    <a:pt x="55880" y="282956"/>
                    <a:pt x="56896" y="279146"/>
                  </a:cubicBezTo>
                  <a:lnTo>
                    <a:pt x="83058" y="179070"/>
                  </a:lnTo>
                  <a:lnTo>
                    <a:pt x="3048" y="113411"/>
                  </a:lnTo>
                  <a:cubicBezTo>
                    <a:pt x="0" y="110998"/>
                    <a:pt x="1651" y="106172"/>
                    <a:pt x="5461" y="105918"/>
                  </a:cubicBezTo>
                  <a:lnTo>
                    <a:pt x="108839" y="99949"/>
                  </a:lnTo>
                  <a:lnTo>
                    <a:pt x="146431" y="3556"/>
                  </a:lnTo>
                  <a:cubicBezTo>
                    <a:pt x="147828" y="0"/>
                    <a:pt x="152908" y="0"/>
                    <a:pt x="154305" y="3556"/>
                  </a:cubicBezTo>
                </a:path>
              </a:pathLst>
            </a:custGeom>
            <a:solidFill>
              <a:srgbClr val="FFC653"/>
            </a:solidFill>
          </p:spPr>
          <p:txBody>
            <a:bodyPr/>
            <a:lstStyle/>
            <a:p>
              <a:endParaRPr lang="en-US" dirty="0"/>
            </a:p>
          </p:txBody>
        </p:sp>
        <p:sp>
          <p:nvSpPr>
            <p:cNvPr id="14" name="Freeform 14"/>
            <p:cNvSpPr/>
            <p:nvPr/>
          </p:nvSpPr>
          <p:spPr>
            <a:xfrm>
              <a:off x="383413" y="62611"/>
              <a:ext cx="300736" cy="285877"/>
            </a:xfrm>
            <a:custGeom>
              <a:avLst/>
              <a:gdLst/>
              <a:ahLst/>
              <a:cxnLst/>
              <a:rect l="l" t="t" r="r" b="b"/>
              <a:pathLst>
                <a:path w="300736" h="285877">
                  <a:moveTo>
                    <a:pt x="154178" y="3556"/>
                  </a:moveTo>
                  <a:lnTo>
                    <a:pt x="191897" y="99949"/>
                  </a:lnTo>
                  <a:lnTo>
                    <a:pt x="295275" y="105918"/>
                  </a:lnTo>
                  <a:cubicBezTo>
                    <a:pt x="299085" y="106172"/>
                    <a:pt x="300736" y="110998"/>
                    <a:pt x="297688" y="113411"/>
                  </a:cubicBezTo>
                  <a:lnTo>
                    <a:pt x="217678" y="179070"/>
                  </a:lnTo>
                  <a:lnTo>
                    <a:pt x="243840" y="279146"/>
                  </a:lnTo>
                  <a:cubicBezTo>
                    <a:pt x="244856" y="282956"/>
                    <a:pt x="240665" y="285877"/>
                    <a:pt x="237490" y="283845"/>
                  </a:cubicBezTo>
                  <a:lnTo>
                    <a:pt x="150368" y="227965"/>
                  </a:lnTo>
                  <a:lnTo>
                    <a:pt x="63246" y="283845"/>
                  </a:lnTo>
                  <a:cubicBezTo>
                    <a:pt x="59944" y="285877"/>
                    <a:pt x="55880" y="282956"/>
                    <a:pt x="56896" y="279146"/>
                  </a:cubicBezTo>
                  <a:lnTo>
                    <a:pt x="83058" y="179070"/>
                  </a:lnTo>
                  <a:lnTo>
                    <a:pt x="3048" y="113411"/>
                  </a:lnTo>
                  <a:cubicBezTo>
                    <a:pt x="0" y="110998"/>
                    <a:pt x="1651" y="106172"/>
                    <a:pt x="5461" y="105918"/>
                  </a:cubicBezTo>
                  <a:lnTo>
                    <a:pt x="108839" y="99949"/>
                  </a:lnTo>
                  <a:lnTo>
                    <a:pt x="146431" y="3556"/>
                  </a:lnTo>
                  <a:cubicBezTo>
                    <a:pt x="147828" y="0"/>
                    <a:pt x="152908" y="0"/>
                    <a:pt x="154305" y="3556"/>
                  </a:cubicBezTo>
                </a:path>
              </a:pathLst>
            </a:custGeom>
            <a:solidFill>
              <a:srgbClr val="FFC653"/>
            </a:solidFill>
          </p:spPr>
          <p:txBody>
            <a:bodyPr/>
            <a:lstStyle/>
            <a:p>
              <a:endParaRPr lang="en-US" dirty="0"/>
            </a:p>
          </p:txBody>
        </p:sp>
        <p:sp>
          <p:nvSpPr>
            <p:cNvPr id="15" name="Freeform 15"/>
            <p:cNvSpPr/>
            <p:nvPr/>
          </p:nvSpPr>
          <p:spPr>
            <a:xfrm>
              <a:off x="704469" y="62611"/>
              <a:ext cx="300736" cy="285877"/>
            </a:xfrm>
            <a:custGeom>
              <a:avLst/>
              <a:gdLst/>
              <a:ahLst/>
              <a:cxnLst/>
              <a:rect l="l" t="t" r="r" b="b"/>
              <a:pathLst>
                <a:path w="300736" h="285877">
                  <a:moveTo>
                    <a:pt x="154305" y="3556"/>
                  </a:moveTo>
                  <a:lnTo>
                    <a:pt x="191897" y="99949"/>
                  </a:lnTo>
                  <a:lnTo>
                    <a:pt x="295275" y="105918"/>
                  </a:lnTo>
                  <a:cubicBezTo>
                    <a:pt x="299085" y="106172"/>
                    <a:pt x="300736" y="110998"/>
                    <a:pt x="297688" y="113411"/>
                  </a:cubicBezTo>
                  <a:lnTo>
                    <a:pt x="217678" y="179070"/>
                  </a:lnTo>
                  <a:lnTo>
                    <a:pt x="243840" y="279146"/>
                  </a:lnTo>
                  <a:cubicBezTo>
                    <a:pt x="244856" y="282956"/>
                    <a:pt x="240665" y="285877"/>
                    <a:pt x="237490" y="283845"/>
                  </a:cubicBezTo>
                  <a:lnTo>
                    <a:pt x="150368" y="227965"/>
                  </a:lnTo>
                  <a:lnTo>
                    <a:pt x="63246" y="283845"/>
                  </a:lnTo>
                  <a:cubicBezTo>
                    <a:pt x="59944" y="285877"/>
                    <a:pt x="55880" y="282956"/>
                    <a:pt x="56896" y="279146"/>
                  </a:cubicBezTo>
                  <a:lnTo>
                    <a:pt x="83058" y="179070"/>
                  </a:lnTo>
                  <a:lnTo>
                    <a:pt x="3048" y="113411"/>
                  </a:lnTo>
                  <a:cubicBezTo>
                    <a:pt x="0" y="110998"/>
                    <a:pt x="1651" y="106172"/>
                    <a:pt x="5461" y="105918"/>
                  </a:cubicBezTo>
                  <a:lnTo>
                    <a:pt x="108839" y="99949"/>
                  </a:lnTo>
                  <a:lnTo>
                    <a:pt x="146431" y="3556"/>
                  </a:lnTo>
                  <a:cubicBezTo>
                    <a:pt x="147828" y="0"/>
                    <a:pt x="152908" y="0"/>
                    <a:pt x="154305" y="3556"/>
                  </a:cubicBezTo>
                </a:path>
              </a:pathLst>
            </a:custGeom>
            <a:solidFill>
              <a:srgbClr val="FFC653"/>
            </a:solidFill>
          </p:spPr>
          <p:txBody>
            <a:bodyPr/>
            <a:lstStyle/>
            <a:p>
              <a:endParaRPr lang="en-US" dirty="0"/>
            </a:p>
          </p:txBody>
        </p:sp>
        <p:sp>
          <p:nvSpPr>
            <p:cNvPr id="16" name="Freeform 16"/>
            <p:cNvSpPr/>
            <p:nvPr/>
          </p:nvSpPr>
          <p:spPr>
            <a:xfrm>
              <a:off x="1025652" y="62738"/>
              <a:ext cx="300736" cy="285750"/>
            </a:xfrm>
            <a:custGeom>
              <a:avLst/>
              <a:gdLst/>
              <a:ahLst/>
              <a:cxnLst/>
              <a:rect l="l" t="t" r="r" b="b"/>
              <a:pathLst>
                <a:path w="300736" h="285750">
                  <a:moveTo>
                    <a:pt x="154305" y="3429"/>
                  </a:moveTo>
                  <a:lnTo>
                    <a:pt x="191897" y="99822"/>
                  </a:lnTo>
                  <a:lnTo>
                    <a:pt x="295275" y="105791"/>
                  </a:lnTo>
                  <a:cubicBezTo>
                    <a:pt x="299085" y="106045"/>
                    <a:pt x="300736" y="110871"/>
                    <a:pt x="297688" y="113284"/>
                  </a:cubicBezTo>
                  <a:lnTo>
                    <a:pt x="217678" y="178943"/>
                  </a:lnTo>
                  <a:lnTo>
                    <a:pt x="243840" y="279019"/>
                  </a:lnTo>
                  <a:cubicBezTo>
                    <a:pt x="244856" y="282829"/>
                    <a:pt x="240665" y="285750"/>
                    <a:pt x="237490" y="283718"/>
                  </a:cubicBezTo>
                  <a:lnTo>
                    <a:pt x="150368" y="227838"/>
                  </a:lnTo>
                  <a:lnTo>
                    <a:pt x="63246" y="283718"/>
                  </a:lnTo>
                  <a:cubicBezTo>
                    <a:pt x="59944" y="285750"/>
                    <a:pt x="55880" y="282829"/>
                    <a:pt x="56896" y="279019"/>
                  </a:cubicBezTo>
                  <a:lnTo>
                    <a:pt x="83058" y="178943"/>
                  </a:lnTo>
                  <a:lnTo>
                    <a:pt x="3048" y="113411"/>
                  </a:lnTo>
                  <a:cubicBezTo>
                    <a:pt x="0" y="110998"/>
                    <a:pt x="1651" y="106172"/>
                    <a:pt x="5461" y="105918"/>
                  </a:cubicBezTo>
                  <a:lnTo>
                    <a:pt x="108839" y="99949"/>
                  </a:lnTo>
                  <a:lnTo>
                    <a:pt x="146558" y="3556"/>
                  </a:lnTo>
                  <a:cubicBezTo>
                    <a:pt x="147955" y="0"/>
                    <a:pt x="153035" y="0"/>
                    <a:pt x="154432" y="3556"/>
                  </a:cubicBezTo>
                </a:path>
              </a:pathLst>
            </a:custGeom>
            <a:solidFill>
              <a:srgbClr val="FFC653"/>
            </a:solidFill>
          </p:spPr>
          <p:txBody>
            <a:bodyPr/>
            <a:lstStyle/>
            <a:p>
              <a:endParaRPr lang="en-US" dirty="0"/>
            </a:p>
          </p:txBody>
        </p:sp>
        <p:sp>
          <p:nvSpPr>
            <p:cNvPr id="17" name="Freeform 17"/>
            <p:cNvSpPr/>
            <p:nvPr/>
          </p:nvSpPr>
          <p:spPr>
            <a:xfrm>
              <a:off x="1346835" y="62611"/>
              <a:ext cx="300736" cy="285877"/>
            </a:xfrm>
            <a:custGeom>
              <a:avLst/>
              <a:gdLst/>
              <a:ahLst/>
              <a:cxnLst/>
              <a:rect l="l" t="t" r="r" b="b"/>
              <a:pathLst>
                <a:path w="300736" h="285877">
                  <a:moveTo>
                    <a:pt x="154305" y="3556"/>
                  </a:moveTo>
                  <a:lnTo>
                    <a:pt x="191897" y="99949"/>
                  </a:lnTo>
                  <a:lnTo>
                    <a:pt x="295275" y="105918"/>
                  </a:lnTo>
                  <a:cubicBezTo>
                    <a:pt x="299085" y="106172"/>
                    <a:pt x="300736" y="110998"/>
                    <a:pt x="297688" y="113411"/>
                  </a:cubicBezTo>
                  <a:lnTo>
                    <a:pt x="217678" y="179070"/>
                  </a:lnTo>
                  <a:lnTo>
                    <a:pt x="243840" y="279146"/>
                  </a:lnTo>
                  <a:cubicBezTo>
                    <a:pt x="244856" y="282956"/>
                    <a:pt x="240665" y="285877"/>
                    <a:pt x="237490" y="283845"/>
                  </a:cubicBezTo>
                  <a:lnTo>
                    <a:pt x="150368" y="227965"/>
                  </a:lnTo>
                  <a:lnTo>
                    <a:pt x="63246" y="283845"/>
                  </a:lnTo>
                  <a:cubicBezTo>
                    <a:pt x="59944" y="285877"/>
                    <a:pt x="55880" y="282956"/>
                    <a:pt x="56896" y="279146"/>
                  </a:cubicBezTo>
                  <a:lnTo>
                    <a:pt x="83058" y="179070"/>
                  </a:lnTo>
                  <a:lnTo>
                    <a:pt x="3048" y="113411"/>
                  </a:lnTo>
                  <a:cubicBezTo>
                    <a:pt x="0" y="110998"/>
                    <a:pt x="1651" y="106172"/>
                    <a:pt x="5461" y="105918"/>
                  </a:cubicBezTo>
                  <a:lnTo>
                    <a:pt x="108839" y="99949"/>
                  </a:lnTo>
                  <a:lnTo>
                    <a:pt x="146558" y="3556"/>
                  </a:lnTo>
                  <a:cubicBezTo>
                    <a:pt x="147955" y="0"/>
                    <a:pt x="153035" y="0"/>
                    <a:pt x="154432" y="3556"/>
                  </a:cubicBezTo>
                </a:path>
              </a:pathLst>
            </a:custGeom>
            <a:solidFill>
              <a:srgbClr val="FFC653"/>
            </a:solidFill>
          </p:spPr>
          <p:txBody>
            <a:bodyPr/>
            <a:lstStyle/>
            <a:p>
              <a:endParaRPr lang="en-US" dirty="0"/>
            </a:p>
          </p:txBody>
        </p:sp>
      </p:grpSp>
      <p:sp>
        <p:nvSpPr>
          <p:cNvPr id="28" name="TextBox 28"/>
          <p:cNvSpPr txBox="1"/>
          <p:nvPr/>
        </p:nvSpPr>
        <p:spPr>
          <a:xfrm>
            <a:off x="1032213" y="1776286"/>
            <a:ext cx="5707974" cy="1279376"/>
          </a:xfrm>
          <a:prstGeom prst="rect">
            <a:avLst/>
          </a:prstGeom>
        </p:spPr>
        <p:txBody>
          <a:bodyPr lIns="0" tIns="0" rIns="0" bIns="0" rtlCol="0" anchor="t">
            <a:spAutoFit/>
          </a:bodyPr>
          <a:lstStyle/>
          <a:p>
            <a:pPr algn="ctr">
              <a:lnSpc>
                <a:spcPts val="5409"/>
              </a:lnSpc>
            </a:pPr>
            <a:r>
              <a:rPr lang="en-US" sz="3863" b="1" spc="-27" dirty="0">
                <a:solidFill>
                  <a:srgbClr val="FFFFFF"/>
                </a:solidFill>
                <a:latin typeface="IBM Plex Sans Condensed Bold"/>
                <a:ea typeface="IBM Plex Sans Condensed Bold"/>
                <a:cs typeface="IBM Plex Sans Condensed Bold"/>
                <a:sym typeface="IBM Plex Sans Condensed Bold"/>
              </a:rPr>
              <a:t>Leveraging Our</a:t>
            </a:r>
            <a:r>
              <a:rPr lang="en-US" sz="3863" b="1" spc="-27" dirty="0">
                <a:solidFill>
                  <a:srgbClr val="FFC653"/>
                </a:solidFill>
                <a:latin typeface="IBM Plex Sans Condensed Bold"/>
                <a:ea typeface="IBM Plex Sans Condensed Bold"/>
                <a:cs typeface="IBM Plex Sans Condensed Bold"/>
                <a:sym typeface="IBM Plex Sans Condensed Bold"/>
              </a:rPr>
              <a:t> Expertise</a:t>
            </a:r>
          </a:p>
          <a:p>
            <a:pPr algn="ctr">
              <a:lnSpc>
                <a:spcPts val="1564"/>
              </a:lnSpc>
            </a:pPr>
            <a:r>
              <a:rPr lang="en-US" sz="1220" dirty="0">
                <a:solidFill>
                  <a:srgbClr val="FFFFFF"/>
                </a:solidFill>
                <a:latin typeface="Gotham"/>
                <a:ea typeface="Gotham"/>
                <a:cs typeface="Gotham"/>
                <a:sym typeface="Gotham"/>
              </a:rPr>
              <a:t>Our</a:t>
            </a:r>
            <a:r>
              <a:rPr lang="en-US" sz="1220" b="1" dirty="0">
                <a:solidFill>
                  <a:srgbClr val="FFFFFF"/>
                </a:solidFill>
                <a:latin typeface="Gotham Bold"/>
                <a:ea typeface="Gotham Bold"/>
                <a:cs typeface="Gotham Bold"/>
                <a:sym typeface="Gotham Bold"/>
              </a:rPr>
              <a:t> business is built on referrals. Our</a:t>
            </a:r>
            <a:r>
              <a:rPr lang="en-US" sz="1220" dirty="0">
                <a:solidFill>
                  <a:srgbClr val="FFFFFF"/>
                </a:solidFill>
                <a:latin typeface="Gotham"/>
                <a:ea typeface="Gotham"/>
                <a:cs typeface="Gotham"/>
                <a:sym typeface="Gotham"/>
              </a:rPr>
              <a:t> goals are to serve you in such a way that you will be delighted enough to refer your friends and family for years to come.</a:t>
            </a:r>
          </a:p>
        </p:txBody>
      </p:sp>
      <p:sp>
        <p:nvSpPr>
          <p:cNvPr id="29" name="TextBox 29"/>
          <p:cNvSpPr txBox="1"/>
          <p:nvPr/>
        </p:nvSpPr>
        <p:spPr>
          <a:xfrm>
            <a:off x="1704043" y="8611486"/>
            <a:ext cx="4916227" cy="1034963"/>
          </a:xfrm>
          <a:prstGeom prst="rect">
            <a:avLst/>
          </a:prstGeom>
        </p:spPr>
        <p:txBody>
          <a:bodyPr lIns="0" tIns="0" rIns="0" bIns="0" rtlCol="0" anchor="t">
            <a:spAutoFit/>
          </a:bodyPr>
          <a:lstStyle/>
          <a:p>
            <a:pPr algn="l">
              <a:lnSpc>
                <a:spcPts val="1794"/>
              </a:lnSpc>
            </a:pPr>
            <a:r>
              <a:rPr lang="en-US" sz="1281" b="1" dirty="0">
                <a:solidFill>
                  <a:srgbClr val="090F10"/>
                </a:solidFill>
                <a:latin typeface="Gotham Bold"/>
                <a:ea typeface="Gotham Bold"/>
                <a:cs typeface="Gotham Bold"/>
                <a:sym typeface="Gotham Bold"/>
              </a:rPr>
              <a:t>Our Experience/Expertise: </a:t>
            </a:r>
          </a:p>
          <a:p>
            <a:pPr algn="l">
              <a:lnSpc>
                <a:spcPts val="1597"/>
              </a:lnSpc>
            </a:pPr>
            <a:r>
              <a:rPr lang="en-US" sz="1127" dirty="0">
                <a:solidFill>
                  <a:srgbClr val="090F10"/>
                </a:solidFill>
                <a:latin typeface="Gotham"/>
                <a:ea typeface="Gotham"/>
                <a:cs typeface="Gotham"/>
                <a:sym typeface="Gotham"/>
              </a:rPr>
              <a:t>• We’ll negotiate the best deal for you. • We’re trained by the top business coaching company in North America. • We have a fiduciary duty of care for you and will be your advocate during the entire transaction.</a:t>
            </a:r>
          </a:p>
        </p:txBody>
      </p:sp>
      <p:sp>
        <p:nvSpPr>
          <p:cNvPr id="34" name="TextBox 34"/>
          <p:cNvSpPr txBox="1"/>
          <p:nvPr/>
        </p:nvSpPr>
        <p:spPr>
          <a:xfrm>
            <a:off x="611224" y="3991885"/>
            <a:ext cx="1737566" cy="1569220"/>
          </a:xfrm>
          <a:prstGeom prst="rect">
            <a:avLst/>
          </a:prstGeom>
        </p:spPr>
        <p:txBody>
          <a:bodyPr lIns="0" tIns="0" rIns="0" bIns="0" rtlCol="0" anchor="t">
            <a:spAutoFit/>
          </a:bodyPr>
          <a:lstStyle/>
          <a:p>
            <a:pPr algn="ctr">
              <a:lnSpc>
                <a:spcPts val="1700"/>
              </a:lnSpc>
            </a:pPr>
            <a:r>
              <a:rPr lang="en-US" sz="1545" b="1" dirty="0">
                <a:solidFill>
                  <a:srgbClr val="090F10"/>
                </a:solidFill>
                <a:latin typeface="Gotham Bold"/>
                <a:ea typeface="Gotham Bold"/>
                <a:cs typeface="Gotham Bold"/>
                <a:sym typeface="Gotham Bold"/>
              </a:rPr>
              <a:t>Connecting you to others </a:t>
            </a:r>
          </a:p>
          <a:p>
            <a:pPr algn="ctr">
              <a:lnSpc>
                <a:spcPts val="1313"/>
              </a:lnSpc>
            </a:pPr>
            <a:r>
              <a:rPr lang="en-US" sz="1081" dirty="0">
                <a:solidFill>
                  <a:srgbClr val="090F10"/>
                </a:solidFill>
                <a:latin typeface="Gotham"/>
                <a:ea typeface="Gotham"/>
                <a:cs typeface="Gotham"/>
                <a:sym typeface="Gotham"/>
              </a:rPr>
              <a:t>Not only are we experts in our local market, we’re also part of a network of top agents — expanding access to local and out- of-area buyers in the U.S. and Canada.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0866" y="3586595"/>
            <a:ext cx="1643782" cy="697308"/>
            <a:chOff x="0" y="0"/>
            <a:chExt cx="2127250" cy="902399"/>
          </a:xfrm>
        </p:grpSpPr>
        <p:sp>
          <p:nvSpPr>
            <p:cNvPr id="3" name="Freeform 3"/>
            <p:cNvSpPr/>
            <p:nvPr/>
          </p:nvSpPr>
          <p:spPr>
            <a:xfrm>
              <a:off x="63500" y="63500"/>
              <a:ext cx="2000250" cy="320040"/>
            </a:xfrm>
            <a:custGeom>
              <a:avLst/>
              <a:gdLst/>
              <a:ahLst/>
              <a:cxnLst/>
              <a:rect l="l" t="t" r="r" b="b"/>
              <a:pathLst>
                <a:path w="2000250" h="320040">
                  <a:moveTo>
                    <a:pt x="0" y="320040"/>
                  </a:moveTo>
                  <a:lnTo>
                    <a:pt x="2000250" y="320040"/>
                  </a:lnTo>
                  <a:lnTo>
                    <a:pt x="2000250" y="0"/>
                  </a:lnTo>
                  <a:lnTo>
                    <a:pt x="0" y="0"/>
                  </a:lnTo>
                  <a:close/>
                </a:path>
              </a:pathLst>
            </a:custGeom>
            <a:solidFill>
              <a:srgbClr val="00A1AD"/>
            </a:solidFill>
          </p:spPr>
          <p:txBody>
            <a:bodyPr/>
            <a:lstStyle/>
            <a:p>
              <a:endParaRPr lang="en-US" dirty="0"/>
            </a:p>
          </p:txBody>
        </p:sp>
        <p:sp>
          <p:nvSpPr>
            <p:cNvPr id="4" name="Freeform 4"/>
            <p:cNvSpPr/>
            <p:nvPr/>
          </p:nvSpPr>
          <p:spPr>
            <a:xfrm>
              <a:off x="63500" y="445262"/>
              <a:ext cx="593598" cy="160655"/>
            </a:xfrm>
            <a:custGeom>
              <a:avLst/>
              <a:gdLst/>
              <a:ahLst/>
              <a:cxnLst/>
              <a:rect l="l" t="t" r="r" b="b"/>
              <a:pathLst>
                <a:path w="593598" h="160655">
                  <a:moveTo>
                    <a:pt x="0" y="0"/>
                  </a:moveTo>
                  <a:lnTo>
                    <a:pt x="593598" y="0"/>
                  </a:lnTo>
                  <a:lnTo>
                    <a:pt x="593598" y="160655"/>
                  </a:lnTo>
                  <a:lnTo>
                    <a:pt x="0" y="160655"/>
                  </a:lnTo>
                  <a:close/>
                </a:path>
              </a:pathLst>
            </a:custGeom>
            <a:solidFill>
              <a:srgbClr val="FFFFFF"/>
            </a:solidFill>
          </p:spPr>
          <p:txBody>
            <a:bodyPr/>
            <a:lstStyle/>
            <a:p>
              <a:endParaRPr lang="en-US" dirty="0"/>
            </a:p>
          </p:txBody>
        </p:sp>
        <p:sp>
          <p:nvSpPr>
            <p:cNvPr id="5" name="Freeform 5"/>
            <p:cNvSpPr/>
            <p:nvPr/>
          </p:nvSpPr>
          <p:spPr>
            <a:xfrm>
              <a:off x="80010" y="725297"/>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6" name="Freeform 6"/>
            <p:cNvSpPr/>
            <p:nvPr/>
          </p:nvSpPr>
          <p:spPr>
            <a:xfrm>
              <a:off x="68961" y="714248"/>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7" name="Group 7"/>
          <p:cNvGrpSpPr>
            <a:grpSpLocks noChangeAspect="1"/>
          </p:cNvGrpSpPr>
          <p:nvPr/>
        </p:nvGrpSpPr>
        <p:grpSpPr>
          <a:xfrm>
            <a:off x="485068" y="4362592"/>
            <a:ext cx="194479" cy="194479"/>
            <a:chOff x="0" y="0"/>
            <a:chExt cx="251676" cy="251676"/>
          </a:xfrm>
        </p:grpSpPr>
        <p:sp>
          <p:nvSpPr>
            <p:cNvPr id="8" name="Freeform 8"/>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9" name="Freeform 9"/>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10" name="Group 10"/>
          <p:cNvGrpSpPr>
            <a:grpSpLocks noChangeAspect="1"/>
          </p:cNvGrpSpPr>
          <p:nvPr/>
        </p:nvGrpSpPr>
        <p:grpSpPr>
          <a:xfrm>
            <a:off x="485068" y="4642317"/>
            <a:ext cx="194479" cy="194479"/>
            <a:chOff x="0" y="0"/>
            <a:chExt cx="251676" cy="251676"/>
          </a:xfrm>
        </p:grpSpPr>
        <p:sp>
          <p:nvSpPr>
            <p:cNvPr id="11" name="Freeform 11"/>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12" name="Freeform 12"/>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13" name="Group 13"/>
          <p:cNvGrpSpPr>
            <a:grpSpLocks noChangeAspect="1"/>
          </p:cNvGrpSpPr>
          <p:nvPr/>
        </p:nvGrpSpPr>
        <p:grpSpPr>
          <a:xfrm>
            <a:off x="480866" y="4844318"/>
            <a:ext cx="670657" cy="402266"/>
            <a:chOff x="0" y="0"/>
            <a:chExt cx="867905" cy="520573"/>
          </a:xfrm>
        </p:grpSpPr>
        <p:sp>
          <p:nvSpPr>
            <p:cNvPr id="14" name="Freeform 14"/>
            <p:cNvSpPr/>
            <p:nvPr/>
          </p:nvSpPr>
          <p:spPr>
            <a:xfrm>
              <a:off x="63500" y="63500"/>
              <a:ext cx="740918" cy="160528"/>
            </a:xfrm>
            <a:custGeom>
              <a:avLst/>
              <a:gdLst/>
              <a:ahLst/>
              <a:cxnLst/>
              <a:rect l="l" t="t" r="r" b="b"/>
              <a:pathLst>
                <a:path w="740918" h="160528">
                  <a:moveTo>
                    <a:pt x="0" y="0"/>
                  </a:moveTo>
                  <a:lnTo>
                    <a:pt x="740918" y="0"/>
                  </a:lnTo>
                  <a:lnTo>
                    <a:pt x="740918" y="160528"/>
                  </a:lnTo>
                  <a:lnTo>
                    <a:pt x="0" y="160528"/>
                  </a:lnTo>
                  <a:close/>
                </a:path>
              </a:pathLst>
            </a:custGeom>
            <a:solidFill>
              <a:srgbClr val="FFFFFF"/>
            </a:solidFill>
          </p:spPr>
          <p:txBody>
            <a:bodyPr/>
            <a:lstStyle/>
            <a:p>
              <a:endParaRPr lang="en-US" dirty="0"/>
            </a:p>
          </p:txBody>
        </p:sp>
        <p:sp>
          <p:nvSpPr>
            <p:cNvPr id="15" name="Freeform 15"/>
            <p:cNvSpPr/>
            <p:nvPr/>
          </p:nvSpPr>
          <p:spPr>
            <a:xfrm>
              <a:off x="80010" y="343408"/>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16" name="Freeform 16"/>
            <p:cNvSpPr/>
            <p:nvPr/>
          </p:nvSpPr>
          <p:spPr>
            <a:xfrm>
              <a:off x="68961" y="332359"/>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17" name="Group 17"/>
          <p:cNvGrpSpPr>
            <a:grpSpLocks noChangeAspect="1"/>
          </p:cNvGrpSpPr>
          <p:nvPr/>
        </p:nvGrpSpPr>
        <p:grpSpPr>
          <a:xfrm>
            <a:off x="485068" y="5325265"/>
            <a:ext cx="194479" cy="359687"/>
            <a:chOff x="0" y="0"/>
            <a:chExt cx="251676" cy="465480"/>
          </a:xfrm>
        </p:grpSpPr>
        <p:sp>
          <p:nvSpPr>
            <p:cNvPr id="18" name="Freeform 18"/>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19" name="Freeform 19"/>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sp>
          <p:nvSpPr>
            <p:cNvPr id="20" name="Freeform 20"/>
            <p:cNvSpPr/>
            <p:nvPr/>
          </p:nvSpPr>
          <p:spPr>
            <a:xfrm>
              <a:off x="74549" y="288290"/>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21" name="Freeform 21"/>
            <p:cNvSpPr/>
            <p:nvPr/>
          </p:nvSpPr>
          <p:spPr>
            <a:xfrm>
              <a:off x="63500" y="277368"/>
              <a:ext cx="124714" cy="124714"/>
            </a:xfrm>
            <a:custGeom>
              <a:avLst/>
              <a:gdLst/>
              <a:ahLst/>
              <a:cxnLst/>
              <a:rect l="l" t="t" r="r" b="b"/>
              <a:pathLst>
                <a:path w="124714" h="124714">
                  <a:moveTo>
                    <a:pt x="11049" y="102489"/>
                  </a:moveTo>
                  <a:lnTo>
                    <a:pt x="113665" y="102489"/>
                  </a:lnTo>
                  <a:lnTo>
                    <a:pt x="113665" y="113538"/>
                  </a:lnTo>
                  <a:lnTo>
                    <a:pt x="102616" y="113538"/>
                  </a:lnTo>
                  <a:lnTo>
                    <a:pt x="102616" y="10922"/>
                  </a:lnTo>
                  <a:lnTo>
                    <a:pt x="113665" y="10922"/>
                  </a:lnTo>
                  <a:lnTo>
                    <a:pt x="113665" y="21971"/>
                  </a:lnTo>
                  <a:lnTo>
                    <a:pt x="11049" y="21971"/>
                  </a:lnTo>
                  <a:lnTo>
                    <a:pt x="11049" y="10922"/>
                  </a:lnTo>
                  <a:lnTo>
                    <a:pt x="22098" y="10922"/>
                  </a:lnTo>
                  <a:lnTo>
                    <a:pt x="22098" y="113538"/>
                  </a:lnTo>
                  <a:lnTo>
                    <a:pt x="11049" y="113538"/>
                  </a:lnTo>
                  <a:lnTo>
                    <a:pt x="11049" y="102489"/>
                  </a:lnTo>
                  <a:moveTo>
                    <a:pt x="11049" y="124587"/>
                  </a:moveTo>
                  <a:lnTo>
                    <a:pt x="0" y="124587"/>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22" name="Group 22"/>
          <p:cNvGrpSpPr>
            <a:grpSpLocks noChangeAspect="1"/>
          </p:cNvGrpSpPr>
          <p:nvPr/>
        </p:nvGrpSpPr>
        <p:grpSpPr>
          <a:xfrm>
            <a:off x="485068" y="5763640"/>
            <a:ext cx="194479" cy="366267"/>
            <a:chOff x="0" y="0"/>
            <a:chExt cx="251676" cy="473989"/>
          </a:xfrm>
        </p:grpSpPr>
        <p:sp>
          <p:nvSpPr>
            <p:cNvPr id="23" name="Freeform 23"/>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24" name="Freeform 24"/>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sp>
          <p:nvSpPr>
            <p:cNvPr id="25" name="Freeform 25"/>
            <p:cNvSpPr/>
            <p:nvPr/>
          </p:nvSpPr>
          <p:spPr>
            <a:xfrm>
              <a:off x="74549" y="29679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26" name="Freeform 26"/>
            <p:cNvSpPr/>
            <p:nvPr/>
          </p:nvSpPr>
          <p:spPr>
            <a:xfrm>
              <a:off x="63500" y="285877"/>
              <a:ext cx="124714" cy="124714"/>
            </a:xfrm>
            <a:custGeom>
              <a:avLst/>
              <a:gdLst/>
              <a:ahLst/>
              <a:cxnLst/>
              <a:rect l="l" t="t" r="r" b="b"/>
              <a:pathLst>
                <a:path w="124714" h="124714">
                  <a:moveTo>
                    <a:pt x="11049" y="102489"/>
                  </a:moveTo>
                  <a:lnTo>
                    <a:pt x="113665" y="102489"/>
                  </a:lnTo>
                  <a:lnTo>
                    <a:pt x="113665" y="113538"/>
                  </a:lnTo>
                  <a:lnTo>
                    <a:pt x="102616" y="113538"/>
                  </a:lnTo>
                  <a:lnTo>
                    <a:pt x="102616" y="10922"/>
                  </a:lnTo>
                  <a:lnTo>
                    <a:pt x="113665" y="10922"/>
                  </a:lnTo>
                  <a:lnTo>
                    <a:pt x="113665" y="21971"/>
                  </a:lnTo>
                  <a:lnTo>
                    <a:pt x="11049" y="21971"/>
                  </a:lnTo>
                  <a:lnTo>
                    <a:pt x="11049" y="10922"/>
                  </a:lnTo>
                  <a:lnTo>
                    <a:pt x="22098" y="10922"/>
                  </a:lnTo>
                  <a:lnTo>
                    <a:pt x="22098" y="113538"/>
                  </a:lnTo>
                  <a:lnTo>
                    <a:pt x="11049" y="113538"/>
                  </a:lnTo>
                  <a:lnTo>
                    <a:pt x="11049" y="102489"/>
                  </a:lnTo>
                  <a:moveTo>
                    <a:pt x="11049" y="124587"/>
                  </a:moveTo>
                  <a:lnTo>
                    <a:pt x="0" y="124587"/>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27" name="Group 27"/>
          <p:cNvGrpSpPr>
            <a:grpSpLocks noChangeAspect="1"/>
          </p:cNvGrpSpPr>
          <p:nvPr/>
        </p:nvGrpSpPr>
        <p:grpSpPr>
          <a:xfrm>
            <a:off x="480866" y="6137429"/>
            <a:ext cx="651726" cy="402266"/>
            <a:chOff x="0" y="0"/>
            <a:chExt cx="843407" cy="520586"/>
          </a:xfrm>
        </p:grpSpPr>
        <p:sp>
          <p:nvSpPr>
            <p:cNvPr id="28" name="Freeform 28"/>
            <p:cNvSpPr/>
            <p:nvPr/>
          </p:nvSpPr>
          <p:spPr>
            <a:xfrm>
              <a:off x="63500" y="63500"/>
              <a:ext cx="716407" cy="160528"/>
            </a:xfrm>
            <a:custGeom>
              <a:avLst/>
              <a:gdLst/>
              <a:ahLst/>
              <a:cxnLst/>
              <a:rect l="l" t="t" r="r" b="b"/>
              <a:pathLst>
                <a:path w="716407" h="160528">
                  <a:moveTo>
                    <a:pt x="0" y="0"/>
                  </a:moveTo>
                  <a:lnTo>
                    <a:pt x="716407" y="0"/>
                  </a:lnTo>
                  <a:lnTo>
                    <a:pt x="716407" y="160528"/>
                  </a:lnTo>
                  <a:lnTo>
                    <a:pt x="0" y="160528"/>
                  </a:lnTo>
                  <a:close/>
                </a:path>
              </a:pathLst>
            </a:custGeom>
            <a:solidFill>
              <a:srgbClr val="FFFFFF"/>
            </a:solidFill>
          </p:spPr>
          <p:txBody>
            <a:bodyPr/>
            <a:lstStyle/>
            <a:p>
              <a:endParaRPr lang="en-US" dirty="0"/>
            </a:p>
          </p:txBody>
        </p:sp>
        <p:sp>
          <p:nvSpPr>
            <p:cNvPr id="29" name="Freeform 29"/>
            <p:cNvSpPr/>
            <p:nvPr/>
          </p:nvSpPr>
          <p:spPr>
            <a:xfrm>
              <a:off x="80010" y="343408"/>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30" name="Freeform 30"/>
            <p:cNvSpPr/>
            <p:nvPr/>
          </p:nvSpPr>
          <p:spPr>
            <a:xfrm>
              <a:off x="68961" y="332359"/>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31" name="Group 31"/>
          <p:cNvGrpSpPr>
            <a:grpSpLocks noChangeAspect="1"/>
          </p:cNvGrpSpPr>
          <p:nvPr/>
        </p:nvGrpSpPr>
        <p:grpSpPr>
          <a:xfrm>
            <a:off x="411499" y="6890873"/>
            <a:ext cx="175666" cy="640279"/>
            <a:chOff x="-39116" y="63500"/>
            <a:chExt cx="227330" cy="828593"/>
          </a:xfrm>
        </p:grpSpPr>
        <p:sp>
          <p:nvSpPr>
            <p:cNvPr id="32" name="Freeform 32"/>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33" name="Freeform 33"/>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sp>
          <p:nvSpPr>
            <p:cNvPr id="34" name="Freeform 34"/>
            <p:cNvSpPr/>
            <p:nvPr/>
          </p:nvSpPr>
          <p:spPr>
            <a:xfrm>
              <a:off x="74549" y="288290"/>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35" name="Freeform 35"/>
            <p:cNvSpPr/>
            <p:nvPr/>
          </p:nvSpPr>
          <p:spPr>
            <a:xfrm>
              <a:off x="63500" y="277241"/>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sp>
          <p:nvSpPr>
            <p:cNvPr id="36" name="Freeform 36"/>
            <p:cNvSpPr/>
            <p:nvPr/>
          </p:nvSpPr>
          <p:spPr>
            <a:xfrm>
              <a:off x="-39116" y="541081"/>
              <a:ext cx="102616" cy="102617"/>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37" name="Freeform 37"/>
            <p:cNvSpPr/>
            <p:nvPr/>
          </p:nvSpPr>
          <p:spPr>
            <a:xfrm>
              <a:off x="63500" y="491109"/>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sp>
          <p:nvSpPr>
            <p:cNvPr id="38" name="Freeform 38"/>
            <p:cNvSpPr/>
            <p:nvPr/>
          </p:nvSpPr>
          <p:spPr>
            <a:xfrm>
              <a:off x="74897" y="789478"/>
              <a:ext cx="102616" cy="102615"/>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39" name="Freeform 39"/>
            <p:cNvSpPr/>
            <p:nvPr/>
          </p:nvSpPr>
          <p:spPr>
            <a:xfrm>
              <a:off x="63500" y="704977"/>
              <a:ext cx="124714" cy="124714"/>
            </a:xfrm>
            <a:custGeom>
              <a:avLst/>
              <a:gdLst/>
              <a:ahLst/>
              <a:cxnLst/>
              <a:rect l="l" t="t" r="r" b="b"/>
              <a:pathLst>
                <a:path w="124714" h="124714">
                  <a:moveTo>
                    <a:pt x="11049" y="102489"/>
                  </a:moveTo>
                  <a:lnTo>
                    <a:pt x="113665" y="102489"/>
                  </a:lnTo>
                  <a:lnTo>
                    <a:pt x="113665" y="113538"/>
                  </a:lnTo>
                  <a:lnTo>
                    <a:pt x="102616" y="113538"/>
                  </a:lnTo>
                  <a:lnTo>
                    <a:pt x="102616" y="10922"/>
                  </a:lnTo>
                  <a:lnTo>
                    <a:pt x="113665" y="10922"/>
                  </a:lnTo>
                  <a:lnTo>
                    <a:pt x="113665" y="21971"/>
                  </a:lnTo>
                  <a:lnTo>
                    <a:pt x="11049" y="21971"/>
                  </a:lnTo>
                  <a:lnTo>
                    <a:pt x="11049" y="10922"/>
                  </a:lnTo>
                  <a:lnTo>
                    <a:pt x="22098" y="10922"/>
                  </a:lnTo>
                  <a:lnTo>
                    <a:pt x="22098" y="113538"/>
                  </a:lnTo>
                  <a:lnTo>
                    <a:pt x="11049" y="113538"/>
                  </a:lnTo>
                  <a:lnTo>
                    <a:pt x="11049" y="102489"/>
                  </a:lnTo>
                  <a:moveTo>
                    <a:pt x="11049" y="124587"/>
                  </a:moveTo>
                  <a:lnTo>
                    <a:pt x="0" y="124587"/>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40" name="Group 40"/>
          <p:cNvGrpSpPr>
            <a:grpSpLocks noChangeAspect="1"/>
          </p:cNvGrpSpPr>
          <p:nvPr/>
        </p:nvGrpSpPr>
        <p:grpSpPr>
          <a:xfrm>
            <a:off x="2256586" y="3628525"/>
            <a:ext cx="1536323" cy="546768"/>
            <a:chOff x="63500" y="59755"/>
            <a:chExt cx="2026191" cy="779207"/>
          </a:xfrm>
        </p:grpSpPr>
        <p:sp>
          <p:nvSpPr>
            <p:cNvPr id="41" name="Freeform 41"/>
            <p:cNvSpPr/>
            <p:nvPr/>
          </p:nvSpPr>
          <p:spPr>
            <a:xfrm>
              <a:off x="88934" y="59755"/>
              <a:ext cx="2000757" cy="320041"/>
            </a:xfrm>
            <a:custGeom>
              <a:avLst/>
              <a:gdLst/>
              <a:ahLst/>
              <a:cxnLst/>
              <a:rect l="l" t="t" r="r" b="b"/>
              <a:pathLst>
                <a:path w="2000758" h="320040">
                  <a:moveTo>
                    <a:pt x="0" y="320040"/>
                  </a:moveTo>
                  <a:lnTo>
                    <a:pt x="2000758" y="320040"/>
                  </a:lnTo>
                  <a:lnTo>
                    <a:pt x="2000758" y="0"/>
                  </a:lnTo>
                  <a:lnTo>
                    <a:pt x="0" y="0"/>
                  </a:lnTo>
                  <a:close/>
                </a:path>
              </a:pathLst>
            </a:custGeom>
            <a:solidFill>
              <a:srgbClr val="2065B1"/>
            </a:solidFill>
          </p:spPr>
          <p:txBody>
            <a:bodyPr/>
            <a:lstStyle/>
            <a:p>
              <a:endParaRPr lang="en-US" dirty="0"/>
            </a:p>
          </p:txBody>
        </p:sp>
        <p:sp>
          <p:nvSpPr>
            <p:cNvPr id="42" name="Freeform 42"/>
            <p:cNvSpPr/>
            <p:nvPr/>
          </p:nvSpPr>
          <p:spPr>
            <a:xfrm>
              <a:off x="63500" y="445262"/>
              <a:ext cx="593598" cy="160655"/>
            </a:xfrm>
            <a:custGeom>
              <a:avLst/>
              <a:gdLst/>
              <a:ahLst/>
              <a:cxnLst/>
              <a:rect l="l" t="t" r="r" b="b"/>
              <a:pathLst>
                <a:path w="593598" h="160655">
                  <a:moveTo>
                    <a:pt x="0" y="0"/>
                  </a:moveTo>
                  <a:lnTo>
                    <a:pt x="593598" y="0"/>
                  </a:lnTo>
                  <a:lnTo>
                    <a:pt x="593598" y="160655"/>
                  </a:lnTo>
                  <a:lnTo>
                    <a:pt x="0" y="160655"/>
                  </a:lnTo>
                  <a:close/>
                </a:path>
              </a:pathLst>
            </a:custGeom>
            <a:solidFill>
              <a:srgbClr val="FFFFFF"/>
            </a:solidFill>
          </p:spPr>
          <p:txBody>
            <a:bodyPr/>
            <a:lstStyle/>
            <a:p>
              <a:endParaRPr lang="en-US" dirty="0"/>
            </a:p>
          </p:txBody>
        </p:sp>
        <p:sp>
          <p:nvSpPr>
            <p:cNvPr id="43" name="Freeform 43"/>
            <p:cNvSpPr/>
            <p:nvPr/>
          </p:nvSpPr>
          <p:spPr>
            <a:xfrm>
              <a:off x="80010" y="725297"/>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44" name="Freeform 44"/>
            <p:cNvSpPr/>
            <p:nvPr/>
          </p:nvSpPr>
          <p:spPr>
            <a:xfrm>
              <a:off x="68961" y="714248"/>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45" name="Group 45"/>
          <p:cNvGrpSpPr>
            <a:grpSpLocks noChangeAspect="1"/>
          </p:cNvGrpSpPr>
          <p:nvPr/>
        </p:nvGrpSpPr>
        <p:grpSpPr>
          <a:xfrm>
            <a:off x="2206949" y="4362592"/>
            <a:ext cx="194479" cy="194479"/>
            <a:chOff x="0" y="0"/>
            <a:chExt cx="251676" cy="251676"/>
          </a:xfrm>
        </p:grpSpPr>
        <p:sp>
          <p:nvSpPr>
            <p:cNvPr id="46" name="Freeform 46"/>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47" name="Freeform 47"/>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48" name="Group 48"/>
          <p:cNvGrpSpPr>
            <a:grpSpLocks noChangeAspect="1"/>
          </p:cNvGrpSpPr>
          <p:nvPr/>
        </p:nvGrpSpPr>
        <p:grpSpPr>
          <a:xfrm>
            <a:off x="2206949" y="4635744"/>
            <a:ext cx="194479" cy="194479"/>
            <a:chOff x="0" y="0"/>
            <a:chExt cx="251676" cy="251676"/>
          </a:xfrm>
        </p:grpSpPr>
        <p:sp>
          <p:nvSpPr>
            <p:cNvPr id="49" name="Freeform 49"/>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50" name="Freeform 50"/>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51" name="Group 51"/>
          <p:cNvGrpSpPr>
            <a:grpSpLocks noChangeAspect="1"/>
          </p:cNvGrpSpPr>
          <p:nvPr/>
        </p:nvGrpSpPr>
        <p:grpSpPr>
          <a:xfrm>
            <a:off x="2206949" y="4908904"/>
            <a:ext cx="194479" cy="194479"/>
            <a:chOff x="0" y="0"/>
            <a:chExt cx="251676" cy="251676"/>
          </a:xfrm>
        </p:grpSpPr>
        <p:sp>
          <p:nvSpPr>
            <p:cNvPr id="52" name="Freeform 52"/>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53" name="Freeform 53"/>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54" name="Group 54"/>
          <p:cNvGrpSpPr>
            <a:grpSpLocks noChangeAspect="1"/>
          </p:cNvGrpSpPr>
          <p:nvPr/>
        </p:nvGrpSpPr>
        <p:grpSpPr>
          <a:xfrm>
            <a:off x="2202747" y="5225431"/>
            <a:ext cx="670657" cy="402266"/>
            <a:chOff x="0" y="0"/>
            <a:chExt cx="867905" cy="520573"/>
          </a:xfrm>
        </p:grpSpPr>
        <p:sp>
          <p:nvSpPr>
            <p:cNvPr id="55" name="Freeform 55"/>
            <p:cNvSpPr/>
            <p:nvPr/>
          </p:nvSpPr>
          <p:spPr>
            <a:xfrm>
              <a:off x="63500" y="63500"/>
              <a:ext cx="740918" cy="160528"/>
            </a:xfrm>
            <a:custGeom>
              <a:avLst/>
              <a:gdLst/>
              <a:ahLst/>
              <a:cxnLst/>
              <a:rect l="l" t="t" r="r" b="b"/>
              <a:pathLst>
                <a:path w="740918" h="160528">
                  <a:moveTo>
                    <a:pt x="0" y="0"/>
                  </a:moveTo>
                  <a:lnTo>
                    <a:pt x="740918" y="0"/>
                  </a:lnTo>
                  <a:lnTo>
                    <a:pt x="740918" y="160528"/>
                  </a:lnTo>
                  <a:lnTo>
                    <a:pt x="0" y="160528"/>
                  </a:lnTo>
                  <a:close/>
                </a:path>
              </a:pathLst>
            </a:custGeom>
            <a:solidFill>
              <a:srgbClr val="FFFFFF"/>
            </a:solidFill>
          </p:spPr>
          <p:txBody>
            <a:bodyPr/>
            <a:lstStyle/>
            <a:p>
              <a:endParaRPr lang="en-US" dirty="0"/>
            </a:p>
          </p:txBody>
        </p:sp>
        <p:sp>
          <p:nvSpPr>
            <p:cNvPr id="56" name="Freeform 56"/>
            <p:cNvSpPr/>
            <p:nvPr/>
          </p:nvSpPr>
          <p:spPr>
            <a:xfrm>
              <a:off x="80010" y="343408"/>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57" name="Freeform 57"/>
            <p:cNvSpPr/>
            <p:nvPr/>
          </p:nvSpPr>
          <p:spPr>
            <a:xfrm>
              <a:off x="68961" y="332359"/>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58" name="Group 58"/>
          <p:cNvGrpSpPr>
            <a:grpSpLocks noChangeAspect="1"/>
          </p:cNvGrpSpPr>
          <p:nvPr/>
        </p:nvGrpSpPr>
        <p:grpSpPr>
          <a:xfrm>
            <a:off x="2206949" y="5706378"/>
            <a:ext cx="194479" cy="359687"/>
            <a:chOff x="0" y="0"/>
            <a:chExt cx="251676" cy="465480"/>
          </a:xfrm>
        </p:grpSpPr>
        <p:sp>
          <p:nvSpPr>
            <p:cNvPr id="59" name="Freeform 59"/>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60" name="Freeform 60"/>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sp>
          <p:nvSpPr>
            <p:cNvPr id="61" name="Freeform 61"/>
            <p:cNvSpPr/>
            <p:nvPr/>
          </p:nvSpPr>
          <p:spPr>
            <a:xfrm>
              <a:off x="74549" y="288290"/>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62" name="Freeform 62"/>
            <p:cNvSpPr/>
            <p:nvPr/>
          </p:nvSpPr>
          <p:spPr>
            <a:xfrm>
              <a:off x="63500" y="277368"/>
              <a:ext cx="124714" cy="124714"/>
            </a:xfrm>
            <a:custGeom>
              <a:avLst/>
              <a:gdLst/>
              <a:ahLst/>
              <a:cxnLst/>
              <a:rect l="l" t="t" r="r" b="b"/>
              <a:pathLst>
                <a:path w="124714" h="124714">
                  <a:moveTo>
                    <a:pt x="11049" y="102489"/>
                  </a:moveTo>
                  <a:lnTo>
                    <a:pt x="113665" y="102489"/>
                  </a:lnTo>
                  <a:lnTo>
                    <a:pt x="113665" y="113538"/>
                  </a:lnTo>
                  <a:lnTo>
                    <a:pt x="102616" y="113538"/>
                  </a:lnTo>
                  <a:lnTo>
                    <a:pt x="102616" y="10922"/>
                  </a:lnTo>
                  <a:lnTo>
                    <a:pt x="113665" y="10922"/>
                  </a:lnTo>
                  <a:lnTo>
                    <a:pt x="113665" y="21971"/>
                  </a:lnTo>
                  <a:lnTo>
                    <a:pt x="11049" y="21971"/>
                  </a:lnTo>
                  <a:lnTo>
                    <a:pt x="11049" y="10922"/>
                  </a:lnTo>
                  <a:lnTo>
                    <a:pt x="22098" y="10922"/>
                  </a:lnTo>
                  <a:lnTo>
                    <a:pt x="22098" y="113538"/>
                  </a:lnTo>
                  <a:lnTo>
                    <a:pt x="11049" y="113538"/>
                  </a:lnTo>
                  <a:lnTo>
                    <a:pt x="11049" y="102489"/>
                  </a:lnTo>
                  <a:moveTo>
                    <a:pt x="11049" y="124587"/>
                  </a:moveTo>
                  <a:lnTo>
                    <a:pt x="0" y="124587"/>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63" name="Group 63"/>
          <p:cNvGrpSpPr>
            <a:grpSpLocks noChangeAspect="1"/>
          </p:cNvGrpSpPr>
          <p:nvPr/>
        </p:nvGrpSpPr>
        <p:grpSpPr>
          <a:xfrm>
            <a:off x="2202747" y="6188112"/>
            <a:ext cx="651726" cy="402266"/>
            <a:chOff x="0" y="0"/>
            <a:chExt cx="843407" cy="520586"/>
          </a:xfrm>
        </p:grpSpPr>
        <p:sp>
          <p:nvSpPr>
            <p:cNvPr id="64" name="Freeform 64"/>
            <p:cNvSpPr/>
            <p:nvPr/>
          </p:nvSpPr>
          <p:spPr>
            <a:xfrm>
              <a:off x="63500" y="63500"/>
              <a:ext cx="716407" cy="160528"/>
            </a:xfrm>
            <a:custGeom>
              <a:avLst/>
              <a:gdLst/>
              <a:ahLst/>
              <a:cxnLst/>
              <a:rect l="l" t="t" r="r" b="b"/>
              <a:pathLst>
                <a:path w="716407" h="160528">
                  <a:moveTo>
                    <a:pt x="0" y="0"/>
                  </a:moveTo>
                  <a:lnTo>
                    <a:pt x="716407" y="0"/>
                  </a:lnTo>
                  <a:lnTo>
                    <a:pt x="716407" y="160528"/>
                  </a:lnTo>
                  <a:lnTo>
                    <a:pt x="0" y="160528"/>
                  </a:lnTo>
                  <a:close/>
                </a:path>
              </a:pathLst>
            </a:custGeom>
            <a:solidFill>
              <a:srgbClr val="FFFFFF"/>
            </a:solidFill>
          </p:spPr>
          <p:txBody>
            <a:bodyPr/>
            <a:lstStyle/>
            <a:p>
              <a:endParaRPr lang="en-US" dirty="0"/>
            </a:p>
          </p:txBody>
        </p:sp>
        <p:sp>
          <p:nvSpPr>
            <p:cNvPr id="65" name="Freeform 65"/>
            <p:cNvSpPr/>
            <p:nvPr/>
          </p:nvSpPr>
          <p:spPr>
            <a:xfrm>
              <a:off x="80010" y="343408"/>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66" name="Freeform 66"/>
            <p:cNvSpPr/>
            <p:nvPr/>
          </p:nvSpPr>
          <p:spPr>
            <a:xfrm>
              <a:off x="68961" y="332359"/>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67" name="Group 67"/>
          <p:cNvGrpSpPr>
            <a:grpSpLocks noChangeAspect="1"/>
          </p:cNvGrpSpPr>
          <p:nvPr/>
        </p:nvGrpSpPr>
        <p:grpSpPr>
          <a:xfrm>
            <a:off x="2202747" y="6712425"/>
            <a:ext cx="1275859" cy="567481"/>
            <a:chOff x="0" y="0"/>
            <a:chExt cx="1651114" cy="734390"/>
          </a:xfrm>
        </p:grpSpPr>
        <p:sp>
          <p:nvSpPr>
            <p:cNvPr id="68" name="Freeform 68"/>
            <p:cNvSpPr/>
            <p:nvPr/>
          </p:nvSpPr>
          <p:spPr>
            <a:xfrm>
              <a:off x="63500" y="63500"/>
              <a:ext cx="1524127" cy="160528"/>
            </a:xfrm>
            <a:custGeom>
              <a:avLst/>
              <a:gdLst/>
              <a:ahLst/>
              <a:cxnLst/>
              <a:rect l="l" t="t" r="r" b="b"/>
              <a:pathLst>
                <a:path w="1524127" h="160528">
                  <a:moveTo>
                    <a:pt x="0" y="0"/>
                  </a:moveTo>
                  <a:lnTo>
                    <a:pt x="1524127" y="0"/>
                  </a:lnTo>
                  <a:lnTo>
                    <a:pt x="1524127" y="160528"/>
                  </a:lnTo>
                  <a:lnTo>
                    <a:pt x="0" y="160528"/>
                  </a:lnTo>
                  <a:close/>
                </a:path>
              </a:pathLst>
            </a:custGeom>
            <a:solidFill>
              <a:srgbClr val="FFFFFF"/>
            </a:solidFill>
          </p:spPr>
          <p:txBody>
            <a:bodyPr/>
            <a:lstStyle/>
            <a:p>
              <a:endParaRPr lang="en-US" dirty="0"/>
            </a:p>
          </p:txBody>
        </p:sp>
        <p:sp>
          <p:nvSpPr>
            <p:cNvPr id="69" name="Freeform 69"/>
            <p:cNvSpPr/>
            <p:nvPr/>
          </p:nvSpPr>
          <p:spPr>
            <a:xfrm>
              <a:off x="80010" y="343408"/>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70" name="Freeform 70"/>
            <p:cNvSpPr/>
            <p:nvPr/>
          </p:nvSpPr>
          <p:spPr>
            <a:xfrm>
              <a:off x="68961" y="332359"/>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sp>
          <p:nvSpPr>
            <p:cNvPr id="71" name="Freeform 71"/>
            <p:cNvSpPr/>
            <p:nvPr/>
          </p:nvSpPr>
          <p:spPr>
            <a:xfrm>
              <a:off x="80010" y="557276"/>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72" name="Freeform 72"/>
            <p:cNvSpPr/>
            <p:nvPr/>
          </p:nvSpPr>
          <p:spPr>
            <a:xfrm>
              <a:off x="68961" y="546227"/>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73" name="Group 73"/>
          <p:cNvGrpSpPr>
            <a:grpSpLocks noChangeAspect="1"/>
          </p:cNvGrpSpPr>
          <p:nvPr/>
        </p:nvGrpSpPr>
        <p:grpSpPr>
          <a:xfrm>
            <a:off x="3925452" y="3586595"/>
            <a:ext cx="1643782" cy="697308"/>
            <a:chOff x="0" y="0"/>
            <a:chExt cx="2127250" cy="902399"/>
          </a:xfrm>
        </p:grpSpPr>
        <p:sp>
          <p:nvSpPr>
            <p:cNvPr id="74" name="Freeform 74"/>
            <p:cNvSpPr/>
            <p:nvPr/>
          </p:nvSpPr>
          <p:spPr>
            <a:xfrm>
              <a:off x="63500" y="63500"/>
              <a:ext cx="2000250" cy="320040"/>
            </a:xfrm>
            <a:custGeom>
              <a:avLst/>
              <a:gdLst/>
              <a:ahLst/>
              <a:cxnLst/>
              <a:rect l="l" t="t" r="r" b="b"/>
              <a:pathLst>
                <a:path w="2000250" h="320040">
                  <a:moveTo>
                    <a:pt x="0" y="320040"/>
                  </a:moveTo>
                  <a:lnTo>
                    <a:pt x="2000250" y="320040"/>
                  </a:lnTo>
                  <a:lnTo>
                    <a:pt x="2000250" y="0"/>
                  </a:lnTo>
                  <a:lnTo>
                    <a:pt x="0" y="0"/>
                  </a:lnTo>
                  <a:close/>
                </a:path>
              </a:pathLst>
            </a:custGeom>
            <a:solidFill>
              <a:srgbClr val="2F51A3"/>
            </a:solidFill>
          </p:spPr>
          <p:txBody>
            <a:bodyPr/>
            <a:lstStyle/>
            <a:p>
              <a:endParaRPr lang="en-US" dirty="0"/>
            </a:p>
          </p:txBody>
        </p:sp>
        <p:sp>
          <p:nvSpPr>
            <p:cNvPr id="75" name="Freeform 75"/>
            <p:cNvSpPr/>
            <p:nvPr/>
          </p:nvSpPr>
          <p:spPr>
            <a:xfrm>
              <a:off x="63500" y="445262"/>
              <a:ext cx="593598" cy="160655"/>
            </a:xfrm>
            <a:custGeom>
              <a:avLst/>
              <a:gdLst/>
              <a:ahLst/>
              <a:cxnLst/>
              <a:rect l="l" t="t" r="r" b="b"/>
              <a:pathLst>
                <a:path w="593598" h="160655">
                  <a:moveTo>
                    <a:pt x="0" y="0"/>
                  </a:moveTo>
                  <a:lnTo>
                    <a:pt x="593598" y="0"/>
                  </a:lnTo>
                  <a:lnTo>
                    <a:pt x="593598" y="160655"/>
                  </a:lnTo>
                  <a:lnTo>
                    <a:pt x="0" y="160655"/>
                  </a:lnTo>
                  <a:close/>
                </a:path>
              </a:pathLst>
            </a:custGeom>
            <a:solidFill>
              <a:srgbClr val="FFFFFF"/>
            </a:solidFill>
          </p:spPr>
          <p:txBody>
            <a:bodyPr/>
            <a:lstStyle/>
            <a:p>
              <a:endParaRPr lang="en-US" dirty="0"/>
            </a:p>
          </p:txBody>
        </p:sp>
        <p:sp>
          <p:nvSpPr>
            <p:cNvPr id="76" name="Freeform 76"/>
            <p:cNvSpPr/>
            <p:nvPr/>
          </p:nvSpPr>
          <p:spPr>
            <a:xfrm>
              <a:off x="80010" y="725297"/>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77" name="Freeform 77"/>
            <p:cNvSpPr/>
            <p:nvPr/>
          </p:nvSpPr>
          <p:spPr>
            <a:xfrm>
              <a:off x="68961" y="714248"/>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78" name="Group 78"/>
          <p:cNvGrpSpPr>
            <a:grpSpLocks noChangeAspect="1"/>
          </p:cNvGrpSpPr>
          <p:nvPr/>
        </p:nvGrpSpPr>
        <p:grpSpPr>
          <a:xfrm>
            <a:off x="3929655" y="4362592"/>
            <a:ext cx="194479" cy="194479"/>
            <a:chOff x="0" y="0"/>
            <a:chExt cx="251676" cy="251676"/>
          </a:xfrm>
        </p:grpSpPr>
        <p:sp>
          <p:nvSpPr>
            <p:cNvPr id="79" name="Freeform 79"/>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80" name="Freeform 80"/>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81" name="Group 81"/>
          <p:cNvGrpSpPr>
            <a:grpSpLocks noChangeAspect="1"/>
          </p:cNvGrpSpPr>
          <p:nvPr/>
        </p:nvGrpSpPr>
        <p:grpSpPr>
          <a:xfrm>
            <a:off x="3925452" y="4679103"/>
            <a:ext cx="670657" cy="567474"/>
            <a:chOff x="0" y="0"/>
            <a:chExt cx="867905" cy="734378"/>
          </a:xfrm>
        </p:grpSpPr>
        <p:sp>
          <p:nvSpPr>
            <p:cNvPr id="82" name="Freeform 82"/>
            <p:cNvSpPr/>
            <p:nvPr/>
          </p:nvSpPr>
          <p:spPr>
            <a:xfrm>
              <a:off x="63500" y="63500"/>
              <a:ext cx="740918" cy="160528"/>
            </a:xfrm>
            <a:custGeom>
              <a:avLst/>
              <a:gdLst/>
              <a:ahLst/>
              <a:cxnLst/>
              <a:rect l="l" t="t" r="r" b="b"/>
              <a:pathLst>
                <a:path w="740918" h="160528">
                  <a:moveTo>
                    <a:pt x="0" y="0"/>
                  </a:moveTo>
                  <a:lnTo>
                    <a:pt x="740918" y="0"/>
                  </a:lnTo>
                  <a:lnTo>
                    <a:pt x="740918" y="160528"/>
                  </a:lnTo>
                  <a:lnTo>
                    <a:pt x="0" y="160528"/>
                  </a:lnTo>
                  <a:close/>
                </a:path>
              </a:pathLst>
            </a:custGeom>
            <a:solidFill>
              <a:srgbClr val="FFFFFF"/>
            </a:solidFill>
          </p:spPr>
          <p:txBody>
            <a:bodyPr/>
            <a:lstStyle/>
            <a:p>
              <a:endParaRPr lang="en-US" dirty="0"/>
            </a:p>
          </p:txBody>
        </p:sp>
        <p:sp>
          <p:nvSpPr>
            <p:cNvPr id="83" name="Freeform 83"/>
            <p:cNvSpPr/>
            <p:nvPr/>
          </p:nvSpPr>
          <p:spPr>
            <a:xfrm>
              <a:off x="80010" y="343408"/>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84" name="Freeform 84"/>
            <p:cNvSpPr/>
            <p:nvPr/>
          </p:nvSpPr>
          <p:spPr>
            <a:xfrm>
              <a:off x="68961" y="332359"/>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sp>
          <p:nvSpPr>
            <p:cNvPr id="85" name="Freeform 85"/>
            <p:cNvSpPr/>
            <p:nvPr/>
          </p:nvSpPr>
          <p:spPr>
            <a:xfrm>
              <a:off x="80010" y="557276"/>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86" name="Freeform 86"/>
            <p:cNvSpPr/>
            <p:nvPr/>
          </p:nvSpPr>
          <p:spPr>
            <a:xfrm>
              <a:off x="68961" y="546227"/>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87" name="Group 87"/>
          <p:cNvGrpSpPr>
            <a:grpSpLocks noChangeAspect="1"/>
          </p:cNvGrpSpPr>
          <p:nvPr/>
        </p:nvGrpSpPr>
        <p:grpSpPr>
          <a:xfrm>
            <a:off x="3929655" y="5331845"/>
            <a:ext cx="194479" cy="194479"/>
            <a:chOff x="0" y="0"/>
            <a:chExt cx="251676" cy="251676"/>
          </a:xfrm>
        </p:grpSpPr>
        <p:sp>
          <p:nvSpPr>
            <p:cNvPr id="88" name="Freeform 88"/>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89" name="Freeform 89"/>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90" name="Group 90"/>
          <p:cNvGrpSpPr>
            <a:grpSpLocks noChangeAspect="1"/>
          </p:cNvGrpSpPr>
          <p:nvPr/>
        </p:nvGrpSpPr>
        <p:grpSpPr>
          <a:xfrm>
            <a:off x="3925452" y="5533839"/>
            <a:ext cx="651726" cy="402266"/>
            <a:chOff x="0" y="0"/>
            <a:chExt cx="843407" cy="520586"/>
          </a:xfrm>
        </p:grpSpPr>
        <p:sp>
          <p:nvSpPr>
            <p:cNvPr id="91" name="Freeform 91"/>
            <p:cNvSpPr/>
            <p:nvPr/>
          </p:nvSpPr>
          <p:spPr>
            <a:xfrm>
              <a:off x="63500" y="63500"/>
              <a:ext cx="716407" cy="160528"/>
            </a:xfrm>
            <a:custGeom>
              <a:avLst/>
              <a:gdLst/>
              <a:ahLst/>
              <a:cxnLst/>
              <a:rect l="l" t="t" r="r" b="b"/>
              <a:pathLst>
                <a:path w="716407" h="160528">
                  <a:moveTo>
                    <a:pt x="0" y="0"/>
                  </a:moveTo>
                  <a:lnTo>
                    <a:pt x="716407" y="0"/>
                  </a:lnTo>
                  <a:lnTo>
                    <a:pt x="716407" y="160528"/>
                  </a:lnTo>
                  <a:lnTo>
                    <a:pt x="0" y="160528"/>
                  </a:lnTo>
                  <a:close/>
                </a:path>
              </a:pathLst>
            </a:custGeom>
            <a:solidFill>
              <a:srgbClr val="FFFFFF"/>
            </a:solidFill>
          </p:spPr>
          <p:txBody>
            <a:bodyPr/>
            <a:lstStyle/>
            <a:p>
              <a:endParaRPr lang="en-US" dirty="0"/>
            </a:p>
          </p:txBody>
        </p:sp>
        <p:sp>
          <p:nvSpPr>
            <p:cNvPr id="92" name="Freeform 92"/>
            <p:cNvSpPr/>
            <p:nvPr/>
          </p:nvSpPr>
          <p:spPr>
            <a:xfrm>
              <a:off x="80010" y="343408"/>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93" name="Freeform 93"/>
            <p:cNvSpPr/>
            <p:nvPr/>
          </p:nvSpPr>
          <p:spPr>
            <a:xfrm>
              <a:off x="68961" y="332359"/>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94" name="Group 94"/>
          <p:cNvGrpSpPr>
            <a:grpSpLocks noChangeAspect="1"/>
          </p:cNvGrpSpPr>
          <p:nvPr/>
        </p:nvGrpSpPr>
        <p:grpSpPr>
          <a:xfrm>
            <a:off x="5651948" y="4969781"/>
            <a:ext cx="194479" cy="194479"/>
            <a:chOff x="0" y="0"/>
            <a:chExt cx="251676" cy="251676"/>
          </a:xfrm>
        </p:grpSpPr>
        <p:sp>
          <p:nvSpPr>
            <p:cNvPr id="95" name="Freeform 95"/>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96" name="Freeform 96"/>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97" name="Group 97"/>
          <p:cNvGrpSpPr>
            <a:grpSpLocks noChangeAspect="1"/>
          </p:cNvGrpSpPr>
          <p:nvPr/>
        </p:nvGrpSpPr>
        <p:grpSpPr>
          <a:xfrm>
            <a:off x="5651948" y="5646730"/>
            <a:ext cx="194479" cy="544532"/>
            <a:chOff x="0" y="0"/>
            <a:chExt cx="251676" cy="704685"/>
          </a:xfrm>
        </p:grpSpPr>
        <p:sp>
          <p:nvSpPr>
            <p:cNvPr id="98" name="Freeform 98"/>
            <p:cNvSpPr/>
            <p:nvPr/>
          </p:nvSpPr>
          <p:spPr>
            <a:xfrm>
              <a:off x="74549" y="74549"/>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99" name="Freeform 99"/>
            <p:cNvSpPr/>
            <p:nvPr/>
          </p:nvSpPr>
          <p:spPr>
            <a:xfrm>
              <a:off x="63500" y="63500"/>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sp>
          <p:nvSpPr>
            <p:cNvPr id="100" name="Freeform 100"/>
            <p:cNvSpPr/>
            <p:nvPr/>
          </p:nvSpPr>
          <p:spPr>
            <a:xfrm>
              <a:off x="74549" y="300990"/>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101" name="Freeform 101"/>
            <p:cNvSpPr/>
            <p:nvPr/>
          </p:nvSpPr>
          <p:spPr>
            <a:xfrm>
              <a:off x="63500" y="290068"/>
              <a:ext cx="124714" cy="124714"/>
            </a:xfrm>
            <a:custGeom>
              <a:avLst/>
              <a:gdLst/>
              <a:ahLst/>
              <a:cxnLst/>
              <a:rect l="l" t="t" r="r" b="b"/>
              <a:pathLst>
                <a:path w="124714" h="124714">
                  <a:moveTo>
                    <a:pt x="11049" y="102489"/>
                  </a:moveTo>
                  <a:lnTo>
                    <a:pt x="113665" y="102489"/>
                  </a:lnTo>
                  <a:lnTo>
                    <a:pt x="113665" y="113538"/>
                  </a:lnTo>
                  <a:lnTo>
                    <a:pt x="102616" y="113538"/>
                  </a:lnTo>
                  <a:lnTo>
                    <a:pt x="102616" y="10922"/>
                  </a:lnTo>
                  <a:lnTo>
                    <a:pt x="113665" y="10922"/>
                  </a:lnTo>
                  <a:lnTo>
                    <a:pt x="113665" y="21971"/>
                  </a:lnTo>
                  <a:lnTo>
                    <a:pt x="11049" y="21971"/>
                  </a:lnTo>
                  <a:lnTo>
                    <a:pt x="11049" y="10922"/>
                  </a:lnTo>
                  <a:lnTo>
                    <a:pt x="22098" y="10922"/>
                  </a:lnTo>
                  <a:lnTo>
                    <a:pt x="22098" y="113538"/>
                  </a:lnTo>
                  <a:lnTo>
                    <a:pt x="11049" y="113538"/>
                  </a:lnTo>
                  <a:lnTo>
                    <a:pt x="11049" y="102489"/>
                  </a:lnTo>
                  <a:moveTo>
                    <a:pt x="11049" y="124587"/>
                  </a:moveTo>
                  <a:lnTo>
                    <a:pt x="0" y="124587"/>
                  </a:lnTo>
                  <a:lnTo>
                    <a:pt x="0" y="0"/>
                  </a:lnTo>
                  <a:lnTo>
                    <a:pt x="124714" y="0"/>
                  </a:lnTo>
                  <a:lnTo>
                    <a:pt x="124714" y="124714"/>
                  </a:lnTo>
                  <a:lnTo>
                    <a:pt x="11049" y="124714"/>
                  </a:lnTo>
                  <a:close/>
                </a:path>
              </a:pathLst>
            </a:custGeom>
            <a:solidFill>
              <a:srgbClr val="C1C1C0"/>
            </a:solidFill>
          </p:spPr>
          <p:txBody>
            <a:bodyPr/>
            <a:lstStyle/>
            <a:p>
              <a:endParaRPr lang="en-US" dirty="0"/>
            </a:p>
          </p:txBody>
        </p:sp>
        <p:sp>
          <p:nvSpPr>
            <p:cNvPr id="102" name="Freeform 102"/>
            <p:cNvSpPr/>
            <p:nvPr/>
          </p:nvSpPr>
          <p:spPr>
            <a:xfrm>
              <a:off x="74549" y="527558"/>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103" name="Freeform 103"/>
            <p:cNvSpPr/>
            <p:nvPr/>
          </p:nvSpPr>
          <p:spPr>
            <a:xfrm>
              <a:off x="63500" y="516509"/>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104" name="Group 104"/>
          <p:cNvGrpSpPr>
            <a:grpSpLocks noChangeAspect="1"/>
          </p:cNvGrpSpPr>
          <p:nvPr/>
        </p:nvGrpSpPr>
        <p:grpSpPr>
          <a:xfrm>
            <a:off x="5647745" y="4349225"/>
            <a:ext cx="643865" cy="535295"/>
            <a:chOff x="0" y="0"/>
            <a:chExt cx="833234" cy="692734"/>
          </a:xfrm>
        </p:grpSpPr>
        <p:sp>
          <p:nvSpPr>
            <p:cNvPr id="105" name="Freeform 105"/>
            <p:cNvSpPr/>
            <p:nvPr/>
          </p:nvSpPr>
          <p:spPr>
            <a:xfrm>
              <a:off x="63500" y="63500"/>
              <a:ext cx="706247" cy="160528"/>
            </a:xfrm>
            <a:custGeom>
              <a:avLst/>
              <a:gdLst/>
              <a:ahLst/>
              <a:cxnLst/>
              <a:rect l="l" t="t" r="r" b="b"/>
              <a:pathLst>
                <a:path w="706247" h="160528">
                  <a:moveTo>
                    <a:pt x="0" y="0"/>
                  </a:moveTo>
                  <a:lnTo>
                    <a:pt x="706247" y="0"/>
                  </a:lnTo>
                  <a:lnTo>
                    <a:pt x="706247" y="160528"/>
                  </a:lnTo>
                  <a:lnTo>
                    <a:pt x="0" y="160528"/>
                  </a:lnTo>
                  <a:close/>
                </a:path>
              </a:pathLst>
            </a:custGeom>
            <a:solidFill>
              <a:srgbClr val="FFFFFF"/>
            </a:solidFill>
          </p:spPr>
          <p:txBody>
            <a:bodyPr/>
            <a:lstStyle/>
            <a:p>
              <a:endParaRPr lang="en-US" dirty="0"/>
            </a:p>
          </p:txBody>
        </p:sp>
        <p:sp>
          <p:nvSpPr>
            <p:cNvPr id="106" name="Freeform 106"/>
            <p:cNvSpPr/>
            <p:nvPr/>
          </p:nvSpPr>
          <p:spPr>
            <a:xfrm>
              <a:off x="80010" y="301752"/>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107" name="Freeform 107"/>
            <p:cNvSpPr/>
            <p:nvPr/>
          </p:nvSpPr>
          <p:spPr>
            <a:xfrm>
              <a:off x="68961" y="290703"/>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sp>
          <p:nvSpPr>
            <p:cNvPr id="108" name="Freeform 108"/>
            <p:cNvSpPr/>
            <p:nvPr/>
          </p:nvSpPr>
          <p:spPr>
            <a:xfrm>
              <a:off x="80010" y="515620"/>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109" name="Freeform 109"/>
            <p:cNvSpPr/>
            <p:nvPr/>
          </p:nvSpPr>
          <p:spPr>
            <a:xfrm>
              <a:off x="68961" y="504571"/>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110" name="Group 110"/>
          <p:cNvGrpSpPr>
            <a:grpSpLocks noChangeAspect="1"/>
          </p:cNvGrpSpPr>
          <p:nvPr/>
        </p:nvGrpSpPr>
        <p:grpSpPr>
          <a:xfrm>
            <a:off x="5696813" y="5220843"/>
            <a:ext cx="627784" cy="281752"/>
            <a:chOff x="63500" y="63499"/>
            <a:chExt cx="812426" cy="364618"/>
          </a:xfrm>
        </p:grpSpPr>
        <p:sp>
          <p:nvSpPr>
            <p:cNvPr id="111" name="Freeform 111"/>
            <p:cNvSpPr/>
            <p:nvPr/>
          </p:nvSpPr>
          <p:spPr>
            <a:xfrm>
              <a:off x="63500" y="63499"/>
              <a:ext cx="812426" cy="202174"/>
            </a:xfrm>
            <a:custGeom>
              <a:avLst/>
              <a:gdLst/>
              <a:ahLst/>
              <a:cxnLst/>
              <a:rect l="l" t="t" r="r" b="b"/>
              <a:pathLst>
                <a:path w="671195" h="160528">
                  <a:moveTo>
                    <a:pt x="0" y="0"/>
                  </a:moveTo>
                  <a:lnTo>
                    <a:pt x="671195" y="0"/>
                  </a:lnTo>
                  <a:lnTo>
                    <a:pt x="671195" y="160528"/>
                  </a:lnTo>
                  <a:lnTo>
                    <a:pt x="0" y="160528"/>
                  </a:lnTo>
                  <a:close/>
                </a:path>
              </a:pathLst>
            </a:custGeom>
            <a:solidFill>
              <a:srgbClr val="FFFFFF"/>
            </a:solidFill>
          </p:spPr>
          <p:txBody>
            <a:bodyPr/>
            <a:lstStyle/>
            <a:p>
              <a:endParaRPr lang="en-US" dirty="0"/>
            </a:p>
          </p:txBody>
        </p:sp>
        <p:sp>
          <p:nvSpPr>
            <p:cNvPr id="112" name="Freeform 112"/>
            <p:cNvSpPr/>
            <p:nvPr/>
          </p:nvSpPr>
          <p:spPr>
            <a:xfrm>
              <a:off x="80010" y="314452"/>
              <a:ext cx="102616" cy="102616"/>
            </a:xfrm>
            <a:custGeom>
              <a:avLst/>
              <a:gdLst/>
              <a:ahLst/>
              <a:cxnLst/>
              <a:rect l="l" t="t" r="r" b="b"/>
              <a:pathLst>
                <a:path w="102616" h="102616">
                  <a:moveTo>
                    <a:pt x="0" y="102616"/>
                  </a:moveTo>
                  <a:lnTo>
                    <a:pt x="102616" y="102616"/>
                  </a:lnTo>
                  <a:lnTo>
                    <a:pt x="102616" y="0"/>
                  </a:lnTo>
                  <a:lnTo>
                    <a:pt x="0" y="0"/>
                  </a:lnTo>
                  <a:close/>
                </a:path>
              </a:pathLst>
            </a:custGeom>
            <a:solidFill>
              <a:srgbClr val="FFFFFF"/>
            </a:solidFill>
          </p:spPr>
          <p:txBody>
            <a:bodyPr/>
            <a:lstStyle/>
            <a:p>
              <a:endParaRPr lang="en-US" dirty="0"/>
            </a:p>
          </p:txBody>
        </p:sp>
        <p:sp>
          <p:nvSpPr>
            <p:cNvPr id="113" name="Freeform 113"/>
            <p:cNvSpPr/>
            <p:nvPr/>
          </p:nvSpPr>
          <p:spPr>
            <a:xfrm>
              <a:off x="68961" y="303403"/>
              <a:ext cx="124714" cy="124714"/>
            </a:xfrm>
            <a:custGeom>
              <a:avLst/>
              <a:gdLst/>
              <a:ahLst/>
              <a:cxnLst/>
              <a:rect l="l" t="t" r="r" b="b"/>
              <a:pathLst>
                <a:path w="124714" h="124714">
                  <a:moveTo>
                    <a:pt x="11049" y="102616"/>
                  </a:moveTo>
                  <a:lnTo>
                    <a:pt x="113665" y="102616"/>
                  </a:lnTo>
                  <a:lnTo>
                    <a:pt x="113665" y="113665"/>
                  </a:lnTo>
                  <a:lnTo>
                    <a:pt x="102616" y="113665"/>
                  </a:lnTo>
                  <a:lnTo>
                    <a:pt x="102616" y="11049"/>
                  </a:lnTo>
                  <a:lnTo>
                    <a:pt x="113665" y="11049"/>
                  </a:lnTo>
                  <a:lnTo>
                    <a:pt x="113665" y="22098"/>
                  </a:lnTo>
                  <a:lnTo>
                    <a:pt x="11049" y="22098"/>
                  </a:lnTo>
                  <a:lnTo>
                    <a:pt x="11049" y="11049"/>
                  </a:lnTo>
                  <a:lnTo>
                    <a:pt x="22098" y="11049"/>
                  </a:lnTo>
                  <a:lnTo>
                    <a:pt x="22098" y="113665"/>
                  </a:lnTo>
                  <a:lnTo>
                    <a:pt x="11049" y="113665"/>
                  </a:lnTo>
                  <a:lnTo>
                    <a:pt x="11049" y="102616"/>
                  </a:lnTo>
                  <a:moveTo>
                    <a:pt x="11049" y="124714"/>
                  </a:moveTo>
                  <a:lnTo>
                    <a:pt x="0" y="124714"/>
                  </a:lnTo>
                  <a:lnTo>
                    <a:pt x="0" y="0"/>
                  </a:lnTo>
                  <a:lnTo>
                    <a:pt x="124714" y="0"/>
                  </a:lnTo>
                  <a:lnTo>
                    <a:pt x="124714" y="124714"/>
                  </a:lnTo>
                  <a:lnTo>
                    <a:pt x="11049" y="124714"/>
                  </a:lnTo>
                  <a:close/>
                </a:path>
              </a:pathLst>
            </a:custGeom>
            <a:solidFill>
              <a:srgbClr val="C1C1C0"/>
            </a:solidFill>
          </p:spPr>
          <p:txBody>
            <a:bodyPr/>
            <a:lstStyle/>
            <a:p>
              <a:endParaRPr lang="en-US" dirty="0"/>
            </a:p>
          </p:txBody>
        </p:sp>
      </p:grpSp>
      <p:grpSp>
        <p:nvGrpSpPr>
          <p:cNvPr id="114" name="Group 114"/>
          <p:cNvGrpSpPr>
            <a:grpSpLocks noChangeAspect="1"/>
          </p:cNvGrpSpPr>
          <p:nvPr/>
        </p:nvGrpSpPr>
        <p:grpSpPr>
          <a:xfrm>
            <a:off x="5696816" y="3635666"/>
            <a:ext cx="1923184" cy="247304"/>
            <a:chOff x="0" y="0"/>
            <a:chExt cx="2000250" cy="320040"/>
          </a:xfrm>
        </p:grpSpPr>
        <p:sp>
          <p:nvSpPr>
            <p:cNvPr id="115" name="Freeform 115"/>
            <p:cNvSpPr/>
            <p:nvPr/>
          </p:nvSpPr>
          <p:spPr>
            <a:xfrm>
              <a:off x="0" y="0"/>
              <a:ext cx="2000250" cy="320040"/>
            </a:xfrm>
            <a:custGeom>
              <a:avLst/>
              <a:gdLst/>
              <a:ahLst/>
              <a:cxnLst/>
              <a:rect l="l" t="t" r="r" b="b"/>
              <a:pathLst>
                <a:path w="2000250" h="320040">
                  <a:moveTo>
                    <a:pt x="0" y="320040"/>
                  </a:moveTo>
                  <a:lnTo>
                    <a:pt x="2000250" y="320040"/>
                  </a:lnTo>
                  <a:lnTo>
                    <a:pt x="2000250" y="0"/>
                  </a:lnTo>
                  <a:lnTo>
                    <a:pt x="0" y="0"/>
                  </a:lnTo>
                  <a:close/>
                </a:path>
              </a:pathLst>
            </a:custGeom>
            <a:solidFill>
              <a:srgbClr val="27367C"/>
            </a:solidFill>
          </p:spPr>
          <p:txBody>
            <a:bodyPr/>
            <a:lstStyle/>
            <a:p>
              <a:endParaRPr lang="en-US" dirty="0"/>
            </a:p>
          </p:txBody>
        </p:sp>
      </p:grpSp>
      <p:sp>
        <p:nvSpPr>
          <p:cNvPr id="116" name="Freeform 116"/>
          <p:cNvSpPr/>
          <p:nvPr/>
        </p:nvSpPr>
        <p:spPr>
          <a:xfrm>
            <a:off x="3941306" y="6250595"/>
            <a:ext cx="3624772" cy="1280557"/>
          </a:xfrm>
          <a:custGeom>
            <a:avLst/>
            <a:gdLst/>
            <a:ahLst/>
            <a:cxnLst/>
            <a:rect l="l" t="t" r="r" b="b"/>
            <a:pathLst>
              <a:path w="3624772" h="1280557">
                <a:moveTo>
                  <a:pt x="0" y="0"/>
                </a:moveTo>
                <a:lnTo>
                  <a:pt x="3624772" y="0"/>
                </a:lnTo>
                <a:lnTo>
                  <a:pt x="3624772" y="1280557"/>
                </a:lnTo>
                <a:lnTo>
                  <a:pt x="0" y="1280557"/>
                </a:lnTo>
                <a:lnTo>
                  <a:pt x="0" y="0"/>
                </a:lnTo>
                <a:close/>
              </a:path>
            </a:pathLst>
          </a:custGeom>
          <a:blipFill>
            <a:blip r:embed="rId2">
              <a:extLst>
                <a:ext uri="{96DAC541-7B7A-43D3-8B79-37D633B846F1}">
                  <asvg:svgBlip xmlns:asvg="http://schemas.microsoft.com/office/drawing/2016/SVG/main" r:embed="rId3"/>
                </a:ext>
              </a:extLst>
            </a:blip>
            <a:stretch>
              <a:fillRect r="-105" b="-24662"/>
            </a:stretch>
          </a:blipFill>
        </p:spPr>
        <p:txBody>
          <a:bodyPr/>
          <a:lstStyle/>
          <a:p>
            <a:endParaRPr lang="en-US" dirty="0"/>
          </a:p>
        </p:txBody>
      </p:sp>
      <p:sp>
        <p:nvSpPr>
          <p:cNvPr id="117" name="TextBox 117"/>
          <p:cNvSpPr txBox="1"/>
          <p:nvPr/>
        </p:nvSpPr>
        <p:spPr>
          <a:xfrm>
            <a:off x="395965" y="741233"/>
            <a:ext cx="6870651" cy="329190"/>
          </a:xfrm>
          <a:prstGeom prst="rect">
            <a:avLst/>
          </a:prstGeom>
        </p:spPr>
        <p:txBody>
          <a:bodyPr lIns="0" tIns="0" rIns="0" bIns="0" rtlCol="0" anchor="t">
            <a:spAutoFit/>
          </a:bodyPr>
          <a:lstStyle/>
          <a:p>
            <a:pPr algn="ctr">
              <a:lnSpc>
                <a:spcPts val="1931"/>
              </a:lnSpc>
            </a:pPr>
            <a:r>
              <a:rPr lang="en-US" sz="3863" b="1" spc="-27" dirty="0">
                <a:solidFill>
                  <a:srgbClr val="1E1B55"/>
                </a:solidFill>
                <a:latin typeface="IBM Plex Sans Condensed Bold"/>
                <a:ea typeface="IBM Plex Sans Condensed Bold"/>
                <a:cs typeface="IBM Plex Sans Condensed Bold"/>
                <a:sym typeface="IBM Plex Sans Condensed Bold"/>
              </a:rPr>
              <a:t>Property Enhancement Checklist</a:t>
            </a:r>
          </a:p>
        </p:txBody>
      </p:sp>
      <p:sp>
        <p:nvSpPr>
          <p:cNvPr id="118" name="TextBox 118"/>
          <p:cNvSpPr txBox="1"/>
          <p:nvPr/>
        </p:nvSpPr>
        <p:spPr>
          <a:xfrm>
            <a:off x="529935" y="3923243"/>
            <a:ext cx="542037" cy="133362"/>
          </a:xfrm>
          <a:prstGeom prst="rect">
            <a:avLst/>
          </a:prstGeom>
        </p:spPr>
        <p:txBody>
          <a:bodyPr wrap="square" lIns="0" tIns="0" rIns="0" bIns="0" rtlCol="0" anchor="t">
            <a:spAutoFit/>
          </a:bodyPr>
          <a:lstStyle/>
          <a:p>
            <a:pPr algn="l">
              <a:lnSpc>
                <a:spcPts val="1081"/>
              </a:lnSpc>
            </a:pPr>
            <a:r>
              <a:rPr lang="en-US" sz="772" b="1" dirty="0">
                <a:solidFill>
                  <a:srgbClr val="00A1AD"/>
                </a:solidFill>
                <a:latin typeface="Gotham Bold"/>
                <a:ea typeface="Gotham Bold"/>
                <a:cs typeface="Gotham Bold"/>
                <a:sym typeface="Gotham Bold"/>
              </a:rPr>
              <a:t>TIDY UP!</a:t>
            </a:r>
          </a:p>
        </p:txBody>
      </p:sp>
      <p:sp>
        <p:nvSpPr>
          <p:cNvPr id="119" name="TextBox 119"/>
          <p:cNvSpPr txBox="1"/>
          <p:nvPr/>
        </p:nvSpPr>
        <p:spPr>
          <a:xfrm>
            <a:off x="529988" y="6179064"/>
            <a:ext cx="672894" cy="129587"/>
          </a:xfrm>
          <a:prstGeom prst="rect">
            <a:avLst/>
          </a:prstGeom>
        </p:spPr>
        <p:txBody>
          <a:bodyPr wrap="square" lIns="0" tIns="0" rIns="0" bIns="0" rtlCol="0" anchor="t">
            <a:spAutoFit/>
          </a:bodyPr>
          <a:lstStyle/>
          <a:p>
            <a:pPr algn="l">
              <a:lnSpc>
                <a:spcPts val="1081"/>
              </a:lnSpc>
            </a:pPr>
            <a:r>
              <a:rPr lang="en-US" sz="772" b="1" dirty="0">
                <a:solidFill>
                  <a:srgbClr val="00A1AD"/>
                </a:solidFill>
                <a:latin typeface="Gotham Bold"/>
                <a:ea typeface="Gotham Bold"/>
                <a:cs typeface="Gotham Bold"/>
                <a:sym typeface="Gotham Bold"/>
              </a:rPr>
              <a:t>PATCH UP!</a:t>
            </a:r>
          </a:p>
        </p:txBody>
      </p:sp>
      <p:sp>
        <p:nvSpPr>
          <p:cNvPr id="120" name="TextBox 120"/>
          <p:cNvSpPr txBox="1"/>
          <p:nvPr/>
        </p:nvSpPr>
        <p:spPr>
          <a:xfrm>
            <a:off x="529988" y="4885953"/>
            <a:ext cx="596694" cy="129587"/>
          </a:xfrm>
          <a:prstGeom prst="rect">
            <a:avLst/>
          </a:prstGeom>
        </p:spPr>
        <p:txBody>
          <a:bodyPr wrap="square" lIns="0" tIns="0" rIns="0" bIns="0" rtlCol="0" anchor="t">
            <a:spAutoFit/>
          </a:bodyPr>
          <a:lstStyle/>
          <a:p>
            <a:pPr algn="l">
              <a:lnSpc>
                <a:spcPts val="1081"/>
              </a:lnSpc>
            </a:pPr>
            <a:r>
              <a:rPr lang="en-US" sz="772" b="1" dirty="0">
                <a:solidFill>
                  <a:srgbClr val="00A1AD"/>
                </a:solidFill>
                <a:latin typeface="Gotham Bold"/>
                <a:ea typeface="Gotham Bold"/>
                <a:cs typeface="Gotham Bold"/>
                <a:sym typeface="Gotham Bold"/>
              </a:rPr>
              <a:t>CLEAN UP!</a:t>
            </a:r>
          </a:p>
        </p:txBody>
      </p:sp>
      <p:sp>
        <p:nvSpPr>
          <p:cNvPr id="121" name="TextBox 121"/>
          <p:cNvSpPr txBox="1"/>
          <p:nvPr/>
        </p:nvSpPr>
        <p:spPr>
          <a:xfrm>
            <a:off x="534175" y="6703378"/>
            <a:ext cx="1387777" cy="129587"/>
          </a:xfrm>
          <a:prstGeom prst="rect">
            <a:avLst/>
          </a:prstGeom>
        </p:spPr>
        <p:txBody>
          <a:bodyPr wrap="square" lIns="0" tIns="0" rIns="0" bIns="0" rtlCol="0" anchor="t">
            <a:spAutoFit/>
          </a:bodyPr>
          <a:lstStyle/>
          <a:p>
            <a:pPr algn="l">
              <a:lnSpc>
                <a:spcPts val="1081"/>
              </a:lnSpc>
            </a:pPr>
            <a:r>
              <a:rPr lang="en-US" sz="772" b="1" dirty="0">
                <a:solidFill>
                  <a:srgbClr val="00A1AD"/>
                </a:solidFill>
                <a:latin typeface="Gotham Bold"/>
                <a:ea typeface="Gotham Bold"/>
                <a:cs typeface="Gotham Bold"/>
                <a:sym typeface="Gotham Bold"/>
              </a:rPr>
              <a:t>THE FINISHING TOUCH!</a:t>
            </a:r>
          </a:p>
        </p:txBody>
      </p:sp>
      <p:sp>
        <p:nvSpPr>
          <p:cNvPr id="122" name="TextBox 122"/>
          <p:cNvSpPr txBox="1"/>
          <p:nvPr/>
        </p:nvSpPr>
        <p:spPr>
          <a:xfrm>
            <a:off x="2251810" y="3923243"/>
            <a:ext cx="542036" cy="129587"/>
          </a:xfrm>
          <a:prstGeom prst="rect">
            <a:avLst/>
          </a:prstGeom>
        </p:spPr>
        <p:txBody>
          <a:bodyPr wrap="square" lIns="0" tIns="0" rIns="0" bIns="0" rtlCol="0" anchor="t">
            <a:spAutoFit/>
          </a:bodyPr>
          <a:lstStyle/>
          <a:p>
            <a:pPr algn="l">
              <a:lnSpc>
                <a:spcPts val="1081"/>
              </a:lnSpc>
            </a:pPr>
            <a:r>
              <a:rPr lang="en-US" sz="772" b="1" dirty="0">
                <a:solidFill>
                  <a:srgbClr val="2065B1"/>
                </a:solidFill>
                <a:latin typeface="Gotham Bold"/>
                <a:ea typeface="Gotham Bold"/>
                <a:cs typeface="Gotham Bold"/>
                <a:sym typeface="Gotham Bold"/>
              </a:rPr>
              <a:t>TIDY UP!</a:t>
            </a:r>
          </a:p>
        </p:txBody>
      </p:sp>
      <p:sp>
        <p:nvSpPr>
          <p:cNvPr id="123" name="TextBox 123"/>
          <p:cNvSpPr txBox="1"/>
          <p:nvPr/>
        </p:nvSpPr>
        <p:spPr>
          <a:xfrm>
            <a:off x="2251862" y="6229754"/>
            <a:ext cx="656576" cy="129587"/>
          </a:xfrm>
          <a:prstGeom prst="rect">
            <a:avLst/>
          </a:prstGeom>
        </p:spPr>
        <p:txBody>
          <a:bodyPr wrap="square" lIns="0" tIns="0" rIns="0" bIns="0" rtlCol="0" anchor="t">
            <a:spAutoFit/>
          </a:bodyPr>
          <a:lstStyle/>
          <a:p>
            <a:pPr algn="l">
              <a:lnSpc>
                <a:spcPts val="1081"/>
              </a:lnSpc>
            </a:pPr>
            <a:r>
              <a:rPr lang="en-US" sz="772" b="1" dirty="0">
                <a:solidFill>
                  <a:srgbClr val="2065B1"/>
                </a:solidFill>
                <a:latin typeface="Gotham Bold"/>
                <a:ea typeface="Gotham Bold"/>
                <a:cs typeface="Gotham Bold"/>
                <a:sym typeface="Gotham Bold"/>
              </a:rPr>
              <a:t>PATCH UP!</a:t>
            </a:r>
          </a:p>
        </p:txBody>
      </p:sp>
      <p:sp>
        <p:nvSpPr>
          <p:cNvPr id="124" name="TextBox 124"/>
          <p:cNvSpPr txBox="1"/>
          <p:nvPr/>
        </p:nvSpPr>
        <p:spPr>
          <a:xfrm>
            <a:off x="2251862" y="5267066"/>
            <a:ext cx="719938" cy="129587"/>
          </a:xfrm>
          <a:prstGeom prst="rect">
            <a:avLst/>
          </a:prstGeom>
        </p:spPr>
        <p:txBody>
          <a:bodyPr wrap="square" lIns="0" tIns="0" rIns="0" bIns="0" rtlCol="0" anchor="t">
            <a:spAutoFit/>
          </a:bodyPr>
          <a:lstStyle/>
          <a:p>
            <a:pPr algn="l">
              <a:lnSpc>
                <a:spcPts val="1081"/>
              </a:lnSpc>
            </a:pPr>
            <a:r>
              <a:rPr lang="en-US" sz="772" b="1" dirty="0">
                <a:solidFill>
                  <a:srgbClr val="2065B1"/>
                </a:solidFill>
                <a:latin typeface="Gotham Bold"/>
                <a:ea typeface="Gotham Bold"/>
                <a:cs typeface="Gotham Bold"/>
                <a:sym typeface="Gotham Bold"/>
              </a:rPr>
              <a:t>CLEAN UP!</a:t>
            </a:r>
          </a:p>
        </p:txBody>
      </p:sp>
      <p:sp>
        <p:nvSpPr>
          <p:cNvPr id="125" name="TextBox 125"/>
          <p:cNvSpPr txBox="1"/>
          <p:nvPr/>
        </p:nvSpPr>
        <p:spPr>
          <a:xfrm>
            <a:off x="2251861" y="6754060"/>
            <a:ext cx="1359537" cy="129587"/>
          </a:xfrm>
          <a:prstGeom prst="rect">
            <a:avLst/>
          </a:prstGeom>
        </p:spPr>
        <p:txBody>
          <a:bodyPr wrap="square" lIns="0" tIns="0" rIns="0" bIns="0" rtlCol="0" anchor="t">
            <a:spAutoFit/>
          </a:bodyPr>
          <a:lstStyle/>
          <a:p>
            <a:pPr algn="l">
              <a:lnSpc>
                <a:spcPts val="1081"/>
              </a:lnSpc>
            </a:pPr>
            <a:r>
              <a:rPr lang="en-US" sz="772" b="1" dirty="0">
                <a:solidFill>
                  <a:srgbClr val="2065B1"/>
                </a:solidFill>
                <a:latin typeface="Gotham Bold"/>
                <a:ea typeface="Gotham Bold"/>
                <a:cs typeface="Gotham Bold"/>
                <a:sym typeface="Gotham Bold"/>
              </a:rPr>
              <a:t>THE FINISHING TOUCH!</a:t>
            </a:r>
          </a:p>
        </p:txBody>
      </p:sp>
      <p:sp>
        <p:nvSpPr>
          <p:cNvPr id="126" name="TextBox 126"/>
          <p:cNvSpPr txBox="1"/>
          <p:nvPr/>
        </p:nvSpPr>
        <p:spPr>
          <a:xfrm>
            <a:off x="3974523" y="3923243"/>
            <a:ext cx="522716" cy="129587"/>
          </a:xfrm>
          <a:prstGeom prst="rect">
            <a:avLst/>
          </a:prstGeom>
        </p:spPr>
        <p:txBody>
          <a:bodyPr wrap="square" lIns="0" tIns="0" rIns="0" bIns="0" rtlCol="0" anchor="t">
            <a:spAutoFit/>
          </a:bodyPr>
          <a:lstStyle/>
          <a:p>
            <a:pPr algn="l">
              <a:lnSpc>
                <a:spcPts val="1081"/>
              </a:lnSpc>
            </a:pPr>
            <a:r>
              <a:rPr lang="en-US" sz="772" b="1" dirty="0">
                <a:solidFill>
                  <a:srgbClr val="2F51A3"/>
                </a:solidFill>
                <a:latin typeface="Gotham Bold"/>
                <a:ea typeface="Gotham Bold"/>
                <a:cs typeface="Gotham Bold"/>
                <a:sym typeface="Gotham Bold"/>
              </a:rPr>
              <a:t>TIDY UP!</a:t>
            </a:r>
          </a:p>
        </p:txBody>
      </p:sp>
      <p:sp>
        <p:nvSpPr>
          <p:cNvPr id="127" name="TextBox 127"/>
          <p:cNvSpPr txBox="1"/>
          <p:nvPr/>
        </p:nvSpPr>
        <p:spPr>
          <a:xfrm>
            <a:off x="3974574" y="5575474"/>
            <a:ext cx="721578" cy="129587"/>
          </a:xfrm>
          <a:prstGeom prst="rect">
            <a:avLst/>
          </a:prstGeom>
        </p:spPr>
        <p:txBody>
          <a:bodyPr wrap="square" lIns="0" tIns="0" rIns="0" bIns="0" rtlCol="0" anchor="t">
            <a:spAutoFit/>
          </a:bodyPr>
          <a:lstStyle/>
          <a:p>
            <a:pPr algn="l">
              <a:lnSpc>
                <a:spcPts val="1081"/>
              </a:lnSpc>
            </a:pPr>
            <a:r>
              <a:rPr lang="en-US" sz="772" b="1" dirty="0">
                <a:solidFill>
                  <a:srgbClr val="2F51A3"/>
                </a:solidFill>
                <a:latin typeface="Gotham Bold"/>
                <a:ea typeface="Gotham Bold"/>
                <a:cs typeface="Gotham Bold"/>
                <a:sym typeface="Gotham Bold"/>
              </a:rPr>
              <a:t>PATCH UP!</a:t>
            </a:r>
          </a:p>
        </p:txBody>
      </p:sp>
      <p:sp>
        <p:nvSpPr>
          <p:cNvPr id="128" name="TextBox 128"/>
          <p:cNvSpPr txBox="1"/>
          <p:nvPr/>
        </p:nvSpPr>
        <p:spPr>
          <a:xfrm>
            <a:off x="3974574" y="4720746"/>
            <a:ext cx="749826" cy="129587"/>
          </a:xfrm>
          <a:prstGeom prst="rect">
            <a:avLst/>
          </a:prstGeom>
        </p:spPr>
        <p:txBody>
          <a:bodyPr wrap="square" lIns="0" tIns="0" rIns="0" bIns="0" rtlCol="0" anchor="t">
            <a:spAutoFit/>
          </a:bodyPr>
          <a:lstStyle/>
          <a:p>
            <a:pPr algn="l">
              <a:lnSpc>
                <a:spcPts val="1081"/>
              </a:lnSpc>
            </a:pPr>
            <a:r>
              <a:rPr lang="en-US" sz="772" b="1" dirty="0">
                <a:solidFill>
                  <a:srgbClr val="2F51A3"/>
                </a:solidFill>
                <a:latin typeface="Gotham Bold"/>
                <a:ea typeface="Gotham Bold"/>
                <a:cs typeface="Gotham Bold"/>
                <a:sym typeface="Gotham Bold"/>
              </a:rPr>
              <a:t>CLEAN UP!</a:t>
            </a:r>
          </a:p>
        </p:txBody>
      </p:sp>
      <p:sp>
        <p:nvSpPr>
          <p:cNvPr id="129" name="TextBox 129"/>
          <p:cNvSpPr txBox="1"/>
          <p:nvPr/>
        </p:nvSpPr>
        <p:spPr>
          <a:xfrm>
            <a:off x="4116788" y="6420695"/>
            <a:ext cx="1496321" cy="127088"/>
          </a:xfrm>
          <a:prstGeom prst="rect">
            <a:avLst/>
          </a:prstGeom>
        </p:spPr>
        <p:txBody>
          <a:bodyPr lIns="0" tIns="0" rIns="0" bIns="0" rtlCol="0" anchor="t">
            <a:spAutoFit/>
          </a:bodyPr>
          <a:lstStyle/>
          <a:p>
            <a:pPr algn="l">
              <a:lnSpc>
                <a:spcPts val="1035"/>
              </a:lnSpc>
            </a:pPr>
            <a:r>
              <a:rPr lang="en-US" sz="739" b="1" dirty="0">
                <a:solidFill>
                  <a:srgbClr val="090F10"/>
                </a:solidFill>
                <a:latin typeface="Gotham Bold"/>
                <a:ea typeface="Gotham Bold"/>
                <a:cs typeface="Gotham Bold"/>
                <a:sym typeface="Gotham Bold"/>
              </a:rPr>
              <a:t>ADDITIONAL OBSERVATIONS:</a:t>
            </a:r>
          </a:p>
        </p:txBody>
      </p:sp>
      <p:sp>
        <p:nvSpPr>
          <p:cNvPr id="130" name="TextBox 130"/>
          <p:cNvSpPr txBox="1"/>
          <p:nvPr/>
        </p:nvSpPr>
        <p:spPr>
          <a:xfrm>
            <a:off x="5696867" y="5213410"/>
            <a:ext cx="627733" cy="129587"/>
          </a:xfrm>
          <a:prstGeom prst="rect">
            <a:avLst/>
          </a:prstGeom>
        </p:spPr>
        <p:txBody>
          <a:bodyPr wrap="square" lIns="0" tIns="0" rIns="0" bIns="0" rtlCol="0" anchor="t">
            <a:spAutoFit/>
          </a:bodyPr>
          <a:lstStyle/>
          <a:p>
            <a:pPr algn="l">
              <a:lnSpc>
                <a:spcPts val="1081"/>
              </a:lnSpc>
            </a:pPr>
            <a:r>
              <a:rPr lang="en-US" sz="772" b="1" dirty="0">
                <a:solidFill>
                  <a:srgbClr val="27367C"/>
                </a:solidFill>
                <a:latin typeface="Gotham Bold"/>
                <a:ea typeface="Gotham Bold"/>
                <a:cs typeface="Gotham Bold"/>
                <a:sym typeface="Gotham Bold"/>
              </a:rPr>
              <a:t>INTERIOR</a:t>
            </a:r>
          </a:p>
        </p:txBody>
      </p:sp>
      <p:sp>
        <p:nvSpPr>
          <p:cNvPr id="131" name="TextBox 131"/>
          <p:cNvSpPr txBox="1"/>
          <p:nvPr/>
        </p:nvSpPr>
        <p:spPr>
          <a:xfrm>
            <a:off x="5696816" y="4416168"/>
            <a:ext cx="627784" cy="129587"/>
          </a:xfrm>
          <a:prstGeom prst="rect">
            <a:avLst/>
          </a:prstGeom>
        </p:spPr>
        <p:txBody>
          <a:bodyPr wrap="square" lIns="0" tIns="0" rIns="0" bIns="0" rtlCol="0" anchor="t">
            <a:spAutoFit/>
          </a:bodyPr>
          <a:lstStyle/>
          <a:p>
            <a:pPr algn="l">
              <a:lnSpc>
                <a:spcPts val="1081"/>
              </a:lnSpc>
            </a:pPr>
            <a:r>
              <a:rPr lang="en-US" sz="772" b="1" dirty="0">
                <a:solidFill>
                  <a:srgbClr val="27367C"/>
                </a:solidFill>
                <a:latin typeface="Gotham Bold"/>
                <a:ea typeface="Gotham Bold"/>
                <a:cs typeface="Gotham Bold"/>
                <a:sym typeface="Gotham Bold"/>
              </a:rPr>
              <a:t>EXTERIOR</a:t>
            </a:r>
          </a:p>
        </p:txBody>
      </p:sp>
      <p:sp>
        <p:nvSpPr>
          <p:cNvPr id="132" name="TextBox 132"/>
          <p:cNvSpPr txBox="1"/>
          <p:nvPr/>
        </p:nvSpPr>
        <p:spPr>
          <a:xfrm>
            <a:off x="664106" y="6382120"/>
            <a:ext cx="1068344" cy="230250"/>
          </a:xfrm>
          <a:prstGeom prst="rect">
            <a:avLst/>
          </a:prstGeom>
        </p:spPr>
        <p:txBody>
          <a:bodyPr lIns="0" tIns="0" rIns="0" bIns="0" rtlCol="0" anchor="t">
            <a:spAutoFit/>
          </a:bodyPr>
          <a:lstStyle/>
          <a:p>
            <a:pPr algn="l">
              <a:lnSpc>
                <a:spcPts val="901"/>
              </a:lnSpc>
            </a:pPr>
            <a:r>
              <a:rPr lang="en-US" sz="772" spc="-23" dirty="0">
                <a:solidFill>
                  <a:srgbClr val="090F10"/>
                </a:solidFill>
                <a:latin typeface="Open Sans Condensed"/>
                <a:ea typeface="Open Sans Condensed"/>
                <a:cs typeface="Open Sans Condensed"/>
                <a:sym typeface="Open Sans Condensed"/>
              </a:rPr>
              <a:t>Patch and paint walls and ceilings, if necessary.</a:t>
            </a:r>
          </a:p>
        </p:txBody>
      </p:sp>
      <p:sp>
        <p:nvSpPr>
          <p:cNvPr id="133" name="TextBox 133"/>
          <p:cNvSpPr txBox="1"/>
          <p:nvPr/>
        </p:nvSpPr>
        <p:spPr>
          <a:xfrm>
            <a:off x="630477" y="5133733"/>
            <a:ext cx="16318" cy="87150"/>
          </a:xfrm>
          <a:prstGeom prst="rect">
            <a:avLst/>
          </a:prstGeom>
        </p:spPr>
        <p:txBody>
          <a:bodyPr lIns="0" tIns="0" rIns="0" bIns="0" rtlCol="0" anchor="t">
            <a:spAutoFit/>
          </a:bodyPr>
          <a:lstStyle/>
          <a:p>
            <a:pPr algn="l">
              <a:lnSpc>
                <a:spcPts val="695"/>
              </a:lnSpc>
            </a:pPr>
            <a:r>
              <a:rPr lang="en-US" sz="772" spc="-23" dirty="0">
                <a:solidFill>
                  <a:srgbClr val="090F10"/>
                </a:solidFill>
                <a:latin typeface="Open Sans Condensed"/>
                <a:ea typeface="Open Sans Condensed"/>
                <a:cs typeface="Open Sans Condensed"/>
                <a:sym typeface="Open Sans Condensed"/>
              </a:rPr>
              <a:t> </a:t>
            </a:r>
          </a:p>
        </p:txBody>
      </p:sp>
      <p:sp>
        <p:nvSpPr>
          <p:cNvPr id="134" name="TextBox 134"/>
          <p:cNvSpPr txBox="1"/>
          <p:nvPr/>
        </p:nvSpPr>
        <p:spPr>
          <a:xfrm>
            <a:off x="630477" y="6007531"/>
            <a:ext cx="16318" cy="96675"/>
          </a:xfrm>
          <a:prstGeom prst="rect">
            <a:avLst/>
          </a:prstGeom>
        </p:spPr>
        <p:txBody>
          <a:bodyPr lIns="0" tIns="0" rIns="0" bIns="0" rtlCol="0" anchor="t">
            <a:spAutoFit/>
          </a:bodyPr>
          <a:lstStyle/>
          <a:p>
            <a:pPr algn="l">
              <a:lnSpc>
                <a:spcPts val="773"/>
              </a:lnSpc>
            </a:pPr>
            <a:r>
              <a:rPr lang="en-US" sz="772" spc="-23" dirty="0">
                <a:solidFill>
                  <a:srgbClr val="090F10"/>
                </a:solidFill>
                <a:latin typeface="Open Sans Condensed"/>
                <a:ea typeface="Open Sans Condensed"/>
                <a:cs typeface="Open Sans Condensed"/>
                <a:sym typeface="Open Sans Condensed"/>
              </a:rPr>
              <a:t> </a:t>
            </a:r>
          </a:p>
        </p:txBody>
      </p:sp>
      <p:sp>
        <p:nvSpPr>
          <p:cNvPr id="135" name="TextBox 135"/>
          <p:cNvSpPr txBox="1"/>
          <p:nvPr/>
        </p:nvSpPr>
        <p:spPr>
          <a:xfrm>
            <a:off x="664106" y="6845767"/>
            <a:ext cx="1531258" cy="647613"/>
          </a:xfrm>
          <a:prstGeom prst="rect">
            <a:avLst/>
          </a:prstGeom>
        </p:spPr>
        <p:txBody>
          <a:bodyPr wrap="square" lIns="0" tIns="0" rIns="0" bIns="0" rtlCol="0" anchor="t">
            <a:spAutoFit/>
          </a:bodyPr>
          <a:lstStyle/>
          <a:p>
            <a:pPr algn="l">
              <a:lnSpc>
                <a:spcPts val="1300"/>
              </a:lnSpc>
            </a:pPr>
            <a:r>
              <a:rPr lang="en-US" sz="772" spc="-23" dirty="0">
                <a:solidFill>
                  <a:srgbClr val="090F10"/>
                </a:solidFill>
                <a:latin typeface="Open Sans Condensed"/>
                <a:ea typeface="Open Sans Condensed"/>
                <a:cs typeface="Open Sans Condensed"/>
                <a:sym typeface="Open Sans Condensed"/>
              </a:rPr>
              <a:t>Display linens on table. </a:t>
            </a:r>
          </a:p>
          <a:p>
            <a:pPr algn="l">
              <a:lnSpc>
                <a:spcPts val="1300"/>
              </a:lnSpc>
            </a:pPr>
            <a:r>
              <a:rPr lang="en-US" sz="772" spc="-23" dirty="0">
                <a:solidFill>
                  <a:srgbClr val="090F10"/>
                </a:solidFill>
                <a:latin typeface="Open Sans Condensed"/>
                <a:ea typeface="Open Sans Condensed"/>
                <a:cs typeface="Open Sans Condensed"/>
                <a:sym typeface="Open Sans Condensed"/>
              </a:rPr>
              <a:t>Add flowers, potpourri, etc.</a:t>
            </a:r>
          </a:p>
          <a:p>
            <a:pPr algn="l">
              <a:lnSpc>
                <a:spcPts val="1300"/>
              </a:lnSpc>
            </a:pPr>
            <a:r>
              <a:rPr lang="en-US" sz="772" spc="-23" dirty="0">
                <a:solidFill>
                  <a:srgbClr val="090F10"/>
                </a:solidFill>
                <a:latin typeface="Open Sans Condensed"/>
                <a:ea typeface="Open Sans Condensed"/>
                <a:cs typeface="Open Sans Condensed"/>
                <a:sym typeface="Open Sans Condensed"/>
              </a:rPr>
              <a:t> Rearrange pictures to highlight areas. Add lamps if room is dark.</a:t>
            </a:r>
          </a:p>
        </p:txBody>
      </p:sp>
      <p:sp>
        <p:nvSpPr>
          <p:cNvPr id="136" name="TextBox 136"/>
          <p:cNvSpPr txBox="1"/>
          <p:nvPr/>
        </p:nvSpPr>
        <p:spPr>
          <a:xfrm>
            <a:off x="2368676" y="6926376"/>
            <a:ext cx="1365124" cy="319040"/>
          </a:xfrm>
          <a:prstGeom prst="rect">
            <a:avLst/>
          </a:prstGeom>
        </p:spPr>
        <p:txBody>
          <a:bodyPr wrap="square" lIns="0" tIns="0" rIns="0" bIns="0" rtlCol="0" anchor="t">
            <a:spAutoFit/>
          </a:bodyPr>
          <a:lstStyle/>
          <a:p>
            <a:pPr algn="l">
              <a:lnSpc>
                <a:spcPts val="1300"/>
              </a:lnSpc>
            </a:pPr>
            <a:r>
              <a:rPr lang="en-US" sz="772" spc="-23" dirty="0">
                <a:solidFill>
                  <a:srgbClr val="090F10"/>
                </a:solidFill>
                <a:latin typeface="Open Sans Condensed"/>
                <a:ea typeface="Open Sans Condensed"/>
                <a:cs typeface="Open Sans Condensed"/>
                <a:sym typeface="Open Sans Condensed"/>
              </a:rPr>
              <a:t>Add decorative pillows to beds. Add a plant.</a:t>
            </a:r>
          </a:p>
        </p:txBody>
      </p:sp>
      <p:sp>
        <p:nvSpPr>
          <p:cNvPr id="137" name="TextBox 137"/>
          <p:cNvSpPr txBox="1"/>
          <p:nvPr/>
        </p:nvSpPr>
        <p:spPr>
          <a:xfrm>
            <a:off x="2371112" y="6440170"/>
            <a:ext cx="1068352" cy="230250"/>
          </a:xfrm>
          <a:prstGeom prst="rect">
            <a:avLst/>
          </a:prstGeom>
        </p:spPr>
        <p:txBody>
          <a:bodyPr lIns="0" tIns="0" rIns="0" bIns="0" rtlCol="0" anchor="t">
            <a:spAutoFit/>
          </a:bodyPr>
          <a:lstStyle/>
          <a:p>
            <a:pPr algn="l">
              <a:lnSpc>
                <a:spcPts val="901"/>
              </a:lnSpc>
            </a:pPr>
            <a:r>
              <a:rPr lang="en-US" sz="772" spc="-23" dirty="0">
                <a:solidFill>
                  <a:srgbClr val="090F10"/>
                </a:solidFill>
                <a:latin typeface="Open Sans Condensed"/>
                <a:ea typeface="Open Sans Condensed"/>
                <a:cs typeface="Open Sans Condensed"/>
                <a:sym typeface="Open Sans Condensed"/>
              </a:rPr>
              <a:t>Patch and paint walls and ceilings, if necessary.</a:t>
            </a:r>
          </a:p>
        </p:txBody>
      </p:sp>
      <p:sp>
        <p:nvSpPr>
          <p:cNvPr id="138" name="TextBox 138"/>
          <p:cNvSpPr txBox="1"/>
          <p:nvPr/>
        </p:nvSpPr>
        <p:spPr>
          <a:xfrm>
            <a:off x="2352358" y="4171052"/>
            <a:ext cx="16318" cy="87150"/>
          </a:xfrm>
          <a:prstGeom prst="rect">
            <a:avLst/>
          </a:prstGeom>
        </p:spPr>
        <p:txBody>
          <a:bodyPr lIns="0" tIns="0" rIns="0" bIns="0" rtlCol="0" anchor="t">
            <a:spAutoFit/>
          </a:bodyPr>
          <a:lstStyle/>
          <a:p>
            <a:pPr algn="l">
              <a:lnSpc>
                <a:spcPts val="695"/>
              </a:lnSpc>
            </a:pPr>
            <a:r>
              <a:rPr lang="en-US" sz="772" spc="-23" dirty="0">
                <a:solidFill>
                  <a:srgbClr val="090F10"/>
                </a:solidFill>
                <a:latin typeface="Open Sans Condensed"/>
                <a:ea typeface="Open Sans Condensed"/>
                <a:cs typeface="Open Sans Condensed"/>
                <a:sym typeface="Open Sans Condensed"/>
              </a:rPr>
              <a:t> </a:t>
            </a:r>
          </a:p>
        </p:txBody>
      </p:sp>
      <p:sp>
        <p:nvSpPr>
          <p:cNvPr id="139" name="TextBox 139"/>
          <p:cNvSpPr txBox="1"/>
          <p:nvPr/>
        </p:nvSpPr>
        <p:spPr>
          <a:xfrm>
            <a:off x="2368676" y="4060057"/>
            <a:ext cx="1254330" cy="284018"/>
          </a:xfrm>
          <a:prstGeom prst="rect">
            <a:avLst/>
          </a:prstGeom>
        </p:spPr>
        <p:txBody>
          <a:bodyPr lIns="0" tIns="0" rIns="0" bIns="0" rtlCol="0" anchor="t">
            <a:spAutoFit/>
          </a:bodyPr>
          <a:lstStyle/>
          <a:p>
            <a:pPr algn="l">
              <a:lnSpc>
                <a:spcPts val="1159"/>
              </a:lnSpc>
            </a:pPr>
            <a:r>
              <a:rPr lang="en-US" sz="772" spc="-23" dirty="0">
                <a:solidFill>
                  <a:srgbClr val="090F10"/>
                </a:solidFill>
                <a:latin typeface="Open Sans Condensed"/>
                <a:ea typeface="Open Sans Condensed"/>
                <a:cs typeface="Open Sans Condensed"/>
                <a:sym typeface="Open Sans Condensed"/>
              </a:rPr>
              <a:t>Straighten children’s play area and store extra toys.</a:t>
            </a:r>
          </a:p>
        </p:txBody>
      </p:sp>
      <p:sp>
        <p:nvSpPr>
          <p:cNvPr id="140" name="TextBox 140"/>
          <p:cNvSpPr txBox="1"/>
          <p:nvPr/>
        </p:nvSpPr>
        <p:spPr>
          <a:xfrm>
            <a:off x="2368676" y="4396007"/>
            <a:ext cx="1242723" cy="230620"/>
          </a:xfrm>
          <a:prstGeom prst="rect">
            <a:avLst/>
          </a:prstGeom>
        </p:spPr>
        <p:txBody>
          <a:bodyPr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Remove extra furniture and rearrange to define areas. </a:t>
            </a:r>
          </a:p>
        </p:txBody>
      </p:sp>
      <p:sp>
        <p:nvSpPr>
          <p:cNvPr id="141" name="TextBox 141"/>
          <p:cNvSpPr txBox="1"/>
          <p:nvPr/>
        </p:nvSpPr>
        <p:spPr>
          <a:xfrm>
            <a:off x="2368676" y="4650117"/>
            <a:ext cx="1429151" cy="274205"/>
          </a:xfrm>
          <a:prstGeom prst="rect">
            <a:avLst/>
          </a:prstGeom>
        </p:spPr>
        <p:txBody>
          <a:bodyPr wrap="square" lIns="0" tIns="0" rIns="0" bIns="0" rtlCol="0" anchor="t">
            <a:spAutoFit/>
          </a:bodyPr>
          <a:lstStyle/>
          <a:p>
            <a:pPr algn="l">
              <a:lnSpc>
                <a:spcPts val="1120"/>
              </a:lnSpc>
            </a:pPr>
            <a:r>
              <a:rPr lang="en-US" sz="772" spc="-23" dirty="0">
                <a:solidFill>
                  <a:srgbClr val="090F10"/>
                </a:solidFill>
                <a:latin typeface="Open Sans Condensed"/>
                <a:ea typeface="Open Sans Condensed"/>
                <a:cs typeface="Open Sans Condensed"/>
                <a:sym typeface="Open Sans Condensed"/>
              </a:rPr>
              <a:t>Make closets more appealing by storing seasonal clothes elsewhere.  </a:t>
            </a:r>
          </a:p>
        </p:txBody>
      </p:sp>
      <p:sp>
        <p:nvSpPr>
          <p:cNvPr id="142" name="TextBox 142"/>
          <p:cNvSpPr txBox="1"/>
          <p:nvPr/>
        </p:nvSpPr>
        <p:spPr>
          <a:xfrm>
            <a:off x="2375949" y="4860738"/>
            <a:ext cx="1478881" cy="205184"/>
          </a:xfrm>
          <a:prstGeom prst="rect">
            <a:avLst/>
          </a:prstGeom>
        </p:spPr>
        <p:txBody>
          <a:bodyPr wrap="square" lIns="0" tIns="0" rIns="0" bIns="0" rtlCol="0" anchor="t">
            <a:spAutoFit/>
          </a:bodyPr>
          <a:lstStyle/>
          <a:p>
            <a:pPr algn="l">
              <a:lnSpc>
                <a:spcPts val="1931"/>
              </a:lnSpc>
            </a:pPr>
            <a:r>
              <a:rPr lang="en-US" sz="772" spc="-23" dirty="0">
                <a:solidFill>
                  <a:srgbClr val="090F10"/>
                </a:solidFill>
                <a:latin typeface="Open Sans Condensed"/>
                <a:ea typeface="Open Sans Condensed"/>
                <a:cs typeface="Open Sans Condensed"/>
                <a:sym typeface="Open Sans Condensed"/>
              </a:rPr>
              <a:t>Be sure all clothes are hung up.</a:t>
            </a:r>
          </a:p>
        </p:txBody>
      </p:sp>
      <p:sp>
        <p:nvSpPr>
          <p:cNvPr id="143" name="TextBox 143"/>
          <p:cNvSpPr txBox="1"/>
          <p:nvPr/>
        </p:nvSpPr>
        <p:spPr>
          <a:xfrm>
            <a:off x="2352358" y="5514845"/>
            <a:ext cx="16318" cy="87150"/>
          </a:xfrm>
          <a:prstGeom prst="rect">
            <a:avLst/>
          </a:prstGeom>
        </p:spPr>
        <p:txBody>
          <a:bodyPr lIns="0" tIns="0" rIns="0" bIns="0" rtlCol="0" anchor="t">
            <a:spAutoFit/>
          </a:bodyPr>
          <a:lstStyle/>
          <a:p>
            <a:pPr algn="l">
              <a:lnSpc>
                <a:spcPts val="695"/>
              </a:lnSpc>
            </a:pPr>
            <a:r>
              <a:rPr lang="en-US" sz="772" spc="-23" dirty="0">
                <a:solidFill>
                  <a:srgbClr val="090F10"/>
                </a:solidFill>
                <a:latin typeface="Open Sans Condensed"/>
                <a:ea typeface="Open Sans Condensed"/>
                <a:cs typeface="Open Sans Condensed"/>
                <a:sym typeface="Open Sans Condensed"/>
              </a:rPr>
              <a:t> </a:t>
            </a:r>
          </a:p>
        </p:txBody>
      </p:sp>
      <p:sp>
        <p:nvSpPr>
          <p:cNvPr id="144" name="TextBox 144"/>
          <p:cNvSpPr txBox="1"/>
          <p:nvPr/>
        </p:nvSpPr>
        <p:spPr>
          <a:xfrm>
            <a:off x="2368676" y="5475199"/>
            <a:ext cx="1365124" cy="246862"/>
          </a:xfrm>
          <a:prstGeom prst="rect">
            <a:avLst/>
          </a:prstGeom>
        </p:spPr>
        <p:txBody>
          <a:bodyPr wrap="square" lIns="0" tIns="0" rIns="0" bIns="0" rtlCol="0" anchor="t">
            <a:spAutoFit/>
          </a:bodyPr>
          <a:lstStyle/>
          <a:p>
            <a:pPr algn="l">
              <a:lnSpc>
                <a:spcPts val="1043"/>
              </a:lnSpc>
            </a:pPr>
            <a:r>
              <a:rPr lang="en-US" sz="772" spc="-23" dirty="0">
                <a:solidFill>
                  <a:srgbClr val="090F10"/>
                </a:solidFill>
                <a:latin typeface="Open Sans Condensed"/>
                <a:ea typeface="Open Sans Condensed"/>
                <a:cs typeface="Open Sans Condensed"/>
                <a:sym typeface="Open Sans Condensed"/>
              </a:rPr>
              <a:t>Clean and deodorize all carpet, spot cleaning where necessary. </a:t>
            </a:r>
          </a:p>
        </p:txBody>
      </p:sp>
      <p:sp>
        <p:nvSpPr>
          <p:cNvPr id="145" name="TextBox 145"/>
          <p:cNvSpPr txBox="1"/>
          <p:nvPr/>
        </p:nvSpPr>
        <p:spPr>
          <a:xfrm>
            <a:off x="2368675" y="5915325"/>
            <a:ext cx="1429151" cy="246862"/>
          </a:xfrm>
          <a:prstGeom prst="rect">
            <a:avLst/>
          </a:prstGeom>
        </p:spPr>
        <p:txBody>
          <a:bodyPr wrap="square"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Wipe down lighting fixtures, making sure all bulbs are working.</a:t>
            </a:r>
          </a:p>
        </p:txBody>
      </p:sp>
      <p:sp>
        <p:nvSpPr>
          <p:cNvPr id="146" name="TextBox 146"/>
          <p:cNvSpPr txBox="1"/>
          <p:nvPr/>
        </p:nvSpPr>
        <p:spPr>
          <a:xfrm>
            <a:off x="4075063" y="4882220"/>
            <a:ext cx="1236252" cy="147476"/>
          </a:xfrm>
          <a:prstGeom prst="rect">
            <a:avLst/>
          </a:prstGeom>
        </p:spPr>
        <p:txBody>
          <a:bodyPr wrap="square" lIns="0" tIns="0" rIns="0" bIns="0" rtlCol="0" anchor="t">
            <a:spAutoFit/>
          </a:bodyPr>
          <a:lstStyle/>
          <a:p>
            <a:pPr algn="l">
              <a:lnSpc>
                <a:spcPts val="1300"/>
              </a:lnSpc>
            </a:pPr>
            <a:r>
              <a:rPr lang="en-US" sz="772" spc="-23" dirty="0">
                <a:solidFill>
                  <a:srgbClr val="090F10"/>
                </a:solidFill>
                <a:latin typeface="Open Sans Condensed"/>
                <a:ea typeface="Open Sans Condensed"/>
                <a:cs typeface="Open Sans Condensed"/>
                <a:sym typeface="Open Sans Condensed"/>
              </a:rPr>
              <a:t> Sweep and clean floors.</a:t>
            </a:r>
          </a:p>
        </p:txBody>
      </p:sp>
      <p:sp>
        <p:nvSpPr>
          <p:cNvPr id="147" name="TextBox 147"/>
          <p:cNvSpPr txBox="1"/>
          <p:nvPr/>
        </p:nvSpPr>
        <p:spPr>
          <a:xfrm>
            <a:off x="4084608" y="5061959"/>
            <a:ext cx="1528501" cy="246862"/>
          </a:xfrm>
          <a:prstGeom prst="rect">
            <a:avLst/>
          </a:prstGeom>
        </p:spPr>
        <p:txBody>
          <a:bodyPr wrap="square"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Remove cobwebs from walls, window-sills, and ceilings.  </a:t>
            </a:r>
          </a:p>
        </p:txBody>
      </p:sp>
      <p:sp>
        <p:nvSpPr>
          <p:cNvPr id="148" name="TextBox 148"/>
          <p:cNvSpPr txBox="1"/>
          <p:nvPr/>
        </p:nvSpPr>
        <p:spPr>
          <a:xfrm>
            <a:off x="4084607" y="4122847"/>
            <a:ext cx="1600601" cy="246862"/>
          </a:xfrm>
          <a:prstGeom prst="rect">
            <a:avLst/>
          </a:prstGeom>
        </p:spPr>
        <p:txBody>
          <a:bodyPr wrap="square"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Organize all areas: laundry area, family area, workshop, garden equipment, etc.</a:t>
            </a:r>
          </a:p>
        </p:txBody>
      </p:sp>
      <p:sp>
        <p:nvSpPr>
          <p:cNvPr id="149" name="TextBox 149"/>
          <p:cNvSpPr txBox="1"/>
          <p:nvPr/>
        </p:nvSpPr>
        <p:spPr>
          <a:xfrm>
            <a:off x="4084608" y="5778530"/>
            <a:ext cx="1292382" cy="230620"/>
          </a:xfrm>
          <a:prstGeom prst="rect">
            <a:avLst/>
          </a:prstGeom>
        </p:spPr>
        <p:txBody>
          <a:bodyPr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Make sure furnace, air conditioning and hot water heater are in working order.</a:t>
            </a:r>
          </a:p>
        </p:txBody>
      </p:sp>
      <p:sp>
        <p:nvSpPr>
          <p:cNvPr id="150" name="TextBox 150"/>
          <p:cNvSpPr txBox="1"/>
          <p:nvPr/>
        </p:nvSpPr>
        <p:spPr>
          <a:xfrm>
            <a:off x="5806082" y="4526478"/>
            <a:ext cx="1460534" cy="152625"/>
          </a:xfrm>
          <a:prstGeom prst="rect">
            <a:avLst/>
          </a:prstGeom>
        </p:spPr>
        <p:txBody>
          <a:bodyPr lIns="0" tIns="0" rIns="0" bIns="0" rtlCol="0" anchor="t">
            <a:spAutoFit/>
          </a:bodyPr>
          <a:lstStyle/>
          <a:p>
            <a:pPr algn="l">
              <a:lnSpc>
                <a:spcPts val="1300"/>
              </a:lnSpc>
            </a:pPr>
            <a:r>
              <a:rPr lang="en-US" sz="772" spc="-23" dirty="0">
                <a:solidFill>
                  <a:srgbClr val="090F10"/>
                </a:solidFill>
                <a:latin typeface="Open Sans Condensed"/>
                <a:ea typeface="Open Sans Condensed"/>
                <a:cs typeface="Open Sans Condensed"/>
                <a:sym typeface="Open Sans Condensed"/>
              </a:rPr>
              <a:t>Pick up after pets. </a:t>
            </a:r>
          </a:p>
        </p:txBody>
      </p:sp>
      <p:sp>
        <p:nvSpPr>
          <p:cNvPr id="151" name="TextBox 151"/>
          <p:cNvSpPr txBox="1"/>
          <p:nvPr/>
        </p:nvSpPr>
        <p:spPr>
          <a:xfrm>
            <a:off x="5806081" y="5611246"/>
            <a:ext cx="1759997" cy="564257"/>
          </a:xfrm>
          <a:prstGeom prst="rect">
            <a:avLst/>
          </a:prstGeom>
        </p:spPr>
        <p:txBody>
          <a:bodyPr wrap="square" lIns="0" tIns="0" rIns="0" bIns="0" rtlCol="0" anchor="t">
            <a:spAutoFit/>
          </a:bodyPr>
          <a:lstStyle/>
          <a:p>
            <a:pPr algn="l">
              <a:lnSpc>
                <a:spcPts val="1854"/>
              </a:lnSpc>
            </a:pPr>
            <a:r>
              <a:rPr lang="en-US" sz="772" spc="-23" dirty="0">
                <a:solidFill>
                  <a:srgbClr val="090F10"/>
                </a:solidFill>
                <a:latin typeface="Open Sans Condensed"/>
                <a:ea typeface="Open Sans Condensed"/>
                <a:cs typeface="Open Sans Condensed"/>
                <a:sym typeface="Open Sans Condensed"/>
              </a:rPr>
              <a:t>Open windows to “freshen up” your home.</a:t>
            </a:r>
          </a:p>
          <a:p>
            <a:pPr algn="l">
              <a:lnSpc>
                <a:spcPts val="901"/>
              </a:lnSpc>
            </a:pPr>
            <a:r>
              <a:rPr lang="en-US" sz="772" spc="-23" dirty="0">
                <a:solidFill>
                  <a:srgbClr val="090F10"/>
                </a:solidFill>
                <a:latin typeface="Open Sans Condensed"/>
                <a:ea typeface="Open Sans Condensed"/>
                <a:cs typeface="Open Sans Condensed"/>
                <a:sym typeface="Open Sans Condensed"/>
              </a:rPr>
              <a:t>Do a quick tidy up.</a:t>
            </a:r>
          </a:p>
          <a:p>
            <a:pPr algn="l">
              <a:lnSpc>
                <a:spcPts val="1854"/>
              </a:lnSpc>
            </a:pPr>
            <a:r>
              <a:rPr lang="en-US" sz="772" spc="-23" dirty="0">
                <a:solidFill>
                  <a:srgbClr val="090F10"/>
                </a:solidFill>
                <a:latin typeface="Open Sans Condensed"/>
                <a:ea typeface="Open Sans Condensed"/>
                <a:cs typeface="Open Sans Condensed"/>
                <a:sym typeface="Open Sans Condensed"/>
              </a:rPr>
              <a:t>Play instrumental music.</a:t>
            </a:r>
          </a:p>
        </p:txBody>
      </p:sp>
      <p:sp>
        <p:nvSpPr>
          <p:cNvPr id="152" name="TextBox 152"/>
          <p:cNvSpPr txBox="1"/>
          <p:nvPr/>
        </p:nvSpPr>
        <p:spPr>
          <a:xfrm>
            <a:off x="5696816" y="3967702"/>
            <a:ext cx="1493066" cy="328677"/>
          </a:xfrm>
          <a:prstGeom prst="rect">
            <a:avLst/>
          </a:prstGeom>
        </p:spPr>
        <p:txBody>
          <a:bodyPr lIns="0" tIns="0" rIns="0" bIns="0" rtlCol="0" anchor="t">
            <a:spAutoFit/>
          </a:bodyPr>
          <a:lstStyle/>
          <a:p>
            <a:pPr algn="l">
              <a:lnSpc>
                <a:spcPts val="884"/>
              </a:lnSpc>
            </a:pPr>
            <a:r>
              <a:rPr lang="en-US" sz="772" spc="-23" dirty="0">
                <a:solidFill>
                  <a:srgbClr val="090F10"/>
                </a:solidFill>
                <a:latin typeface="Open Sans Condensed"/>
                <a:ea typeface="Open Sans Condensed"/>
                <a:cs typeface="Open Sans Condensed"/>
                <a:sym typeface="Open Sans Condensed"/>
              </a:rPr>
              <a:t>Before each showing, be sure to complete these last-minute touches to make your home stand out and look great!</a:t>
            </a:r>
          </a:p>
        </p:txBody>
      </p:sp>
      <p:sp>
        <p:nvSpPr>
          <p:cNvPr id="153" name="TextBox 153"/>
          <p:cNvSpPr txBox="1"/>
          <p:nvPr/>
        </p:nvSpPr>
        <p:spPr>
          <a:xfrm>
            <a:off x="602162" y="3655185"/>
            <a:ext cx="1031877" cy="193200"/>
          </a:xfrm>
          <a:prstGeom prst="rect">
            <a:avLst/>
          </a:prstGeom>
        </p:spPr>
        <p:txBody>
          <a:bodyPr wrap="square" lIns="0" tIns="0" rIns="0" bIns="0" rtlCol="0" anchor="t">
            <a:spAutoFit/>
          </a:bodyPr>
          <a:lstStyle/>
          <a:p>
            <a:pPr algn="l">
              <a:lnSpc>
                <a:spcPts val="1578"/>
              </a:lnSpc>
            </a:pPr>
            <a:r>
              <a:rPr lang="en-US" sz="1127" spc="33" dirty="0">
                <a:solidFill>
                  <a:srgbClr val="FFFFFF"/>
                </a:solidFill>
                <a:latin typeface="Open Sans Condensed"/>
                <a:ea typeface="Open Sans Condensed"/>
                <a:cs typeface="Open Sans Condensed"/>
                <a:sym typeface="Open Sans Condensed"/>
              </a:rPr>
              <a:t>LIVING AREAS</a:t>
            </a:r>
          </a:p>
        </p:txBody>
      </p:sp>
      <p:sp>
        <p:nvSpPr>
          <p:cNvPr id="154" name="TextBox 154"/>
          <p:cNvSpPr txBox="1"/>
          <p:nvPr/>
        </p:nvSpPr>
        <p:spPr>
          <a:xfrm>
            <a:off x="2345211" y="3655185"/>
            <a:ext cx="931389" cy="186654"/>
          </a:xfrm>
          <a:prstGeom prst="rect">
            <a:avLst/>
          </a:prstGeom>
        </p:spPr>
        <p:txBody>
          <a:bodyPr wrap="square" lIns="0" tIns="0" rIns="0" bIns="0" rtlCol="0" anchor="t">
            <a:spAutoFit/>
          </a:bodyPr>
          <a:lstStyle/>
          <a:p>
            <a:pPr algn="l">
              <a:lnSpc>
                <a:spcPts val="1578"/>
              </a:lnSpc>
            </a:pPr>
            <a:r>
              <a:rPr lang="en-US" sz="1127" spc="33" dirty="0">
                <a:solidFill>
                  <a:srgbClr val="FFFFFF"/>
                </a:solidFill>
                <a:latin typeface="Open Sans Condensed"/>
                <a:ea typeface="Open Sans Condensed"/>
                <a:cs typeface="Open Sans Condensed"/>
                <a:sym typeface="Open Sans Condensed"/>
              </a:rPr>
              <a:t>BEDROOMS</a:t>
            </a:r>
          </a:p>
        </p:txBody>
      </p:sp>
      <p:sp>
        <p:nvSpPr>
          <p:cNvPr id="155" name="TextBox 155"/>
          <p:cNvSpPr txBox="1"/>
          <p:nvPr/>
        </p:nvSpPr>
        <p:spPr>
          <a:xfrm>
            <a:off x="4067930" y="3655185"/>
            <a:ext cx="1342269" cy="186654"/>
          </a:xfrm>
          <a:prstGeom prst="rect">
            <a:avLst/>
          </a:prstGeom>
        </p:spPr>
        <p:txBody>
          <a:bodyPr wrap="square" lIns="0" tIns="0" rIns="0" bIns="0" rtlCol="0" anchor="t">
            <a:spAutoFit/>
          </a:bodyPr>
          <a:lstStyle/>
          <a:p>
            <a:pPr algn="l">
              <a:lnSpc>
                <a:spcPts val="1578"/>
              </a:lnSpc>
            </a:pPr>
            <a:r>
              <a:rPr lang="en-US" sz="1127" spc="33" dirty="0">
                <a:solidFill>
                  <a:srgbClr val="FFFFFF"/>
                </a:solidFill>
                <a:latin typeface="Open Sans Condensed"/>
                <a:ea typeface="Open Sans Condensed"/>
                <a:cs typeface="Open Sans Condensed"/>
                <a:sym typeface="Open Sans Condensed"/>
              </a:rPr>
              <a:t>OTHER ROOMS</a:t>
            </a:r>
          </a:p>
        </p:txBody>
      </p:sp>
      <p:sp>
        <p:nvSpPr>
          <p:cNvPr id="156" name="TextBox 156"/>
          <p:cNvSpPr txBox="1"/>
          <p:nvPr/>
        </p:nvSpPr>
        <p:spPr>
          <a:xfrm>
            <a:off x="5790224" y="3655185"/>
            <a:ext cx="1759999" cy="186654"/>
          </a:xfrm>
          <a:prstGeom prst="rect">
            <a:avLst/>
          </a:prstGeom>
        </p:spPr>
        <p:txBody>
          <a:bodyPr wrap="square" lIns="0" tIns="0" rIns="0" bIns="0" rtlCol="0" anchor="t">
            <a:spAutoFit/>
          </a:bodyPr>
          <a:lstStyle/>
          <a:p>
            <a:pPr algn="l">
              <a:lnSpc>
                <a:spcPts val="1578"/>
              </a:lnSpc>
            </a:pPr>
            <a:r>
              <a:rPr lang="en-US" sz="1127" spc="33" dirty="0">
                <a:solidFill>
                  <a:srgbClr val="FFFFFF"/>
                </a:solidFill>
                <a:latin typeface="Open Sans Condensed"/>
                <a:ea typeface="Open Sans Condensed"/>
                <a:cs typeface="Open Sans Condensed"/>
                <a:sym typeface="Open Sans Condensed"/>
              </a:rPr>
              <a:t>HERE COMES A  BUYER</a:t>
            </a:r>
          </a:p>
        </p:txBody>
      </p:sp>
      <p:sp>
        <p:nvSpPr>
          <p:cNvPr id="157" name="TextBox 157"/>
          <p:cNvSpPr txBox="1"/>
          <p:nvPr/>
        </p:nvSpPr>
        <p:spPr>
          <a:xfrm>
            <a:off x="529936" y="1686458"/>
            <a:ext cx="6870651" cy="605011"/>
          </a:xfrm>
          <a:prstGeom prst="rect">
            <a:avLst/>
          </a:prstGeom>
        </p:spPr>
        <p:txBody>
          <a:bodyPr lIns="0" tIns="0" rIns="0" bIns="0" rtlCol="0" anchor="t">
            <a:spAutoFit/>
          </a:bodyPr>
          <a:lstStyle/>
          <a:p>
            <a:pPr algn="ctr">
              <a:lnSpc>
                <a:spcPts val="3284"/>
              </a:lnSpc>
            </a:pPr>
            <a:r>
              <a:rPr lang="en-US" sz="1313" dirty="0">
                <a:solidFill>
                  <a:srgbClr val="090F10"/>
                </a:solidFill>
                <a:latin typeface="Gotham"/>
                <a:ea typeface="Gotham"/>
                <a:cs typeface="Gotham"/>
                <a:sym typeface="Gotham"/>
              </a:rPr>
              <a:t>You can rely on our network of the most reliable </a:t>
            </a:r>
          </a:p>
          <a:p>
            <a:pPr algn="ctr">
              <a:lnSpc>
                <a:spcPts val="656"/>
              </a:lnSpc>
            </a:pPr>
            <a:r>
              <a:rPr lang="en-US" sz="1313" dirty="0">
                <a:solidFill>
                  <a:srgbClr val="090F10"/>
                </a:solidFill>
                <a:latin typeface="Gotham"/>
                <a:ea typeface="Gotham"/>
                <a:cs typeface="Gotham"/>
                <a:sym typeface="Gotham"/>
              </a:rPr>
              <a:t>home improvement professionals in the marketplace.</a:t>
            </a:r>
          </a:p>
        </p:txBody>
      </p:sp>
      <p:sp>
        <p:nvSpPr>
          <p:cNvPr id="158" name="TextBox 158"/>
          <p:cNvSpPr txBox="1"/>
          <p:nvPr/>
        </p:nvSpPr>
        <p:spPr>
          <a:xfrm>
            <a:off x="664106" y="4703994"/>
            <a:ext cx="1068344" cy="102592"/>
          </a:xfrm>
          <a:prstGeom prst="rect">
            <a:avLst/>
          </a:prstGeom>
        </p:spPr>
        <p:txBody>
          <a:bodyPr wrap="square" lIns="0" tIns="0" rIns="0" bIns="0" rtlCol="0" anchor="t">
            <a:spAutoFit/>
          </a:bodyPr>
          <a:lstStyle/>
          <a:p>
            <a:pPr algn="l">
              <a:lnSpc>
                <a:spcPts val="773"/>
              </a:lnSpc>
            </a:pPr>
            <a:r>
              <a:rPr lang="en-US" sz="772" spc="-23" dirty="0">
                <a:solidFill>
                  <a:srgbClr val="090F10"/>
                </a:solidFill>
                <a:latin typeface="Open Sans Condensed"/>
                <a:ea typeface="Open Sans Condensed"/>
                <a:cs typeface="Open Sans Condensed"/>
                <a:sym typeface="Open Sans Condensed"/>
              </a:rPr>
              <a:t>Straighten bookshelves.</a:t>
            </a:r>
          </a:p>
        </p:txBody>
      </p:sp>
      <p:sp>
        <p:nvSpPr>
          <p:cNvPr id="159" name="TextBox 159"/>
          <p:cNvSpPr txBox="1"/>
          <p:nvPr/>
        </p:nvSpPr>
        <p:spPr>
          <a:xfrm>
            <a:off x="655947" y="4122847"/>
            <a:ext cx="1277062" cy="230620"/>
          </a:xfrm>
          <a:prstGeom prst="rect">
            <a:avLst/>
          </a:prstGeom>
        </p:spPr>
        <p:txBody>
          <a:bodyPr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Remove piles of papers and magazines from tables. </a:t>
            </a:r>
          </a:p>
        </p:txBody>
      </p:sp>
      <p:sp>
        <p:nvSpPr>
          <p:cNvPr id="160" name="TextBox 160"/>
          <p:cNvSpPr txBox="1"/>
          <p:nvPr/>
        </p:nvSpPr>
        <p:spPr>
          <a:xfrm>
            <a:off x="664106" y="4399663"/>
            <a:ext cx="1390318" cy="230620"/>
          </a:xfrm>
          <a:prstGeom prst="rect">
            <a:avLst/>
          </a:prstGeom>
        </p:spPr>
        <p:txBody>
          <a:bodyPr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Rearrange furniture; discard worn furniture and store “extra” pieces.</a:t>
            </a:r>
          </a:p>
        </p:txBody>
      </p:sp>
      <p:grpSp>
        <p:nvGrpSpPr>
          <p:cNvPr id="161" name="Group 161"/>
          <p:cNvGrpSpPr/>
          <p:nvPr/>
        </p:nvGrpSpPr>
        <p:grpSpPr>
          <a:xfrm>
            <a:off x="655947" y="5089009"/>
            <a:ext cx="1578508" cy="1005413"/>
            <a:chOff x="0" y="0"/>
            <a:chExt cx="2104677" cy="1340550"/>
          </a:xfrm>
        </p:grpSpPr>
        <p:sp>
          <p:nvSpPr>
            <p:cNvPr id="162" name="TextBox 162"/>
            <p:cNvSpPr txBox="1"/>
            <p:nvPr/>
          </p:nvSpPr>
          <p:spPr>
            <a:xfrm>
              <a:off x="0" y="0"/>
              <a:ext cx="2104677" cy="329149"/>
            </a:xfrm>
            <a:prstGeom prst="rect">
              <a:avLst/>
            </a:prstGeom>
          </p:spPr>
          <p:txBody>
            <a:bodyPr wrap="square"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Clean and deodorize carpets, spot clean where necessary; wash all floors.</a:t>
              </a:r>
            </a:p>
          </p:txBody>
        </p:sp>
        <p:sp>
          <p:nvSpPr>
            <p:cNvPr id="163" name="TextBox 163"/>
            <p:cNvSpPr txBox="1"/>
            <p:nvPr/>
          </p:nvSpPr>
          <p:spPr>
            <a:xfrm>
              <a:off x="0" y="1203761"/>
              <a:ext cx="1702749" cy="136789"/>
            </a:xfrm>
            <a:prstGeom prst="rect">
              <a:avLst/>
            </a:prstGeom>
          </p:spPr>
          <p:txBody>
            <a:bodyPr wrap="square" lIns="0" tIns="0" rIns="0" bIns="0" rtlCol="0" anchor="t">
              <a:spAutoFit/>
            </a:bodyPr>
            <a:lstStyle/>
            <a:p>
              <a:pPr algn="l">
                <a:lnSpc>
                  <a:spcPts val="773"/>
                </a:lnSpc>
              </a:pPr>
              <a:r>
                <a:rPr lang="en-US" sz="772" spc="-23" dirty="0">
                  <a:solidFill>
                    <a:srgbClr val="090F10"/>
                  </a:solidFill>
                  <a:latin typeface="Open Sans Condensed"/>
                  <a:ea typeface="Open Sans Condensed"/>
                  <a:cs typeface="Open Sans Condensed"/>
                  <a:sym typeface="Open Sans Condensed"/>
                </a:rPr>
                <a:t>Clean fireplace, if applicable.</a:t>
              </a:r>
            </a:p>
          </p:txBody>
        </p:sp>
        <p:sp>
          <p:nvSpPr>
            <p:cNvPr id="164" name="TextBox 164"/>
            <p:cNvSpPr txBox="1"/>
            <p:nvPr/>
          </p:nvSpPr>
          <p:spPr>
            <a:xfrm>
              <a:off x="0" y="387395"/>
              <a:ext cx="1424458" cy="136789"/>
            </a:xfrm>
            <a:prstGeom prst="rect">
              <a:avLst/>
            </a:prstGeom>
          </p:spPr>
          <p:txBody>
            <a:bodyPr wrap="square" lIns="0" tIns="0" rIns="0" bIns="0" rtlCol="0" anchor="t">
              <a:spAutoFit/>
            </a:bodyPr>
            <a:lstStyle/>
            <a:p>
              <a:pPr algn="l">
                <a:lnSpc>
                  <a:spcPts val="773"/>
                </a:lnSpc>
              </a:pPr>
              <a:r>
                <a:rPr lang="en-US" sz="772" spc="-23" dirty="0">
                  <a:solidFill>
                    <a:srgbClr val="090F10"/>
                  </a:solidFill>
                  <a:latin typeface="Open Sans Condensed"/>
                  <a:ea typeface="Open Sans Condensed"/>
                  <a:cs typeface="Open Sans Condensed"/>
                  <a:sym typeface="Open Sans Condensed"/>
                </a:rPr>
                <a:t>Polish all furniture.</a:t>
              </a:r>
            </a:p>
          </p:txBody>
        </p:sp>
        <p:sp>
          <p:nvSpPr>
            <p:cNvPr id="165" name="TextBox 165"/>
            <p:cNvSpPr txBox="1"/>
            <p:nvPr/>
          </p:nvSpPr>
          <p:spPr>
            <a:xfrm>
              <a:off x="10879" y="606830"/>
              <a:ext cx="1872256" cy="329149"/>
            </a:xfrm>
            <a:prstGeom prst="rect">
              <a:avLst/>
            </a:prstGeom>
          </p:spPr>
          <p:txBody>
            <a:bodyPr wrap="square"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Wipe down lighting fixtures, making sure all bulbs are working.</a:t>
              </a:r>
            </a:p>
          </p:txBody>
        </p:sp>
        <p:sp>
          <p:nvSpPr>
            <p:cNvPr id="166" name="TextBox 166"/>
            <p:cNvSpPr txBox="1"/>
            <p:nvPr/>
          </p:nvSpPr>
          <p:spPr>
            <a:xfrm>
              <a:off x="0" y="971400"/>
              <a:ext cx="1702749" cy="136789"/>
            </a:xfrm>
            <a:prstGeom prst="rect">
              <a:avLst/>
            </a:prstGeom>
          </p:spPr>
          <p:txBody>
            <a:bodyPr wrap="square" lIns="0" tIns="0" rIns="0" bIns="0" rtlCol="0" anchor="t">
              <a:spAutoFit/>
            </a:bodyPr>
            <a:lstStyle/>
            <a:p>
              <a:pPr algn="l">
                <a:lnSpc>
                  <a:spcPts val="773"/>
                </a:lnSpc>
              </a:pPr>
              <a:r>
                <a:rPr lang="en-US" sz="772" spc="-23" dirty="0">
                  <a:solidFill>
                    <a:srgbClr val="090F10"/>
                  </a:solidFill>
                  <a:latin typeface="Open Sans Condensed"/>
                  <a:ea typeface="Open Sans Condensed"/>
                  <a:cs typeface="Open Sans Condensed"/>
                  <a:sym typeface="Open Sans Condensed"/>
                </a:rPr>
                <a:t>Wash window treatments.</a:t>
              </a:r>
            </a:p>
          </p:txBody>
        </p:sp>
      </p:grpSp>
      <p:sp>
        <p:nvSpPr>
          <p:cNvPr id="167" name="TextBox 167"/>
          <p:cNvSpPr txBox="1"/>
          <p:nvPr/>
        </p:nvSpPr>
        <p:spPr>
          <a:xfrm>
            <a:off x="2371112" y="5751572"/>
            <a:ext cx="1107493" cy="127289"/>
          </a:xfrm>
          <a:prstGeom prst="rect">
            <a:avLst/>
          </a:prstGeom>
        </p:spPr>
        <p:txBody>
          <a:bodyPr lIns="0" tIns="0" rIns="0" bIns="0" rtlCol="0" anchor="t">
            <a:spAutoFit/>
          </a:bodyPr>
          <a:lstStyle/>
          <a:p>
            <a:pPr algn="l">
              <a:lnSpc>
                <a:spcPts val="1043"/>
              </a:lnSpc>
            </a:pPr>
            <a:r>
              <a:rPr lang="en-US" sz="772" spc="-23" dirty="0">
                <a:solidFill>
                  <a:srgbClr val="090F10"/>
                </a:solidFill>
                <a:latin typeface="Open Sans Condensed"/>
                <a:ea typeface="Open Sans Condensed"/>
                <a:cs typeface="Open Sans Condensed"/>
                <a:sym typeface="Open Sans Condensed"/>
              </a:rPr>
              <a:t>Wash window treatments.</a:t>
            </a:r>
          </a:p>
        </p:txBody>
      </p:sp>
      <p:sp>
        <p:nvSpPr>
          <p:cNvPr id="168" name="TextBox 168"/>
          <p:cNvSpPr txBox="1"/>
          <p:nvPr/>
        </p:nvSpPr>
        <p:spPr>
          <a:xfrm>
            <a:off x="4084608" y="4405124"/>
            <a:ext cx="1460534" cy="246862"/>
          </a:xfrm>
          <a:prstGeom prst="rect">
            <a:avLst/>
          </a:prstGeom>
        </p:spPr>
        <p:txBody>
          <a:bodyPr wrap="square"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Box up and store (or dispose) of </a:t>
            </a:r>
          </a:p>
          <a:p>
            <a:pPr algn="l">
              <a:lnSpc>
                <a:spcPts val="965"/>
              </a:lnSpc>
            </a:pPr>
            <a:r>
              <a:rPr lang="en-US" sz="772" spc="-23" dirty="0">
                <a:solidFill>
                  <a:srgbClr val="090F10"/>
                </a:solidFill>
                <a:latin typeface="Open Sans Condensed"/>
                <a:ea typeface="Open Sans Condensed"/>
                <a:cs typeface="Open Sans Condensed"/>
                <a:sym typeface="Open Sans Condensed"/>
              </a:rPr>
              <a:t>any unnecessary items.</a:t>
            </a:r>
          </a:p>
        </p:txBody>
      </p:sp>
      <p:sp>
        <p:nvSpPr>
          <p:cNvPr id="169" name="TextBox 169"/>
          <p:cNvSpPr txBox="1"/>
          <p:nvPr/>
        </p:nvSpPr>
        <p:spPr>
          <a:xfrm>
            <a:off x="4084608" y="5359125"/>
            <a:ext cx="1226707" cy="112857"/>
          </a:xfrm>
          <a:prstGeom prst="rect">
            <a:avLst/>
          </a:prstGeom>
        </p:spPr>
        <p:txBody>
          <a:bodyPr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Wash windows, inside and out.</a:t>
            </a:r>
          </a:p>
        </p:txBody>
      </p:sp>
      <p:sp>
        <p:nvSpPr>
          <p:cNvPr id="170" name="TextBox 170"/>
          <p:cNvSpPr txBox="1"/>
          <p:nvPr/>
        </p:nvSpPr>
        <p:spPr>
          <a:xfrm>
            <a:off x="5806082" y="4729793"/>
            <a:ext cx="1460534" cy="230620"/>
          </a:xfrm>
          <a:prstGeom prst="rect">
            <a:avLst/>
          </a:prstGeom>
        </p:spPr>
        <p:txBody>
          <a:bodyPr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Pick up lawn tools, toys, etc. lying around the yard.</a:t>
            </a:r>
          </a:p>
        </p:txBody>
      </p:sp>
      <p:sp>
        <p:nvSpPr>
          <p:cNvPr id="171" name="TextBox 171"/>
          <p:cNvSpPr txBox="1"/>
          <p:nvPr/>
        </p:nvSpPr>
        <p:spPr>
          <a:xfrm>
            <a:off x="5806082" y="5022767"/>
            <a:ext cx="1460534" cy="112857"/>
          </a:xfrm>
          <a:prstGeom prst="rect">
            <a:avLst/>
          </a:prstGeom>
        </p:spPr>
        <p:txBody>
          <a:bodyPr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Clear driveways and walk areas.</a:t>
            </a:r>
          </a:p>
        </p:txBody>
      </p:sp>
      <p:sp>
        <p:nvSpPr>
          <p:cNvPr id="172" name="TextBox 172"/>
          <p:cNvSpPr txBox="1"/>
          <p:nvPr/>
        </p:nvSpPr>
        <p:spPr>
          <a:xfrm>
            <a:off x="5806082" y="5397076"/>
            <a:ext cx="1759998" cy="246862"/>
          </a:xfrm>
          <a:prstGeom prst="rect">
            <a:avLst/>
          </a:prstGeom>
        </p:spPr>
        <p:txBody>
          <a:bodyPr wrap="square" lIns="0" tIns="0" rIns="0" bIns="0" rtlCol="0" anchor="t">
            <a:spAutoFit/>
          </a:bodyPr>
          <a:lstStyle/>
          <a:p>
            <a:pPr algn="l">
              <a:lnSpc>
                <a:spcPts val="965"/>
              </a:lnSpc>
            </a:pPr>
            <a:r>
              <a:rPr lang="en-US" sz="772" spc="-23" dirty="0">
                <a:solidFill>
                  <a:srgbClr val="090F10"/>
                </a:solidFill>
                <a:latin typeface="Open Sans Condensed"/>
                <a:ea typeface="Open Sans Condensed"/>
                <a:cs typeface="Open Sans Condensed"/>
                <a:sym typeface="Open Sans Condensed"/>
              </a:rPr>
              <a:t>Open curtains for daytime showings and close curtains for nighttime showings.</a:t>
            </a:r>
          </a:p>
        </p:txBody>
      </p:sp>
      <p:grpSp>
        <p:nvGrpSpPr>
          <p:cNvPr id="173" name="Group 173"/>
          <p:cNvGrpSpPr/>
          <p:nvPr/>
        </p:nvGrpSpPr>
        <p:grpSpPr>
          <a:xfrm>
            <a:off x="80398" y="8187904"/>
            <a:ext cx="7692002" cy="1876305"/>
            <a:chOff x="0" y="0"/>
            <a:chExt cx="3506196" cy="665778"/>
          </a:xfrm>
        </p:grpSpPr>
        <p:sp>
          <p:nvSpPr>
            <p:cNvPr id="174" name="Freeform 174"/>
            <p:cNvSpPr/>
            <p:nvPr/>
          </p:nvSpPr>
          <p:spPr>
            <a:xfrm>
              <a:off x="0" y="0"/>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175" name="TextBox 175"/>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176" name="TextBox 176"/>
          <p:cNvSpPr txBox="1"/>
          <p:nvPr/>
        </p:nvSpPr>
        <p:spPr>
          <a:xfrm>
            <a:off x="4219838" y="8635962"/>
            <a:ext cx="3632959" cy="657039"/>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a:p>
            <a:pPr algn="l">
              <a:lnSpc>
                <a:spcPts val="1674"/>
              </a:lnSpc>
            </a:pPr>
            <a:endParaRPr lang="en-US" sz="1768" spc="-35" dirty="0">
              <a:solidFill>
                <a:srgbClr val="FFFFFF"/>
              </a:solidFill>
              <a:latin typeface="IBM Plex Sans Condensed"/>
              <a:ea typeface="IBM Plex Sans Condensed"/>
              <a:cs typeface="IBM Plex Sans Condensed"/>
              <a:sym typeface="IBM Plex Sans Condensed"/>
            </a:endParaRPr>
          </a:p>
        </p:txBody>
      </p:sp>
      <p:sp>
        <p:nvSpPr>
          <p:cNvPr id="177" name="TextBox 177"/>
          <p:cNvSpPr txBox="1"/>
          <p:nvPr/>
        </p:nvSpPr>
        <p:spPr>
          <a:xfrm>
            <a:off x="4219838" y="9267947"/>
            <a:ext cx="3632959" cy="580480"/>
          </a:xfrm>
          <a:prstGeom prst="rect">
            <a:avLst/>
          </a:prstGeom>
        </p:spPr>
        <p:txBody>
          <a:bodyPr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178" name="Group 178"/>
          <p:cNvGrpSpPr/>
          <p:nvPr/>
        </p:nvGrpSpPr>
        <p:grpSpPr>
          <a:xfrm>
            <a:off x="0" y="8187904"/>
            <a:ext cx="1490417" cy="1876305"/>
            <a:chOff x="0" y="0"/>
            <a:chExt cx="1034325" cy="1259796"/>
          </a:xfrm>
        </p:grpSpPr>
        <p:sp>
          <p:nvSpPr>
            <p:cNvPr id="179" name="Freeform 179"/>
            <p:cNvSpPr/>
            <p:nvPr/>
          </p:nvSpPr>
          <p:spPr>
            <a:xfrm>
              <a:off x="0" y="0"/>
              <a:ext cx="1034325" cy="1259796"/>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4"/>
              <a:stretch>
                <a:fillRect l="-10899" r="-10899"/>
              </a:stretch>
            </a:blipFill>
          </p:spPr>
          <p:txBody>
            <a:bodyPr/>
            <a:lstStyle/>
            <a:p>
              <a:endParaRPr lang="en-US" dirty="0"/>
            </a:p>
          </p:txBody>
        </p:sp>
      </p:grpSp>
      <p:grpSp>
        <p:nvGrpSpPr>
          <p:cNvPr id="180" name="Group 180"/>
          <p:cNvGrpSpPr/>
          <p:nvPr/>
        </p:nvGrpSpPr>
        <p:grpSpPr>
          <a:xfrm>
            <a:off x="6281983" y="8188838"/>
            <a:ext cx="1490417" cy="1828800"/>
            <a:chOff x="0" y="0"/>
            <a:chExt cx="1029982" cy="1217932"/>
          </a:xfrm>
        </p:grpSpPr>
        <p:sp>
          <p:nvSpPr>
            <p:cNvPr id="181" name="Freeform 181"/>
            <p:cNvSpPr/>
            <p:nvPr/>
          </p:nvSpPr>
          <p:spPr>
            <a:xfrm>
              <a:off x="0" y="0"/>
              <a:ext cx="1029982" cy="1217932"/>
            </a:xfrm>
            <a:custGeom>
              <a:avLst/>
              <a:gdLst/>
              <a:ahLst/>
              <a:cxnLst/>
              <a:rect l="l" t="t" r="r" b="b"/>
              <a:pathLst>
                <a:path w="1029982" h="1217932">
                  <a:moveTo>
                    <a:pt x="69000" y="0"/>
                  </a:moveTo>
                  <a:lnTo>
                    <a:pt x="960981" y="0"/>
                  </a:lnTo>
                  <a:cubicBezTo>
                    <a:pt x="999089" y="0"/>
                    <a:pt x="1029982" y="30893"/>
                    <a:pt x="1029982" y="69000"/>
                  </a:cubicBezTo>
                  <a:lnTo>
                    <a:pt x="1029982" y="1148932"/>
                  </a:lnTo>
                  <a:cubicBezTo>
                    <a:pt x="1029982" y="1187040"/>
                    <a:pt x="999089" y="1217932"/>
                    <a:pt x="960981" y="1217932"/>
                  </a:cubicBezTo>
                  <a:lnTo>
                    <a:pt x="69000" y="1217932"/>
                  </a:lnTo>
                  <a:cubicBezTo>
                    <a:pt x="30893" y="1217932"/>
                    <a:pt x="0" y="1187040"/>
                    <a:pt x="0" y="1148932"/>
                  </a:cubicBezTo>
                  <a:lnTo>
                    <a:pt x="0" y="69000"/>
                  </a:lnTo>
                  <a:cubicBezTo>
                    <a:pt x="0" y="30893"/>
                    <a:pt x="30893" y="0"/>
                    <a:pt x="69000" y="0"/>
                  </a:cubicBezTo>
                  <a:close/>
                </a:path>
              </a:pathLst>
            </a:custGeom>
            <a:blipFill>
              <a:blip r:embed="rId5"/>
              <a:stretch>
                <a:fillRect t="-6447" b="-6447"/>
              </a:stretch>
            </a:blipFill>
          </p:spPr>
          <p:txBody>
            <a:bodyPr/>
            <a:lstStyle/>
            <a:p>
              <a:endParaRPr lang="en-US" dirty="0"/>
            </a:p>
          </p:txBody>
        </p:sp>
      </p:grpSp>
      <p:sp>
        <p:nvSpPr>
          <p:cNvPr id="182" name="TextBox 182"/>
          <p:cNvSpPr txBox="1"/>
          <p:nvPr/>
        </p:nvSpPr>
        <p:spPr>
          <a:xfrm>
            <a:off x="1634039" y="8649557"/>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2A86D271-4C30-4ED5-6D18-7D990DF43F2D}"/>
              </a:ext>
            </a:extLst>
          </p:cNvPr>
          <p:cNvGrpSpPr/>
          <p:nvPr/>
        </p:nvGrpSpPr>
        <p:grpSpPr>
          <a:xfrm>
            <a:off x="304800" y="304800"/>
            <a:ext cx="1597725" cy="1882735"/>
            <a:chOff x="0" y="0"/>
            <a:chExt cx="1034325" cy="1259796"/>
          </a:xfrm>
        </p:grpSpPr>
        <p:sp>
          <p:nvSpPr>
            <p:cNvPr id="3" name="Freeform 21">
              <a:extLst>
                <a:ext uri="{FF2B5EF4-FFF2-40B4-BE49-F238E27FC236}">
                  <a16:creationId xmlns:a16="http://schemas.microsoft.com/office/drawing/2014/main" id="{0CA91B04-F97A-7635-0013-2BEA2D582995}"/>
                </a:ext>
              </a:extLst>
            </p:cNvPr>
            <p:cNvSpPr/>
            <p:nvPr/>
          </p:nvSpPr>
          <p:spPr>
            <a:xfrm>
              <a:off x="0" y="0"/>
              <a:ext cx="1034325" cy="1259796"/>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2"/>
              <a:stretch>
                <a:fillRect l="-10899" r="-10899"/>
              </a:stretch>
            </a:blipFill>
          </p:spPr>
          <p:txBody>
            <a:bodyPr/>
            <a:lstStyle/>
            <a:p>
              <a:endParaRPr lang="en-US" dirty="0"/>
            </a:p>
          </p:txBody>
        </p:sp>
      </p:grpSp>
      <p:sp>
        <p:nvSpPr>
          <p:cNvPr id="5" name="TextBox 4">
            <a:extLst>
              <a:ext uri="{FF2B5EF4-FFF2-40B4-BE49-F238E27FC236}">
                <a16:creationId xmlns:a16="http://schemas.microsoft.com/office/drawing/2014/main" id="{AFA4ADC7-4B71-6797-465C-138BEA901001}"/>
              </a:ext>
            </a:extLst>
          </p:cNvPr>
          <p:cNvSpPr txBox="1"/>
          <p:nvPr/>
        </p:nvSpPr>
        <p:spPr>
          <a:xfrm>
            <a:off x="2218534" y="63876"/>
            <a:ext cx="5029200" cy="4247317"/>
          </a:xfrm>
          <a:prstGeom prst="rect">
            <a:avLst/>
          </a:prstGeom>
          <a:noFill/>
        </p:spPr>
        <p:txBody>
          <a:bodyPr wrap="square" rtlCol="0">
            <a:spAutoFit/>
          </a:bodyPr>
          <a:lstStyle/>
          <a:p>
            <a:r>
              <a:rPr lang="en-US" dirty="0"/>
              <a:t>Who is Donna Elder?</a:t>
            </a:r>
          </a:p>
          <a:p>
            <a:endParaRPr lang="en-US" dirty="0"/>
          </a:p>
          <a:p>
            <a:r>
              <a:rPr lang="en-US" b="0" i="0" dirty="0">
                <a:solidFill>
                  <a:srgbClr val="222222"/>
                </a:solidFill>
                <a:effectLst/>
              </a:rPr>
              <a:t>“I am a consultant NOT a salesperson. By definition: a consultant gives expert/professional advice... a salesperson is hired to sell merchandise to customers. 90% to 95% of my business is repeat and referral because I always put my clients first. I believe hard work combined with market research, experience, and continual education serve my client’s best interest. Real estate is a major investment and should be trusted by an experienced professional. I stay up-to-date on financing options that can make a difference in buying or selling a house. I work with a team, so we are available on your schedule. ”</a:t>
            </a:r>
            <a:endParaRPr lang="en-US" dirty="0"/>
          </a:p>
        </p:txBody>
      </p:sp>
      <p:grpSp>
        <p:nvGrpSpPr>
          <p:cNvPr id="6" name="Group 22">
            <a:extLst>
              <a:ext uri="{FF2B5EF4-FFF2-40B4-BE49-F238E27FC236}">
                <a16:creationId xmlns:a16="http://schemas.microsoft.com/office/drawing/2014/main" id="{059C42D3-7F3A-BF7F-A80C-1654BC697BD9}"/>
              </a:ext>
            </a:extLst>
          </p:cNvPr>
          <p:cNvGrpSpPr/>
          <p:nvPr/>
        </p:nvGrpSpPr>
        <p:grpSpPr>
          <a:xfrm>
            <a:off x="318255" y="4888116"/>
            <a:ext cx="1570814" cy="1857456"/>
            <a:chOff x="0" y="0"/>
            <a:chExt cx="1029982" cy="1217932"/>
          </a:xfrm>
        </p:grpSpPr>
        <p:sp>
          <p:nvSpPr>
            <p:cNvPr id="7" name="Freeform 23">
              <a:extLst>
                <a:ext uri="{FF2B5EF4-FFF2-40B4-BE49-F238E27FC236}">
                  <a16:creationId xmlns:a16="http://schemas.microsoft.com/office/drawing/2014/main" id="{A100EFC4-0A61-F533-588A-4EA8EFCD8D47}"/>
                </a:ext>
              </a:extLst>
            </p:cNvPr>
            <p:cNvSpPr/>
            <p:nvPr/>
          </p:nvSpPr>
          <p:spPr>
            <a:xfrm>
              <a:off x="0" y="0"/>
              <a:ext cx="1029982" cy="1217932"/>
            </a:xfrm>
            <a:custGeom>
              <a:avLst/>
              <a:gdLst/>
              <a:ahLst/>
              <a:cxnLst/>
              <a:rect l="l" t="t" r="r" b="b"/>
              <a:pathLst>
                <a:path w="1029982" h="1217932">
                  <a:moveTo>
                    <a:pt x="69000" y="0"/>
                  </a:moveTo>
                  <a:lnTo>
                    <a:pt x="960981" y="0"/>
                  </a:lnTo>
                  <a:cubicBezTo>
                    <a:pt x="999089" y="0"/>
                    <a:pt x="1029982" y="30893"/>
                    <a:pt x="1029982" y="69000"/>
                  </a:cubicBezTo>
                  <a:lnTo>
                    <a:pt x="1029982" y="1148932"/>
                  </a:lnTo>
                  <a:cubicBezTo>
                    <a:pt x="1029982" y="1187040"/>
                    <a:pt x="999089" y="1217932"/>
                    <a:pt x="960981" y="1217932"/>
                  </a:cubicBezTo>
                  <a:lnTo>
                    <a:pt x="69000" y="1217932"/>
                  </a:lnTo>
                  <a:cubicBezTo>
                    <a:pt x="30893" y="1217932"/>
                    <a:pt x="0" y="1187040"/>
                    <a:pt x="0" y="1148932"/>
                  </a:cubicBezTo>
                  <a:lnTo>
                    <a:pt x="0" y="69000"/>
                  </a:lnTo>
                  <a:cubicBezTo>
                    <a:pt x="0" y="30893"/>
                    <a:pt x="30893" y="0"/>
                    <a:pt x="69000" y="0"/>
                  </a:cubicBezTo>
                  <a:close/>
                </a:path>
              </a:pathLst>
            </a:custGeom>
            <a:blipFill>
              <a:blip r:embed="rId3"/>
              <a:stretch>
                <a:fillRect t="-6447" b="-6447"/>
              </a:stretch>
            </a:blipFill>
          </p:spPr>
          <p:txBody>
            <a:bodyPr/>
            <a:lstStyle/>
            <a:p>
              <a:endParaRPr lang="en-US" dirty="0"/>
            </a:p>
          </p:txBody>
        </p:sp>
      </p:grpSp>
      <p:sp>
        <p:nvSpPr>
          <p:cNvPr id="8" name="TextBox 7">
            <a:extLst>
              <a:ext uri="{FF2B5EF4-FFF2-40B4-BE49-F238E27FC236}">
                <a16:creationId xmlns:a16="http://schemas.microsoft.com/office/drawing/2014/main" id="{1AC72756-EE3F-B1D4-4181-27B4BD7BA7AB}"/>
              </a:ext>
            </a:extLst>
          </p:cNvPr>
          <p:cNvSpPr txBox="1"/>
          <p:nvPr/>
        </p:nvSpPr>
        <p:spPr>
          <a:xfrm>
            <a:off x="2218534" y="4760413"/>
            <a:ext cx="4992757" cy="3970318"/>
          </a:xfrm>
          <a:prstGeom prst="rect">
            <a:avLst/>
          </a:prstGeom>
          <a:noFill/>
        </p:spPr>
        <p:txBody>
          <a:bodyPr wrap="square" rtlCol="0">
            <a:spAutoFit/>
          </a:bodyPr>
          <a:lstStyle/>
          <a:p>
            <a:r>
              <a:rPr lang="en-US" dirty="0"/>
              <a:t>Who is Lana Rovinelli?</a:t>
            </a:r>
          </a:p>
          <a:p>
            <a:endParaRPr lang="en-US" dirty="0"/>
          </a:p>
          <a:p>
            <a:r>
              <a:rPr lang="en-US" dirty="0"/>
              <a:t>“I use technology and my professional real estate experience to make your next move as seamless as possible and help it be enjoyable.  I help buyers search and find Central Kentucky homes for sale, negotiate to the buyer’s advantage, and make their next move as easy as possible.  I help Central Kentucky sellers prepare their homes to show on the market, set a pricing strategy, and find pre-approved buyers through innovative effective marketing.  My promise to my clients is to always be with them before, during, and after the real estate transaction. “ </a:t>
            </a:r>
          </a:p>
        </p:txBody>
      </p:sp>
      <p:sp>
        <p:nvSpPr>
          <p:cNvPr id="4" name="TextBox 3">
            <a:extLst>
              <a:ext uri="{FF2B5EF4-FFF2-40B4-BE49-F238E27FC236}">
                <a16:creationId xmlns:a16="http://schemas.microsoft.com/office/drawing/2014/main" id="{D8CCD8A5-7F7C-6972-BD19-420E8815BD60}"/>
              </a:ext>
            </a:extLst>
          </p:cNvPr>
          <p:cNvSpPr txBox="1"/>
          <p:nvPr/>
        </p:nvSpPr>
        <p:spPr>
          <a:xfrm>
            <a:off x="533400" y="8991600"/>
            <a:ext cx="7010400" cy="954107"/>
          </a:xfrm>
          <a:prstGeom prst="rect">
            <a:avLst/>
          </a:prstGeom>
          <a:noFill/>
        </p:spPr>
        <p:txBody>
          <a:bodyPr wrap="square" rtlCol="0">
            <a:spAutoFit/>
          </a:bodyPr>
          <a:lstStyle/>
          <a:p>
            <a:r>
              <a:rPr lang="en-US" sz="2800" b="1" dirty="0"/>
              <a:t>As business partners, our unique differences create a professional, powerful team.</a:t>
            </a:r>
          </a:p>
        </p:txBody>
      </p:sp>
    </p:spTree>
    <p:extLst>
      <p:ext uri="{BB962C8B-B14F-4D97-AF65-F5344CB8AC3E}">
        <p14:creationId xmlns:p14="http://schemas.microsoft.com/office/powerpoint/2010/main" val="3939824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30" y="0"/>
            <a:ext cx="7767770" cy="5467767"/>
          </a:xfrm>
          <a:custGeom>
            <a:avLst/>
            <a:gdLst/>
            <a:ahLst/>
            <a:cxnLst/>
            <a:rect l="l" t="t" r="r" b="b"/>
            <a:pathLst>
              <a:path w="7767770" h="5467767">
                <a:moveTo>
                  <a:pt x="0" y="0"/>
                </a:moveTo>
                <a:lnTo>
                  <a:pt x="7767770" y="0"/>
                </a:lnTo>
                <a:lnTo>
                  <a:pt x="7767770" y="5467767"/>
                </a:lnTo>
                <a:lnTo>
                  <a:pt x="0" y="5467767"/>
                </a:lnTo>
                <a:lnTo>
                  <a:pt x="0" y="0"/>
                </a:lnTo>
                <a:close/>
              </a:path>
            </a:pathLst>
          </a:custGeom>
          <a:blipFill>
            <a:blip r:embed="rId2"/>
            <a:stretch>
              <a:fillRect l="-36752" r="-36673" b="-314"/>
            </a:stretch>
          </a:blipFill>
        </p:spPr>
        <p:txBody>
          <a:bodyPr/>
          <a:lstStyle/>
          <a:p>
            <a:endParaRPr lang="en-US" dirty="0"/>
          </a:p>
        </p:txBody>
      </p:sp>
      <p:sp>
        <p:nvSpPr>
          <p:cNvPr id="3" name="TextBox 3"/>
          <p:cNvSpPr txBox="1"/>
          <p:nvPr/>
        </p:nvSpPr>
        <p:spPr>
          <a:xfrm>
            <a:off x="4630" y="5391567"/>
            <a:ext cx="7767770" cy="936856"/>
          </a:xfrm>
          <a:prstGeom prst="rect">
            <a:avLst/>
          </a:prstGeom>
        </p:spPr>
        <p:txBody>
          <a:bodyPr lIns="0" tIns="0" rIns="0" bIns="0" rtlCol="0" anchor="t">
            <a:spAutoFit/>
          </a:bodyPr>
          <a:lstStyle/>
          <a:p>
            <a:pPr algn="ctr">
              <a:lnSpc>
                <a:spcPts val="5409"/>
              </a:lnSpc>
            </a:pPr>
            <a:r>
              <a:rPr lang="en-US" sz="3863" b="1" spc="-27" dirty="0">
                <a:solidFill>
                  <a:srgbClr val="1E1B55"/>
                </a:solidFill>
                <a:latin typeface="IBM Plex Sans Condensed Bold"/>
                <a:ea typeface="IBM Plex Sans Condensed Bold"/>
                <a:cs typeface="IBM Plex Sans Condensed Bold"/>
                <a:sym typeface="IBM Plex Sans Condensed Bold"/>
              </a:rPr>
              <a:t>Clear and Open </a:t>
            </a:r>
            <a:r>
              <a:rPr lang="en-US" sz="3863" b="1" spc="-27" dirty="0">
                <a:solidFill>
                  <a:srgbClr val="FFC653"/>
                </a:solidFill>
                <a:latin typeface="IBM Plex Sans Condensed Bold"/>
                <a:ea typeface="IBM Plex Sans Condensed Bold"/>
                <a:cs typeface="IBM Plex Sans Condensed Bold"/>
                <a:sym typeface="IBM Plex Sans Condensed Bold"/>
              </a:rPr>
              <a:t>Communication</a:t>
            </a:r>
          </a:p>
          <a:p>
            <a:pPr algn="ctr">
              <a:lnSpc>
                <a:spcPts val="1947"/>
              </a:lnSpc>
            </a:pPr>
            <a:r>
              <a:rPr lang="en-US" sz="1390" dirty="0">
                <a:solidFill>
                  <a:srgbClr val="090F10"/>
                </a:solidFill>
                <a:latin typeface="Gotham"/>
                <a:ea typeface="Gotham"/>
                <a:cs typeface="Gotham"/>
                <a:sym typeface="Gotham"/>
              </a:rPr>
              <a:t>Once your home is on the market, I'll be there to guide you every step of the way.</a:t>
            </a:r>
          </a:p>
        </p:txBody>
      </p:sp>
      <p:sp>
        <p:nvSpPr>
          <p:cNvPr id="4" name="TextBox 4"/>
          <p:cNvSpPr txBox="1"/>
          <p:nvPr/>
        </p:nvSpPr>
        <p:spPr>
          <a:xfrm>
            <a:off x="478912" y="6493513"/>
            <a:ext cx="1505178" cy="169402"/>
          </a:xfrm>
          <a:prstGeom prst="rect">
            <a:avLst/>
          </a:prstGeom>
        </p:spPr>
        <p:txBody>
          <a:bodyPr wrap="square"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You’ll receive a copy </a:t>
            </a:r>
          </a:p>
        </p:txBody>
      </p:sp>
      <p:sp>
        <p:nvSpPr>
          <p:cNvPr id="5" name="TextBox 5"/>
          <p:cNvSpPr txBox="1"/>
          <p:nvPr/>
        </p:nvSpPr>
        <p:spPr>
          <a:xfrm>
            <a:off x="478911" y="6670196"/>
            <a:ext cx="1505179" cy="527004"/>
          </a:xfrm>
          <a:prstGeom prst="rect">
            <a:avLst/>
          </a:prstGeom>
        </p:spPr>
        <p:txBody>
          <a:bodyPr wrap="square"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of the MLS printout: </a:t>
            </a:r>
            <a:r>
              <a:rPr lang="en-US" sz="1081" dirty="0">
                <a:solidFill>
                  <a:srgbClr val="090F10"/>
                </a:solidFill>
                <a:latin typeface="Gotham"/>
                <a:ea typeface="Gotham"/>
                <a:cs typeface="Gotham"/>
                <a:sym typeface="Gotham"/>
              </a:rPr>
              <a:t>to review for accuracy.</a:t>
            </a:r>
          </a:p>
        </p:txBody>
      </p:sp>
      <p:sp>
        <p:nvSpPr>
          <p:cNvPr id="6" name="TextBox 6"/>
          <p:cNvSpPr txBox="1"/>
          <p:nvPr/>
        </p:nvSpPr>
        <p:spPr>
          <a:xfrm>
            <a:off x="3886200" y="6474875"/>
            <a:ext cx="1600200" cy="1270797"/>
          </a:xfrm>
          <a:prstGeom prst="rect">
            <a:avLst/>
          </a:prstGeom>
        </p:spPr>
        <p:txBody>
          <a:bodyPr wrap="square" lIns="0" tIns="0" rIns="0" bIns="0" rtlCol="0" anchor="t">
            <a:spAutoFit/>
          </a:bodyPr>
          <a:lstStyle/>
          <a:p>
            <a:pPr algn="l">
              <a:lnSpc>
                <a:spcPts val="1514"/>
              </a:lnSpc>
            </a:pPr>
            <a:r>
              <a:rPr lang="en-US" sz="1081" b="1" dirty="0">
                <a:solidFill>
                  <a:srgbClr val="090F10"/>
                </a:solidFill>
                <a:latin typeface="Gotham Bold"/>
                <a:ea typeface="Gotham Bold"/>
                <a:cs typeface="Gotham Bold"/>
                <a:sym typeface="Gotham Bold"/>
              </a:rPr>
              <a:t>We’ll meet/talk periodically: </a:t>
            </a:r>
          </a:p>
          <a:p>
            <a:pPr algn="l">
              <a:lnSpc>
                <a:spcPts val="1391"/>
              </a:lnSpc>
            </a:pPr>
            <a:r>
              <a:rPr lang="en-US" sz="1081" dirty="0">
                <a:solidFill>
                  <a:srgbClr val="090F10"/>
                </a:solidFill>
                <a:latin typeface="Gotham"/>
                <a:ea typeface="Gotham"/>
                <a:cs typeface="Gotham"/>
                <a:sym typeface="Gotham"/>
              </a:rPr>
              <a:t>to review market conditions and adjust our marketing strategy as needed to get your home sold.</a:t>
            </a:r>
          </a:p>
        </p:txBody>
      </p:sp>
      <p:sp>
        <p:nvSpPr>
          <p:cNvPr id="7" name="TextBox 7"/>
          <p:cNvSpPr txBox="1"/>
          <p:nvPr/>
        </p:nvSpPr>
        <p:spPr>
          <a:xfrm>
            <a:off x="1757199" y="6662916"/>
            <a:ext cx="42042" cy="174394"/>
          </a:xfrm>
          <a:prstGeom prst="rect">
            <a:avLst/>
          </a:prstGeom>
        </p:spPr>
        <p:txBody>
          <a:bodyPr lIns="0" tIns="0" rIns="0" bIns="0" rtlCol="0" anchor="t">
            <a:spAutoFit/>
          </a:bodyPr>
          <a:lstStyle/>
          <a:p>
            <a:pPr algn="l">
              <a:lnSpc>
                <a:spcPts val="1391"/>
              </a:lnSpc>
            </a:pPr>
            <a:r>
              <a:rPr lang="en-US" sz="1081" dirty="0">
                <a:solidFill>
                  <a:srgbClr val="090F10"/>
                </a:solidFill>
                <a:latin typeface="Gotham"/>
                <a:ea typeface="Gotham"/>
                <a:cs typeface="Gotham"/>
                <a:sym typeface="Gotham"/>
              </a:rPr>
              <a:t> </a:t>
            </a:r>
          </a:p>
        </p:txBody>
      </p:sp>
      <p:sp>
        <p:nvSpPr>
          <p:cNvPr id="8" name="TextBox 8"/>
          <p:cNvSpPr txBox="1"/>
          <p:nvPr/>
        </p:nvSpPr>
        <p:spPr>
          <a:xfrm>
            <a:off x="2224603" y="6486506"/>
            <a:ext cx="1538023" cy="704291"/>
          </a:xfrm>
          <a:prstGeom prst="rect">
            <a:avLst/>
          </a:prstGeom>
        </p:spPr>
        <p:txBody>
          <a:bodyPr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We’ll call regularly:</a:t>
            </a:r>
            <a:r>
              <a:rPr lang="en-US" sz="1081" dirty="0">
                <a:solidFill>
                  <a:srgbClr val="090F10"/>
                </a:solidFill>
                <a:latin typeface="Gotham"/>
                <a:ea typeface="Gotham"/>
                <a:cs typeface="Gotham"/>
                <a:sym typeface="Gotham"/>
              </a:rPr>
              <a:t> to report showing activity and give buyer feedback. </a:t>
            </a:r>
          </a:p>
        </p:txBody>
      </p:sp>
      <p:sp>
        <p:nvSpPr>
          <p:cNvPr id="9" name="TextBox 9"/>
          <p:cNvSpPr txBox="1"/>
          <p:nvPr/>
        </p:nvSpPr>
        <p:spPr>
          <a:xfrm>
            <a:off x="5726912" y="6493925"/>
            <a:ext cx="1701707" cy="1234228"/>
          </a:xfrm>
          <a:prstGeom prst="rect">
            <a:avLst/>
          </a:prstGeom>
        </p:spPr>
        <p:txBody>
          <a:bodyPr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Transparency is key.</a:t>
            </a:r>
            <a:r>
              <a:rPr lang="en-US" sz="1081" b="1" dirty="0">
                <a:solidFill>
                  <a:srgbClr val="090F10"/>
                </a:solidFill>
                <a:latin typeface="Gotham"/>
                <a:ea typeface="Gotham"/>
                <a:cs typeface="Gotham"/>
                <a:sym typeface="Gotham"/>
              </a:rPr>
              <a:t> We’ll keep communication lines open to ensure you are comfortable and confident with every part of the transaction</a:t>
            </a:r>
            <a:r>
              <a:rPr lang="en-US" sz="1081" dirty="0">
                <a:solidFill>
                  <a:srgbClr val="090F10"/>
                </a:solidFill>
                <a:latin typeface="Gotham"/>
                <a:ea typeface="Gotham"/>
                <a:cs typeface="Gotham"/>
                <a:sym typeface="Gotham"/>
              </a:rPr>
              <a:t>.</a:t>
            </a:r>
          </a:p>
        </p:txBody>
      </p:sp>
      <p:grpSp>
        <p:nvGrpSpPr>
          <p:cNvPr id="15" name="Group 173">
            <a:extLst>
              <a:ext uri="{FF2B5EF4-FFF2-40B4-BE49-F238E27FC236}">
                <a16:creationId xmlns:a16="http://schemas.microsoft.com/office/drawing/2014/main" id="{058F7BC8-3E3F-D9D8-49FD-587D0EF9E758}"/>
              </a:ext>
            </a:extLst>
          </p:cNvPr>
          <p:cNvGrpSpPr/>
          <p:nvPr/>
        </p:nvGrpSpPr>
        <p:grpSpPr>
          <a:xfrm>
            <a:off x="80398" y="8248899"/>
            <a:ext cx="7692002" cy="1815310"/>
            <a:chOff x="0" y="0"/>
            <a:chExt cx="3506196" cy="665778"/>
          </a:xfrm>
        </p:grpSpPr>
        <p:sp>
          <p:nvSpPr>
            <p:cNvPr id="16" name="Freeform 174">
              <a:extLst>
                <a:ext uri="{FF2B5EF4-FFF2-40B4-BE49-F238E27FC236}">
                  <a16:creationId xmlns:a16="http://schemas.microsoft.com/office/drawing/2014/main" id="{AB95C9F0-ADC4-BD4A-902B-B61CF048469E}"/>
                </a:ext>
              </a:extLst>
            </p:cNvPr>
            <p:cNvSpPr/>
            <p:nvPr/>
          </p:nvSpPr>
          <p:spPr>
            <a:xfrm>
              <a:off x="0" y="0"/>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17" name="TextBox 175">
              <a:extLst>
                <a:ext uri="{FF2B5EF4-FFF2-40B4-BE49-F238E27FC236}">
                  <a16:creationId xmlns:a16="http://schemas.microsoft.com/office/drawing/2014/main" id="{7A942C8A-530D-2684-0D1A-B29CD1894ED3}"/>
                </a:ext>
              </a:extLst>
            </p:cNvPr>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18" name="TextBox 176">
            <a:extLst>
              <a:ext uri="{FF2B5EF4-FFF2-40B4-BE49-F238E27FC236}">
                <a16:creationId xmlns:a16="http://schemas.microsoft.com/office/drawing/2014/main" id="{33B76685-5E24-1C84-9471-92C92B205829}"/>
              </a:ext>
            </a:extLst>
          </p:cNvPr>
          <p:cNvSpPr txBox="1"/>
          <p:nvPr/>
        </p:nvSpPr>
        <p:spPr>
          <a:xfrm>
            <a:off x="4219838" y="8635962"/>
            <a:ext cx="3632959" cy="439031"/>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p:txBody>
      </p:sp>
      <p:sp>
        <p:nvSpPr>
          <p:cNvPr id="19" name="TextBox 177">
            <a:extLst>
              <a:ext uri="{FF2B5EF4-FFF2-40B4-BE49-F238E27FC236}">
                <a16:creationId xmlns:a16="http://schemas.microsoft.com/office/drawing/2014/main" id="{60AAC40F-34E2-0AC8-D035-C80A21AA98D6}"/>
              </a:ext>
            </a:extLst>
          </p:cNvPr>
          <p:cNvSpPr txBox="1"/>
          <p:nvPr/>
        </p:nvSpPr>
        <p:spPr>
          <a:xfrm>
            <a:off x="4213698" y="9190585"/>
            <a:ext cx="3632959" cy="580480"/>
          </a:xfrm>
          <a:prstGeom prst="rect">
            <a:avLst/>
          </a:prstGeom>
        </p:spPr>
        <p:txBody>
          <a:bodyPr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20" name="Group 178">
            <a:extLst>
              <a:ext uri="{FF2B5EF4-FFF2-40B4-BE49-F238E27FC236}">
                <a16:creationId xmlns:a16="http://schemas.microsoft.com/office/drawing/2014/main" id="{80E1570E-1EF6-0FF6-1175-0315469EAE75}"/>
              </a:ext>
            </a:extLst>
          </p:cNvPr>
          <p:cNvGrpSpPr/>
          <p:nvPr/>
        </p:nvGrpSpPr>
        <p:grpSpPr>
          <a:xfrm>
            <a:off x="0" y="8248899"/>
            <a:ext cx="1490417" cy="1815310"/>
            <a:chOff x="0" y="0"/>
            <a:chExt cx="1034325" cy="1259796"/>
          </a:xfrm>
        </p:grpSpPr>
        <p:sp>
          <p:nvSpPr>
            <p:cNvPr id="21" name="Freeform 179">
              <a:extLst>
                <a:ext uri="{FF2B5EF4-FFF2-40B4-BE49-F238E27FC236}">
                  <a16:creationId xmlns:a16="http://schemas.microsoft.com/office/drawing/2014/main" id="{1167F336-DAF7-201A-B98B-87F1427E48F0}"/>
                </a:ext>
              </a:extLst>
            </p:cNvPr>
            <p:cNvSpPr/>
            <p:nvPr/>
          </p:nvSpPr>
          <p:spPr>
            <a:xfrm>
              <a:off x="0" y="0"/>
              <a:ext cx="1034325" cy="1259796"/>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3"/>
              <a:stretch>
                <a:fillRect l="-10899" r="-10899"/>
              </a:stretch>
            </a:blipFill>
          </p:spPr>
          <p:txBody>
            <a:bodyPr/>
            <a:lstStyle/>
            <a:p>
              <a:endParaRPr lang="en-US" dirty="0"/>
            </a:p>
          </p:txBody>
        </p:sp>
      </p:grpSp>
      <p:sp>
        <p:nvSpPr>
          <p:cNvPr id="22" name="TextBox 182">
            <a:extLst>
              <a:ext uri="{FF2B5EF4-FFF2-40B4-BE49-F238E27FC236}">
                <a16:creationId xmlns:a16="http://schemas.microsoft.com/office/drawing/2014/main" id="{6EBE99F5-0773-D11F-5DDA-DEFA1A597573}"/>
              </a:ext>
            </a:extLst>
          </p:cNvPr>
          <p:cNvSpPr txBox="1"/>
          <p:nvPr/>
        </p:nvSpPr>
        <p:spPr>
          <a:xfrm>
            <a:off x="1634039" y="8649557"/>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grpSp>
        <p:nvGrpSpPr>
          <p:cNvPr id="23" name="Group 180">
            <a:extLst>
              <a:ext uri="{FF2B5EF4-FFF2-40B4-BE49-F238E27FC236}">
                <a16:creationId xmlns:a16="http://schemas.microsoft.com/office/drawing/2014/main" id="{901EC5D1-FF00-7717-5696-23BADC51A0D8}"/>
              </a:ext>
            </a:extLst>
          </p:cNvPr>
          <p:cNvGrpSpPr/>
          <p:nvPr/>
        </p:nvGrpSpPr>
        <p:grpSpPr>
          <a:xfrm>
            <a:off x="6281983" y="8253797"/>
            <a:ext cx="1490417" cy="1804603"/>
            <a:chOff x="0" y="0"/>
            <a:chExt cx="1029982" cy="1217932"/>
          </a:xfrm>
        </p:grpSpPr>
        <p:sp>
          <p:nvSpPr>
            <p:cNvPr id="24" name="Freeform 181">
              <a:extLst>
                <a:ext uri="{FF2B5EF4-FFF2-40B4-BE49-F238E27FC236}">
                  <a16:creationId xmlns:a16="http://schemas.microsoft.com/office/drawing/2014/main" id="{CEDE5848-E20E-9E0D-6639-E535A4EB2308}"/>
                </a:ext>
              </a:extLst>
            </p:cNvPr>
            <p:cNvSpPr/>
            <p:nvPr/>
          </p:nvSpPr>
          <p:spPr>
            <a:xfrm>
              <a:off x="0" y="0"/>
              <a:ext cx="1029982" cy="1217932"/>
            </a:xfrm>
            <a:custGeom>
              <a:avLst/>
              <a:gdLst/>
              <a:ahLst/>
              <a:cxnLst/>
              <a:rect l="l" t="t" r="r" b="b"/>
              <a:pathLst>
                <a:path w="1029982" h="1217932">
                  <a:moveTo>
                    <a:pt x="69000" y="0"/>
                  </a:moveTo>
                  <a:lnTo>
                    <a:pt x="960981" y="0"/>
                  </a:lnTo>
                  <a:cubicBezTo>
                    <a:pt x="999089" y="0"/>
                    <a:pt x="1029982" y="30893"/>
                    <a:pt x="1029982" y="69000"/>
                  </a:cubicBezTo>
                  <a:lnTo>
                    <a:pt x="1029982" y="1148932"/>
                  </a:lnTo>
                  <a:cubicBezTo>
                    <a:pt x="1029982" y="1187040"/>
                    <a:pt x="999089" y="1217932"/>
                    <a:pt x="960981" y="1217932"/>
                  </a:cubicBezTo>
                  <a:lnTo>
                    <a:pt x="69000" y="1217932"/>
                  </a:lnTo>
                  <a:cubicBezTo>
                    <a:pt x="30893" y="1217932"/>
                    <a:pt x="0" y="1187040"/>
                    <a:pt x="0" y="1148932"/>
                  </a:cubicBezTo>
                  <a:lnTo>
                    <a:pt x="0" y="69000"/>
                  </a:lnTo>
                  <a:cubicBezTo>
                    <a:pt x="0" y="30893"/>
                    <a:pt x="30893" y="0"/>
                    <a:pt x="69000" y="0"/>
                  </a:cubicBezTo>
                  <a:close/>
                </a:path>
              </a:pathLst>
            </a:custGeom>
            <a:blipFill>
              <a:blip r:embed="rId4"/>
              <a:stretch>
                <a:fillRect t="-6447" b="-6447"/>
              </a:stretch>
            </a:blipFill>
          </p:spPr>
          <p:txBody>
            <a:bodyPr/>
            <a:lstStyle/>
            <a:p>
              <a:endParaRPr lang="en-US" dirty="0"/>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01931" y="6222297"/>
            <a:ext cx="535626" cy="535633"/>
            <a:chOff x="0" y="0"/>
            <a:chExt cx="693166" cy="693166"/>
          </a:xfrm>
        </p:grpSpPr>
        <p:sp>
          <p:nvSpPr>
            <p:cNvPr id="3" name="Freeform 3"/>
            <p:cNvSpPr/>
            <p:nvPr/>
          </p:nvSpPr>
          <p:spPr>
            <a:xfrm>
              <a:off x="29210" y="29083"/>
              <a:ext cx="634746" cy="634873"/>
            </a:xfrm>
            <a:custGeom>
              <a:avLst/>
              <a:gdLst/>
              <a:ahLst/>
              <a:cxnLst/>
              <a:rect l="l" t="t" r="r" b="b"/>
              <a:pathLst>
                <a:path w="634746" h="634873">
                  <a:moveTo>
                    <a:pt x="229870" y="48387"/>
                  </a:moveTo>
                  <a:cubicBezTo>
                    <a:pt x="378587" y="0"/>
                    <a:pt x="538226" y="81407"/>
                    <a:pt x="586486" y="229997"/>
                  </a:cubicBezTo>
                  <a:cubicBezTo>
                    <a:pt x="634746" y="378587"/>
                    <a:pt x="553466" y="538353"/>
                    <a:pt x="404749" y="586613"/>
                  </a:cubicBezTo>
                  <a:cubicBezTo>
                    <a:pt x="256032" y="634873"/>
                    <a:pt x="96520" y="553593"/>
                    <a:pt x="48260" y="405003"/>
                  </a:cubicBezTo>
                  <a:cubicBezTo>
                    <a:pt x="0" y="256413"/>
                    <a:pt x="81280" y="96647"/>
                    <a:pt x="229870" y="48387"/>
                  </a:cubicBezTo>
                </a:path>
              </a:pathLst>
            </a:custGeom>
            <a:solidFill>
              <a:srgbClr val="39B54A"/>
            </a:solidFill>
          </p:spPr>
          <p:txBody>
            <a:bodyPr/>
            <a:lstStyle/>
            <a:p>
              <a:endParaRPr lang="en-US" dirty="0"/>
            </a:p>
          </p:txBody>
        </p:sp>
        <p:sp>
          <p:nvSpPr>
            <p:cNvPr id="4" name="Freeform 4"/>
            <p:cNvSpPr/>
            <p:nvPr/>
          </p:nvSpPr>
          <p:spPr>
            <a:xfrm>
              <a:off x="181356" y="216027"/>
              <a:ext cx="330327" cy="263017"/>
            </a:xfrm>
            <a:custGeom>
              <a:avLst/>
              <a:gdLst/>
              <a:ahLst/>
              <a:cxnLst/>
              <a:rect l="l" t="t" r="r" b="b"/>
              <a:pathLst>
                <a:path w="330327" h="263017">
                  <a:moveTo>
                    <a:pt x="122428" y="263017"/>
                  </a:moveTo>
                  <a:lnTo>
                    <a:pt x="0" y="140081"/>
                  </a:lnTo>
                  <a:lnTo>
                    <a:pt x="54356" y="85979"/>
                  </a:lnTo>
                  <a:lnTo>
                    <a:pt x="122428" y="154305"/>
                  </a:lnTo>
                  <a:lnTo>
                    <a:pt x="275971" y="0"/>
                  </a:lnTo>
                  <a:lnTo>
                    <a:pt x="330327" y="54102"/>
                  </a:lnTo>
                  <a:close/>
                </a:path>
              </a:pathLst>
            </a:custGeom>
            <a:solidFill>
              <a:srgbClr val="FFFFFF"/>
            </a:solidFill>
          </p:spPr>
          <p:txBody>
            <a:bodyPr/>
            <a:lstStyle/>
            <a:p>
              <a:endParaRPr lang="en-US" dirty="0"/>
            </a:p>
          </p:txBody>
        </p:sp>
      </p:grpSp>
      <p:grpSp>
        <p:nvGrpSpPr>
          <p:cNvPr id="5" name="Group 5"/>
          <p:cNvGrpSpPr>
            <a:grpSpLocks noChangeAspect="1"/>
          </p:cNvGrpSpPr>
          <p:nvPr/>
        </p:nvGrpSpPr>
        <p:grpSpPr>
          <a:xfrm>
            <a:off x="2754848" y="6222297"/>
            <a:ext cx="535626" cy="535633"/>
            <a:chOff x="0" y="0"/>
            <a:chExt cx="693166" cy="693166"/>
          </a:xfrm>
        </p:grpSpPr>
        <p:sp>
          <p:nvSpPr>
            <p:cNvPr id="6" name="Freeform 6"/>
            <p:cNvSpPr/>
            <p:nvPr/>
          </p:nvSpPr>
          <p:spPr>
            <a:xfrm>
              <a:off x="29210" y="29210"/>
              <a:ext cx="634746" cy="634873"/>
            </a:xfrm>
            <a:custGeom>
              <a:avLst/>
              <a:gdLst/>
              <a:ahLst/>
              <a:cxnLst/>
              <a:rect l="l" t="t" r="r" b="b"/>
              <a:pathLst>
                <a:path w="634746" h="634873">
                  <a:moveTo>
                    <a:pt x="229870" y="48260"/>
                  </a:moveTo>
                  <a:cubicBezTo>
                    <a:pt x="378460" y="0"/>
                    <a:pt x="538226" y="81280"/>
                    <a:pt x="586486" y="229997"/>
                  </a:cubicBezTo>
                  <a:cubicBezTo>
                    <a:pt x="634746" y="378714"/>
                    <a:pt x="553466" y="538353"/>
                    <a:pt x="404749" y="586613"/>
                  </a:cubicBezTo>
                  <a:cubicBezTo>
                    <a:pt x="256032" y="634873"/>
                    <a:pt x="96520" y="553466"/>
                    <a:pt x="48260" y="404876"/>
                  </a:cubicBezTo>
                  <a:cubicBezTo>
                    <a:pt x="0" y="256286"/>
                    <a:pt x="81280" y="96520"/>
                    <a:pt x="229870" y="48260"/>
                  </a:cubicBezTo>
                </a:path>
              </a:pathLst>
            </a:custGeom>
            <a:solidFill>
              <a:srgbClr val="39B54A"/>
            </a:solidFill>
          </p:spPr>
          <p:txBody>
            <a:bodyPr/>
            <a:lstStyle/>
            <a:p>
              <a:endParaRPr lang="en-US" dirty="0"/>
            </a:p>
          </p:txBody>
        </p:sp>
        <p:sp>
          <p:nvSpPr>
            <p:cNvPr id="7" name="Freeform 7"/>
            <p:cNvSpPr/>
            <p:nvPr/>
          </p:nvSpPr>
          <p:spPr>
            <a:xfrm>
              <a:off x="181356" y="216027"/>
              <a:ext cx="330327" cy="263017"/>
            </a:xfrm>
            <a:custGeom>
              <a:avLst/>
              <a:gdLst/>
              <a:ahLst/>
              <a:cxnLst/>
              <a:rect l="l" t="t" r="r" b="b"/>
              <a:pathLst>
                <a:path w="330327" h="263017">
                  <a:moveTo>
                    <a:pt x="122428" y="263017"/>
                  </a:moveTo>
                  <a:lnTo>
                    <a:pt x="0" y="140081"/>
                  </a:lnTo>
                  <a:lnTo>
                    <a:pt x="54356" y="85979"/>
                  </a:lnTo>
                  <a:lnTo>
                    <a:pt x="122428" y="154305"/>
                  </a:lnTo>
                  <a:lnTo>
                    <a:pt x="275971" y="0"/>
                  </a:lnTo>
                  <a:lnTo>
                    <a:pt x="330327" y="54102"/>
                  </a:lnTo>
                  <a:close/>
                </a:path>
              </a:pathLst>
            </a:custGeom>
            <a:solidFill>
              <a:srgbClr val="FFFFFF"/>
            </a:solidFill>
          </p:spPr>
          <p:txBody>
            <a:bodyPr/>
            <a:lstStyle/>
            <a:p>
              <a:endParaRPr lang="en-US" dirty="0"/>
            </a:p>
          </p:txBody>
        </p:sp>
      </p:grpSp>
      <p:grpSp>
        <p:nvGrpSpPr>
          <p:cNvPr id="8" name="Group 8"/>
          <p:cNvGrpSpPr>
            <a:grpSpLocks noChangeAspect="1"/>
          </p:cNvGrpSpPr>
          <p:nvPr/>
        </p:nvGrpSpPr>
        <p:grpSpPr>
          <a:xfrm>
            <a:off x="5093634" y="6222297"/>
            <a:ext cx="535633" cy="535633"/>
            <a:chOff x="0" y="0"/>
            <a:chExt cx="693166" cy="693166"/>
          </a:xfrm>
        </p:grpSpPr>
        <p:sp>
          <p:nvSpPr>
            <p:cNvPr id="9" name="Freeform 9"/>
            <p:cNvSpPr/>
            <p:nvPr/>
          </p:nvSpPr>
          <p:spPr>
            <a:xfrm>
              <a:off x="29210" y="29083"/>
              <a:ext cx="634746" cy="634873"/>
            </a:xfrm>
            <a:custGeom>
              <a:avLst/>
              <a:gdLst/>
              <a:ahLst/>
              <a:cxnLst/>
              <a:rect l="l" t="t" r="r" b="b"/>
              <a:pathLst>
                <a:path w="634746" h="634873">
                  <a:moveTo>
                    <a:pt x="229870" y="48387"/>
                  </a:moveTo>
                  <a:cubicBezTo>
                    <a:pt x="378587" y="0"/>
                    <a:pt x="538226" y="81407"/>
                    <a:pt x="586486" y="229997"/>
                  </a:cubicBezTo>
                  <a:cubicBezTo>
                    <a:pt x="634746" y="378587"/>
                    <a:pt x="553466" y="538353"/>
                    <a:pt x="404749" y="586613"/>
                  </a:cubicBezTo>
                  <a:cubicBezTo>
                    <a:pt x="256032" y="634873"/>
                    <a:pt x="96520" y="553593"/>
                    <a:pt x="48260" y="405003"/>
                  </a:cubicBezTo>
                  <a:cubicBezTo>
                    <a:pt x="0" y="256413"/>
                    <a:pt x="81280" y="96647"/>
                    <a:pt x="229870" y="48387"/>
                  </a:cubicBezTo>
                </a:path>
              </a:pathLst>
            </a:custGeom>
            <a:solidFill>
              <a:srgbClr val="39B54A"/>
            </a:solidFill>
          </p:spPr>
          <p:txBody>
            <a:bodyPr/>
            <a:lstStyle/>
            <a:p>
              <a:endParaRPr lang="en-US" dirty="0"/>
            </a:p>
          </p:txBody>
        </p:sp>
        <p:sp>
          <p:nvSpPr>
            <p:cNvPr id="10" name="Freeform 10"/>
            <p:cNvSpPr/>
            <p:nvPr/>
          </p:nvSpPr>
          <p:spPr>
            <a:xfrm>
              <a:off x="181356" y="216027"/>
              <a:ext cx="330327" cy="263017"/>
            </a:xfrm>
            <a:custGeom>
              <a:avLst/>
              <a:gdLst/>
              <a:ahLst/>
              <a:cxnLst/>
              <a:rect l="l" t="t" r="r" b="b"/>
              <a:pathLst>
                <a:path w="330327" h="263017">
                  <a:moveTo>
                    <a:pt x="122428" y="263017"/>
                  </a:moveTo>
                  <a:lnTo>
                    <a:pt x="0" y="140081"/>
                  </a:lnTo>
                  <a:lnTo>
                    <a:pt x="54356" y="85979"/>
                  </a:lnTo>
                  <a:lnTo>
                    <a:pt x="122428" y="154305"/>
                  </a:lnTo>
                  <a:lnTo>
                    <a:pt x="275971" y="0"/>
                  </a:lnTo>
                  <a:lnTo>
                    <a:pt x="330327" y="54102"/>
                  </a:lnTo>
                  <a:close/>
                </a:path>
              </a:pathLst>
            </a:custGeom>
            <a:solidFill>
              <a:srgbClr val="FFFFFF"/>
            </a:solidFill>
          </p:spPr>
          <p:txBody>
            <a:bodyPr/>
            <a:lstStyle/>
            <a:p>
              <a:endParaRPr lang="en-US" dirty="0"/>
            </a:p>
          </p:txBody>
        </p:sp>
      </p:grpSp>
      <p:grpSp>
        <p:nvGrpSpPr>
          <p:cNvPr id="11" name="Group 11"/>
          <p:cNvGrpSpPr>
            <a:grpSpLocks noChangeAspect="1"/>
          </p:cNvGrpSpPr>
          <p:nvPr/>
        </p:nvGrpSpPr>
        <p:grpSpPr>
          <a:xfrm>
            <a:off x="0" y="2026227"/>
            <a:ext cx="7772400" cy="3464216"/>
            <a:chOff x="0" y="0"/>
            <a:chExt cx="10058400" cy="4483100"/>
          </a:xfrm>
        </p:grpSpPr>
        <p:sp>
          <p:nvSpPr>
            <p:cNvPr id="12" name="Freeform 12"/>
            <p:cNvSpPr/>
            <p:nvPr/>
          </p:nvSpPr>
          <p:spPr>
            <a:xfrm>
              <a:off x="0" y="0"/>
              <a:ext cx="10058400" cy="4483100"/>
            </a:xfrm>
            <a:custGeom>
              <a:avLst/>
              <a:gdLst/>
              <a:ahLst/>
              <a:cxnLst/>
              <a:rect l="l" t="t" r="r" b="b"/>
              <a:pathLst>
                <a:path w="10058400" h="4483100">
                  <a:moveTo>
                    <a:pt x="0" y="4483100"/>
                  </a:moveTo>
                  <a:lnTo>
                    <a:pt x="10058400" y="4483100"/>
                  </a:lnTo>
                  <a:lnTo>
                    <a:pt x="10058400" y="0"/>
                  </a:lnTo>
                  <a:lnTo>
                    <a:pt x="0" y="0"/>
                  </a:lnTo>
                  <a:close/>
                </a:path>
              </a:pathLst>
            </a:custGeom>
            <a:solidFill>
              <a:srgbClr val="FFD900"/>
            </a:solidFill>
          </p:spPr>
          <p:txBody>
            <a:bodyPr/>
            <a:lstStyle/>
            <a:p>
              <a:endParaRPr lang="en-US" dirty="0"/>
            </a:p>
          </p:txBody>
        </p:sp>
      </p:grpSp>
      <p:grpSp>
        <p:nvGrpSpPr>
          <p:cNvPr id="13" name="Group 13"/>
          <p:cNvGrpSpPr/>
          <p:nvPr/>
        </p:nvGrpSpPr>
        <p:grpSpPr>
          <a:xfrm rot="6480">
            <a:off x="-1198" y="-169741"/>
            <a:ext cx="7778921" cy="5667510"/>
            <a:chOff x="0" y="0"/>
            <a:chExt cx="13422452" cy="9779233"/>
          </a:xfrm>
        </p:grpSpPr>
        <p:sp>
          <p:nvSpPr>
            <p:cNvPr id="14" name="Freeform 14"/>
            <p:cNvSpPr/>
            <p:nvPr/>
          </p:nvSpPr>
          <p:spPr>
            <a:xfrm>
              <a:off x="0" y="0"/>
              <a:ext cx="13422503" cy="9779258"/>
            </a:xfrm>
            <a:custGeom>
              <a:avLst/>
              <a:gdLst/>
              <a:ahLst/>
              <a:cxnLst/>
              <a:rect l="l" t="t" r="r" b="b"/>
              <a:pathLst>
                <a:path w="13422503" h="9779258">
                  <a:moveTo>
                    <a:pt x="0" y="41173"/>
                  </a:moveTo>
                  <a:lnTo>
                    <a:pt x="11303" y="9779258"/>
                  </a:lnTo>
                  <a:lnTo>
                    <a:pt x="13422503" y="9738102"/>
                  </a:lnTo>
                  <a:lnTo>
                    <a:pt x="13411200" y="0"/>
                  </a:lnTo>
                  <a:close/>
                </a:path>
              </a:pathLst>
            </a:custGeom>
            <a:blipFill>
              <a:blip r:embed="rId2"/>
              <a:stretch>
                <a:fillRect l="-31099" t="-4" r="-30905"/>
              </a:stretch>
            </a:blipFill>
          </p:spPr>
          <p:txBody>
            <a:bodyPr/>
            <a:lstStyle/>
            <a:p>
              <a:endParaRPr lang="en-US" dirty="0"/>
            </a:p>
          </p:txBody>
        </p:sp>
      </p:grpSp>
      <p:sp>
        <p:nvSpPr>
          <p:cNvPr id="15" name="TextBox 15"/>
          <p:cNvSpPr txBox="1"/>
          <p:nvPr/>
        </p:nvSpPr>
        <p:spPr>
          <a:xfrm>
            <a:off x="2403206" y="5668097"/>
            <a:ext cx="3005946" cy="400916"/>
          </a:xfrm>
          <a:prstGeom prst="rect">
            <a:avLst/>
          </a:prstGeom>
        </p:spPr>
        <p:txBody>
          <a:bodyPr lIns="0" tIns="0" rIns="0" bIns="0" rtlCol="0" anchor="t">
            <a:spAutoFit/>
          </a:bodyPr>
          <a:lstStyle/>
          <a:p>
            <a:pPr algn="ctr">
              <a:lnSpc>
                <a:spcPts val="3245"/>
              </a:lnSpc>
            </a:pPr>
            <a:r>
              <a:rPr lang="en-US" sz="2318" b="1" spc="-16" dirty="0">
                <a:solidFill>
                  <a:srgbClr val="1E1B55"/>
                </a:solidFill>
                <a:latin typeface="IBM Plex Sans Condensed Bold"/>
                <a:ea typeface="IBM Plex Sans Condensed Bold"/>
                <a:cs typeface="IBM Plex Sans Condensed Bold"/>
                <a:sym typeface="IBM Plex Sans Condensed Bold"/>
              </a:rPr>
              <a:t>OUR PROMISE TO YOU:</a:t>
            </a:r>
          </a:p>
        </p:txBody>
      </p:sp>
      <p:sp>
        <p:nvSpPr>
          <p:cNvPr id="16" name="TextBox 16"/>
          <p:cNvSpPr txBox="1"/>
          <p:nvPr/>
        </p:nvSpPr>
        <p:spPr>
          <a:xfrm>
            <a:off x="1007273" y="6283018"/>
            <a:ext cx="1638352" cy="174534"/>
          </a:xfrm>
          <a:prstGeom prst="rect">
            <a:avLst/>
          </a:prstGeom>
        </p:spPr>
        <p:txBody>
          <a:bodyPr wrap="square"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Carefully review and </a:t>
            </a:r>
          </a:p>
        </p:txBody>
      </p:sp>
      <p:sp>
        <p:nvSpPr>
          <p:cNvPr id="17" name="TextBox 17"/>
          <p:cNvSpPr txBox="1"/>
          <p:nvPr/>
        </p:nvSpPr>
        <p:spPr>
          <a:xfrm>
            <a:off x="1007272" y="6459841"/>
            <a:ext cx="1468637" cy="350802"/>
          </a:xfrm>
          <a:prstGeom prst="rect">
            <a:avLst/>
          </a:prstGeom>
        </p:spPr>
        <p:txBody>
          <a:bodyPr wrap="square"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present all offers: </a:t>
            </a:r>
            <a:r>
              <a:rPr lang="en-US" sz="1081" dirty="0">
                <a:solidFill>
                  <a:srgbClr val="090F10"/>
                </a:solidFill>
                <a:latin typeface="Gotham Bold"/>
                <a:ea typeface="Gotham Bold"/>
                <a:cs typeface="Gotham Bold"/>
                <a:sym typeface="Gotham Bold"/>
              </a:rPr>
              <a:t>for </a:t>
            </a:r>
            <a:r>
              <a:rPr lang="en-US" sz="1081" dirty="0">
                <a:solidFill>
                  <a:srgbClr val="090F10"/>
                </a:solidFill>
                <a:latin typeface="Gotham"/>
                <a:ea typeface="Gotham"/>
                <a:cs typeface="Gotham"/>
                <a:sym typeface="Gotham"/>
              </a:rPr>
              <a:t>your consideration.</a:t>
            </a:r>
          </a:p>
        </p:txBody>
      </p:sp>
      <p:sp>
        <p:nvSpPr>
          <p:cNvPr id="18" name="TextBox 18"/>
          <p:cNvSpPr txBox="1"/>
          <p:nvPr/>
        </p:nvSpPr>
        <p:spPr>
          <a:xfrm>
            <a:off x="3376030" y="6283291"/>
            <a:ext cx="1438667" cy="351076"/>
          </a:xfrm>
          <a:prstGeom prst="rect">
            <a:avLst/>
          </a:prstGeom>
        </p:spPr>
        <p:txBody>
          <a:bodyPr wrap="square"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Qualify prospective buyers and research </a:t>
            </a:r>
          </a:p>
        </p:txBody>
      </p:sp>
      <p:sp>
        <p:nvSpPr>
          <p:cNvPr id="19" name="TextBox 19"/>
          <p:cNvSpPr txBox="1"/>
          <p:nvPr/>
        </p:nvSpPr>
        <p:spPr>
          <a:xfrm>
            <a:off x="3376030" y="6636663"/>
            <a:ext cx="1438667" cy="709874"/>
          </a:xfrm>
          <a:prstGeom prst="rect">
            <a:avLst/>
          </a:prstGeom>
        </p:spPr>
        <p:txBody>
          <a:bodyPr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their lending options: </a:t>
            </a:r>
            <a:r>
              <a:rPr lang="en-US" sz="1081" dirty="0">
                <a:solidFill>
                  <a:srgbClr val="090F10"/>
                </a:solidFill>
                <a:latin typeface="Gotham Bold"/>
                <a:ea typeface="Gotham Bold"/>
                <a:cs typeface="Gotham Bold"/>
                <a:sym typeface="Gotham Bold"/>
              </a:rPr>
              <a:t>to</a:t>
            </a:r>
            <a:r>
              <a:rPr lang="en-US" sz="1081" b="1" dirty="0">
                <a:solidFill>
                  <a:srgbClr val="090F10"/>
                </a:solidFill>
                <a:latin typeface="Gotham Bold"/>
                <a:ea typeface="Gotham Bold"/>
                <a:cs typeface="Gotham Bold"/>
                <a:sym typeface="Gotham Bold"/>
              </a:rPr>
              <a:t> </a:t>
            </a:r>
            <a:r>
              <a:rPr lang="en-US" sz="1081" dirty="0">
                <a:solidFill>
                  <a:srgbClr val="090F10"/>
                </a:solidFill>
                <a:latin typeface="Gotham"/>
                <a:ea typeface="Gotham"/>
                <a:cs typeface="Gotham"/>
                <a:sym typeface="Gotham"/>
              </a:rPr>
              <a:t>increase the likelihood that they can secure financing.</a:t>
            </a:r>
          </a:p>
        </p:txBody>
      </p:sp>
      <p:sp>
        <p:nvSpPr>
          <p:cNvPr id="20" name="TextBox 20"/>
          <p:cNvSpPr txBox="1"/>
          <p:nvPr/>
        </p:nvSpPr>
        <p:spPr>
          <a:xfrm>
            <a:off x="5696974" y="6241436"/>
            <a:ext cx="2103500" cy="171265"/>
          </a:xfrm>
          <a:prstGeom prst="rect">
            <a:avLst/>
          </a:prstGeom>
        </p:spPr>
        <p:txBody>
          <a:bodyPr wrap="square"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Negotiate the strongest </a:t>
            </a:r>
          </a:p>
        </p:txBody>
      </p:sp>
      <p:sp>
        <p:nvSpPr>
          <p:cNvPr id="21" name="TextBox 21"/>
          <p:cNvSpPr txBox="1"/>
          <p:nvPr/>
        </p:nvSpPr>
        <p:spPr>
          <a:xfrm>
            <a:off x="5696974" y="6459701"/>
            <a:ext cx="490490" cy="171265"/>
          </a:xfrm>
          <a:prstGeom prst="rect">
            <a:avLst/>
          </a:prstGeom>
        </p:spPr>
        <p:txBody>
          <a:bodyPr wrap="square"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Terms:</a:t>
            </a:r>
          </a:p>
        </p:txBody>
      </p:sp>
      <p:sp>
        <p:nvSpPr>
          <p:cNvPr id="24" name="TextBox 24"/>
          <p:cNvSpPr txBox="1"/>
          <p:nvPr/>
        </p:nvSpPr>
        <p:spPr>
          <a:xfrm>
            <a:off x="6187464" y="6459701"/>
            <a:ext cx="1456726" cy="171265"/>
          </a:xfrm>
          <a:prstGeom prst="rect">
            <a:avLst/>
          </a:prstGeom>
        </p:spPr>
        <p:txBody>
          <a:bodyPr wrap="square" lIns="0" tIns="0" rIns="0" bIns="0" rtlCol="0" anchor="t">
            <a:spAutoFit/>
          </a:bodyPr>
          <a:lstStyle/>
          <a:p>
            <a:pPr algn="l">
              <a:lnSpc>
                <a:spcPts val="1391"/>
              </a:lnSpc>
            </a:pPr>
            <a:r>
              <a:rPr lang="en-US" sz="1081" dirty="0">
                <a:solidFill>
                  <a:srgbClr val="090F10"/>
                </a:solidFill>
                <a:latin typeface="Gotham"/>
                <a:ea typeface="Gotham"/>
                <a:cs typeface="Gotham"/>
                <a:sym typeface="Gotham"/>
              </a:rPr>
              <a:t> to create a solid </a:t>
            </a:r>
          </a:p>
        </p:txBody>
      </p:sp>
      <p:sp>
        <p:nvSpPr>
          <p:cNvPr id="25" name="TextBox 25"/>
          <p:cNvSpPr txBox="1"/>
          <p:nvPr/>
        </p:nvSpPr>
        <p:spPr>
          <a:xfrm>
            <a:off x="5696974" y="6629104"/>
            <a:ext cx="1635980" cy="527766"/>
          </a:xfrm>
          <a:prstGeom prst="rect">
            <a:avLst/>
          </a:prstGeom>
        </p:spPr>
        <p:txBody>
          <a:bodyPr lIns="0" tIns="0" rIns="0" bIns="0" rtlCol="0" anchor="t">
            <a:spAutoFit/>
          </a:bodyPr>
          <a:lstStyle/>
          <a:p>
            <a:pPr algn="l">
              <a:lnSpc>
                <a:spcPts val="1391"/>
              </a:lnSpc>
            </a:pPr>
            <a:r>
              <a:rPr lang="en-US" sz="1081" dirty="0">
                <a:solidFill>
                  <a:srgbClr val="090F10"/>
                </a:solidFill>
                <a:latin typeface="Gotham"/>
                <a:ea typeface="Gotham"/>
                <a:cs typeface="Gotham"/>
                <a:sym typeface="Gotham"/>
              </a:rPr>
              <a:t>transaction that will close on time without any surprises.</a:t>
            </a:r>
          </a:p>
        </p:txBody>
      </p:sp>
      <p:sp>
        <p:nvSpPr>
          <p:cNvPr id="26" name="TextBox 26"/>
          <p:cNvSpPr txBox="1"/>
          <p:nvPr/>
        </p:nvSpPr>
        <p:spPr>
          <a:xfrm>
            <a:off x="1029952" y="561616"/>
            <a:ext cx="5899730" cy="514783"/>
          </a:xfrm>
          <a:prstGeom prst="rect">
            <a:avLst/>
          </a:prstGeom>
        </p:spPr>
        <p:txBody>
          <a:bodyPr lIns="0" tIns="0" rIns="0" bIns="0" rtlCol="0" anchor="t">
            <a:spAutoFit/>
          </a:bodyPr>
          <a:lstStyle/>
          <a:p>
            <a:pPr algn="ctr">
              <a:lnSpc>
                <a:spcPts val="3940"/>
              </a:lnSpc>
            </a:pPr>
            <a:r>
              <a:rPr lang="en-US" sz="3863" b="1" spc="-27" dirty="0">
                <a:solidFill>
                  <a:srgbClr val="1E1B55"/>
                </a:solidFill>
                <a:latin typeface="IBM Plex Sans Condensed Bold"/>
                <a:ea typeface="IBM Plex Sans Condensed Bold"/>
                <a:cs typeface="IBM Plex Sans Condensed Bold"/>
                <a:sym typeface="IBM Plex Sans Condensed Bold"/>
              </a:rPr>
              <a:t>Negotiating and Structuring </a:t>
            </a:r>
          </a:p>
        </p:txBody>
      </p:sp>
      <p:sp>
        <p:nvSpPr>
          <p:cNvPr id="27" name="TextBox 27"/>
          <p:cNvSpPr txBox="1"/>
          <p:nvPr/>
        </p:nvSpPr>
        <p:spPr>
          <a:xfrm>
            <a:off x="3083791" y="1232694"/>
            <a:ext cx="1792052" cy="514783"/>
          </a:xfrm>
          <a:prstGeom prst="rect">
            <a:avLst/>
          </a:prstGeom>
        </p:spPr>
        <p:txBody>
          <a:bodyPr lIns="0" tIns="0" rIns="0" bIns="0" rtlCol="0" anchor="t">
            <a:spAutoFit/>
          </a:bodyPr>
          <a:lstStyle/>
          <a:p>
            <a:pPr algn="ctr">
              <a:lnSpc>
                <a:spcPts val="3940"/>
              </a:lnSpc>
            </a:pPr>
            <a:r>
              <a:rPr lang="en-US" sz="3863" b="1" spc="-27" dirty="0">
                <a:solidFill>
                  <a:srgbClr val="FFC653"/>
                </a:solidFill>
                <a:latin typeface="IBM Plex Sans Condensed Bold"/>
                <a:ea typeface="IBM Plex Sans Condensed Bold"/>
                <a:cs typeface="IBM Plex Sans Condensed Bold"/>
                <a:sym typeface="IBM Plex Sans Condensed Bold"/>
              </a:rPr>
              <a:t>the Sale</a:t>
            </a:r>
          </a:p>
        </p:txBody>
      </p:sp>
      <p:grpSp>
        <p:nvGrpSpPr>
          <p:cNvPr id="28" name="Group 28"/>
          <p:cNvGrpSpPr/>
          <p:nvPr/>
        </p:nvGrpSpPr>
        <p:grpSpPr>
          <a:xfrm>
            <a:off x="97783" y="8243090"/>
            <a:ext cx="7702691" cy="1815310"/>
            <a:chOff x="0" y="0"/>
            <a:chExt cx="3506196" cy="665778"/>
          </a:xfrm>
        </p:grpSpPr>
        <p:sp>
          <p:nvSpPr>
            <p:cNvPr id="29" name="Freeform 29"/>
            <p:cNvSpPr/>
            <p:nvPr/>
          </p:nvSpPr>
          <p:spPr>
            <a:xfrm>
              <a:off x="0" y="0"/>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30" name="TextBox 30"/>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31" name="TextBox 31"/>
          <p:cNvSpPr txBox="1"/>
          <p:nvPr/>
        </p:nvSpPr>
        <p:spPr>
          <a:xfrm>
            <a:off x="4219838" y="8635962"/>
            <a:ext cx="3632959" cy="439031"/>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p:txBody>
      </p:sp>
      <p:sp>
        <p:nvSpPr>
          <p:cNvPr id="32" name="TextBox 32"/>
          <p:cNvSpPr txBox="1"/>
          <p:nvPr/>
        </p:nvSpPr>
        <p:spPr>
          <a:xfrm>
            <a:off x="4219838" y="9228737"/>
            <a:ext cx="3632959" cy="580480"/>
          </a:xfrm>
          <a:prstGeom prst="rect">
            <a:avLst/>
          </a:prstGeom>
        </p:spPr>
        <p:txBody>
          <a:bodyPr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33" name="Group 33"/>
          <p:cNvGrpSpPr/>
          <p:nvPr/>
        </p:nvGrpSpPr>
        <p:grpSpPr>
          <a:xfrm>
            <a:off x="-15240" y="8237461"/>
            <a:ext cx="1490417" cy="1815310"/>
            <a:chOff x="0" y="0"/>
            <a:chExt cx="1034325" cy="1259796"/>
          </a:xfrm>
        </p:grpSpPr>
        <p:sp>
          <p:nvSpPr>
            <p:cNvPr id="34" name="Freeform 34"/>
            <p:cNvSpPr/>
            <p:nvPr/>
          </p:nvSpPr>
          <p:spPr>
            <a:xfrm>
              <a:off x="0" y="0"/>
              <a:ext cx="1034325" cy="1259796"/>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3"/>
              <a:stretch>
                <a:fillRect l="-10899" r="-10899"/>
              </a:stretch>
            </a:blipFill>
          </p:spPr>
          <p:txBody>
            <a:bodyPr/>
            <a:lstStyle/>
            <a:p>
              <a:endParaRPr lang="en-US" dirty="0"/>
            </a:p>
          </p:txBody>
        </p:sp>
      </p:grpSp>
      <p:grpSp>
        <p:nvGrpSpPr>
          <p:cNvPr id="35" name="Group 35"/>
          <p:cNvGrpSpPr/>
          <p:nvPr/>
        </p:nvGrpSpPr>
        <p:grpSpPr>
          <a:xfrm>
            <a:off x="6229660" y="8244635"/>
            <a:ext cx="1570814" cy="1812220"/>
            <a:chOff x="-17154" y="-19047"/>
            <a:chExt cx="1029982" cy="1217932"/>
          </a:xfrm>
        </p:grpSpPr>
        <p:sp>
          <p:nvSpPr>
            <p:cNvPr id="36" name="Freeform 36"/>
            <p:cNvSpPr/>
            <p:nvPr/>
          </p:nvSpPr>
          <p:spPr>
            <a:xfrm>
              <a:off x="-17154" y="-19047"/>
              <a:ext cx="1029982" cy="1217932"/>
            </a:xfrm>
            <a:custGeom>
              <a:avLst/>
              <a:gdLst/>
              <a:ahLst/>
              <a:cxnLst/>
              <a:rect l="l" t="t" r="r" b="b"/>
              <a:pathLst>
                <a:path w="1029982" h="1217932">
                  <a:moveTo>
                    <a:pt x="69000" y="0"/>
                  </a:moveTo>
                  <a:lnTo>
                    <a:pt x="960981" y="0"/>
                  </a:lnTo>
                  <a:cubicBezTo>
                    <a:pt x="999089" y="0"/>
                    <a:pt x="1029982" y="30893"/>
                    <a:pt x="1029982" y="69000"/>
                  </a:cubicBezTo>
                  <a:lnTo>
                    <a:pt x="1029982" y="1148932"/>
                  </a:lnTo>
                  <a:cubicBezTo>
                    <a:pt x="1029982" y="1187040"/>
                    <a:pt x="999089" y="1217932"/>
                    <a:pt x="960981" y="1217932"/>
                  </a:cubicBezTo>
                  <a:lnTo>
                    <a:pt x="69000" y="1217932"/>
                  </a:lnTo>
                  <a:cubicBezTo>
                    <a:pt x="30893" y="1217932"/>
                    <a:pt x="0" y="1187040"/>
                    <a:pt x="0" y="1148932"/>
                  </a:cubicBezTo>
                  <a:lnTo>
                    <a:pt x="0" y="69000"/>
                  </a:lnTo>
                  <a:cubicBezTo>
                    <a:pt x="0" y="30893"/>
                    <a:pt x="30893" y="0"/>
                    <a:pt x="69000" y="0"/>
                  </a:cubicBezTo>
                  <a:close/>
                </a:path>
              </a:pathLst>
            </a:custGeom>
            <a:blipFill>
              <a:blip r:embed="rId4"/>
              <a:stretch>
                <a:fillRect t="-6447" b="-6447"/>
              </a:stretch>
            </a:blipFill>
          </p:spPr>
          <p:txBody>
            <a:bodyPr/>
            <a:lstStyle/>
            <a:p>
              <a:endParaRPr lang="en-US" dirty="0"/>
            </a:p>
          </p:txBody>
        </p:sp>
      </p:grpSp>
      <p:sp>
        <p:nvSpPr>
          <p:cNvPr id="37" name="TextBox 37"/>
          <p:cNvSpPr txBox="1"/>
          <p:nvPr/>
        </p:nvSpPr>
        <p:spPr>
          <a:xfrm>
            <a:off x="1634039" y="8649557"/>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0873" y="6212769"/>
            <a:ext cx="965772" cy="1281577"/>
            <a:chOff x="0" y="0"/>
            <a:chExt cx="1249820" cy="1658506"/>
          </a:xfrm>
        </p:grpSpPr>
        <p:sp>
          <p:nvSpPr>
            <p:cNvPr id="3" name="Freeform 3"/>
            <p:cNvSpPr/>
            <p:nvPr/>
          </p:nvSpPr>
          <p:spPr>
            <a:xfrm>
              <a:off x="63500" y="223012"/>
              <a:ext cx="1122807" cy="1372108"/>
            </a:xfrm>
            <a:custGeom>
              <a:avLst/>
              <a:gdLst/>
              <a:ahLst/>
              <a:cxnLst/>
              <a:rect l="l" t="t" r="r" b="b"/>
              <a:pathLst>
                <a:path w="1122807" h="1372108">
                  <a:moveTo>
                    <a:pt x="1071372" y="1371981"/>
                  </a:moveTo>
                  <a:lnTo>
                    <a:pt x="51435" y="1371981"/>
                  </a:lnTo>
                  <a:cubicBezTo>
                    <a:pt x="22987" y="1371981"/>
                    <a:pt x="0" y="1348994"/>
                    <a:pt x="0" y="1320546"/>
                  </a:cubicBezTo>
                  <a:lnTo>
                    <a:pt x="0" y="51435"/>
                  </a:lnTo>
                  <a:cubicBezTo>
                    <a:pt x="0" y="22987"/>
                    <a:pt x="22987" y="0"/>
                    <a:pt x="51435" y="0"/>
                  </a:cubicBezTo>
                  <a:lnTo>
                    <a:pt x="1071372" y="0"/>
                  </a:lnTo>
                  <a:cubicBezTo>
                    <a:pt x="1099820" y="0"/>
                    <a:pt x="1122807" y="22987"/>
                    <a:pt x="1122807" y="51435"/>
                  </a:cubicBezTo>
                  <a:lnTo>
                    <a:pt x="1122807" y="1320673"/>
                  </a:lnTo>
                  <a:cubicBezTo>
                    <a:pt x="1122807" y="1349121"/>
                    <a:pt x="1099820" y="1372108"/>
                    <a:pt x="1071372" y="1372108"/>
                  </a:cubicBezTo>
                </a:path>
              </a:pathLst>
            </a:custGeom>
            <a:solidFill>
              <a:srgbClr val="27367C"/>
            </a:solidFill>
          </p:spPr>
          <p:txBody>
            <a:bodyPr/>
            <a:lstStyle/>
            <a:p>
              <a:endParaRPr lang="en-US" dirty="0"/>
            </a:p>
          </p:txBody>
        </p:sp>
        <p:sp>
          <p:nvSpPr>
            <p:cNvPr id="4" name="Freeform 4"/>
            <p:cNvSpPr/>
            <p:nvPr/>
          </p:nvSpPr>
          <p:spPr>
            <a:xfrm>
              <a:off x="143510" y="308864"/>
              <a:ext cx="962787" cy="1204341"/>
            </a:xfrm>
            <a:custGeom>
              <a:avLst/>
              <a:gdLst/>
              <a:ahLst/>
              <a:cxnLst/>
              <a:rect l="l" t="t" r="r" b="b"/>
              <a:pathLst>
                <a:path w="962787" h="1204341">
                  <a:moveTo>
                    <a:pt x="962787" y="1204341"/>
                  </a:moveTo>
                  <a:lnTo>
                    <a:pt x="0" y="1204341"/>
                  </a:lnTo>
                  <a:lnTo>
                    <a:pt x="0" y="0"/>
                  </a:lnTo>
                  <a:lnTo>
                    <a:pt x="962787" y="0"/>
                  </a:lnTo>
                  <a:close/>
                </a:path>
              </a:pathLst>
            </a:custGeom>
            <a:solidFill>
              <a:srgbClr val="FFFFFF"/>
            </a:solidFill>
          </p:spPr>
          <p:txBody>
            <a:bodyPr/>
            <a:lstStyle/>
            <a:p>
              <a:endParaRPr lang="en-US" dirty="0"/>
            </a:p>
          </p:txBody>
        </p:sp>
        <p:sp>
          <p:nvSpPr>
            <p:cNvPr id="5" name="Freeform 5"/>
            <p:cNvSpPr/>
            <p:nvPr/>
          </p:nvSpPr>
          <p:spPr>
            <a:xfrm>
              <a:off x="315468" y="63500"/>
              <a:ext cx="618871" cy="271399"/>
            </a:xfrm>
            <a:custGeom>
              <a:avLst/>
              <a:gdLst/>
              <a:ahLst/>
              <a:cxnLst/>
              <a:rect l="l" t="t" r="r" b="b"/>
              <a:pathLst>
                <a:path w="618871" h="271399">
                  <a:moveTo>
                    <a:pt x="560197" y="93091"/>
                  </a:moveTo>
                  <a:lnTo>
                    <a:pt x="398780" y="93091"/>
                  </a:lnTo>
                  <a:cubicBezTo>
                    <a:pt x="398780" y="91821"/>
                    <a:pt x="398907" y="90678"/>
                    <a:pt x="398907" y="89408"/>
                  </a:cubicBezTo>
                  <a:cubicBezTo>
                    <a:pt x="398907" y="40005"/>
                    <a:pt x="358775" y="0"/>
                    <a:pt x="309372" y="0"/>
                  </a:cubicBezTo>
                  <a:cubicBezTo>
                    <a:pt x="259969" y="0"/>
                    <a:pt x="219964" y="40005"/>
                    <a:pt x="219964" y="89408"/>
                  </a:cubicBezTo>
                  <a:lnTo>
                    <a:pt x="219964" y="91821"/>
                  </a:lnTo>
                  <a:lnTo>
                    <a:pt x="58674" y="93091"/>
                  </a:lnTo>
                  <a:cubicBezTo>
                    <a:pt x="26289" y="93091"/>
                    <a:pt x="0" y="119380"/>
                    <a:pt x="0" y="151765"/>
                  </a:cubicBezTo>
                  <a:lnTo>
                    <a:pt x="0" y="271399"/>
                  </a:lnTo>
                  <a:lnTo>
                    <a:pt x="618871" y="271399"/>
                  </a:lnTo>
                  <a:lnTo>
                    <a:pt x="618871" y="151765"/>
                  </a:lnTo>
                  <a:cubicBezTo>
                    <a:pt x="618871" y="119380"/>
                    <a:pt x="592582" y="93091"/>
                    <a:pt x="560197" y="93091"/>
                  </a:cubicBezTo>
                  <a:moveTo>
                    <a:pt x="309372" y="139827"/>
                  </a:moveTo>
                  <a:cubicBezTo>
                    <a:pt x="281559" y="139827"/>
                    <a:pt x="258953" y="117221"/>
                    <a:pt x="258953" y="89408"/>
                  </a:cubicBezTo>
                  <a:cubicBezTo>
                    <a:pt x="258953" y="61595"/>
                    <a:pt x="281559" y="38989"/>
                    <a:pt x="309372" y="38989"/>
                  </a:cubicBezTo>
                  <a:cubicBezTo>
                    <a:pt x="337185" y="38989"/>
                    <a:pt x="359791" y="61595"/>
                    <a:pt x="359791" y="89408"/>
                  </a:cubicBezTo>
                  <a:cubicBezTo>
                    <a:pt x="359791" y="117221"/>
                    <a:pt x="337185" y="139827"/>
                    <a:pt x="309372" y="139827"/>
                  </a:cubicBezTo>
                </a:path>
              </a:pathLst>
            </a:custGeom>
            <a:solidFill>
              <a:srgbClr val="E7E7E7"/>
            </a:solidFill>
          </p:spPr>
          <p:txBody>
            <a:bodyPr/>
            <a:lstStyle/>
            <a:p>
              <a:endParaRPr lang="en-US" dirty="0"/>
            </a:p>
          </p:txBody>
        </p:sp>
        <p:sp>
          <p:nvSpPr>
            <p:cNvPr id="6" name="Freeform 6"/>
            <p:cNvSpPr/>
            <p:nvPr/>
          </p:nvSpPr>
          <p:spPr>
            <a:xfrm>
              <a:off x="315468" y="334899"/>
              <a:ext cx="618871" cy="30099"/>
            </a:xfrm>
            <a:custGeom>
              <a:avLst/>
              <a:gdLst/>
              <a:ahLst/>
              <a:cxnLst/>
              <a:rect l="l" t="t" r="r" b="b"/>
              <a:pathLst>
                <a:path w="618871" h="30099">
                  <a:moveTo>
                    <a:pt x="0" y="30099"/>
                  </a:moveTo>
                  <a:lnTo>
                    <a:pt x="618871" y="30099"/>
                  </a:lnTo>
                  <a:lnTo>
                    <a:pt x="618871" y="0"/>
                  </a:lnTo>
                  <a:lnTo>
                    <a:pt x="0" y="0"/>
                  </a:lnTo>
                  <a:close/>
                </a:path>
              </a:pathLst>
            </a:custGeom>
            <a:solidFill>
              <a:srgbClr val="B4B5B5"/>
            </a:solidFill>
          </p:spPr>
          <p:txBody>
            <a:bodyPr/>
            <a:lstStyle/>
            <a:p>
              <a:endParaRPr lang="en-US" dirty="0"/>
            </a:p>
          </p:txBody>
        </p:sp>
        <p:sp>
          <p:nvSpPr>
            <p:cNvPr id="7" name="Freeform 7"/>
            <p:cNvSpPr/>
            <p:nvPr/>
          </p:nvSpPr>
          <p:spPr>
            <a:xfrm>
              <a:off x="240284" y="499237"/>
              <a:ext cx="228092" cy="228092"/>
            </a:xfrm>
            <a:custGeom>
              <a:avLst/>
              <a:gdLst/>
              <a:ahLst/>
              <a:cxnLst/>
              <a:rect l="l" t="t" r="r" b="b"/>
              <a:pathLst>
                <a:path w="228092" h="228092">
                  <a:moveTo>
                    <a:pt x="82677" y="17399"/>
                  </a:moveTo>
                  <a:cubicBezTo>
                    <a:pt x="136017" y="0"/>
                    <a:pt x="193294" y="29210"/>
                    <a:pt x="210693" y="82677"/>
                  </a:cubicBezTo>
                  <a:cubicBezTo>
                    <a:pt x="228092" y="136144"/>
                    <a:pt x="198882" y="193294"/>
                    <a:pt x="145415" y="210693"/>
                  </a:cubicBezTo>
                  <a:cubicBezTo>
                    <a:pt x="91948" y="228092"/>
                    <a:pt x="34798" y="198882"/>
                    <a:pt x="17399" y="145415"/>
                  </a:cubicBezTo>
                  <a:cubicBezTo>
                    <a:pt x="0" y="91948"/>
                    <a:pt x="29210" y="34798"/>
                    <a:pt x="82677" y="17399"/>
                  </a:cubicBezTo>
                </a:path>
              </a:pathLst>
            </a:custGeom>
            <a:solidFill>
              <a:srgbClr val="39B54A"/>
            </a:solidFill>
          </p:spPr>
          <p:txBody>
            <a:bodyPr/>
            <a:lstStyle/>
            <a:p>
              <a:endParaRPr lang="en-US" dirty="0"/>
            </a:p>
          </p:txBody>
        </p:sp>
        <p:sp>
          <p:nvSpPr>
            <p:cNvPr id="8" name="Freeform 8"/>
            <p:cNvSpPr/>
            <p:nvPr/>
          </p:nvSpPr>
          <p:spPr>
            <a:xfrm>
              <a:off x="295021" y="566293"/>
              <a:ext cx="118618" cy="94488"/>
            </a:xfrm>
            <a:custGeom>
              <a:avLst/>
              <a:gdLst/>
              <a:ahLst/>
              <a:cxnLst/>
              <a:rect l="l" t="t" r="r" b="b"/>
              <a:pathLst>
                <a:path w="118618" h="94488">
                  <a:moveTo>
                    <a:pt x="43942" y="94488"/>
                  </a:moveTo>
                  <a:lnTo>
                    <a:pt x="0" y="50292"/>
                  </a:lnTo>
                  <a:lnTo>
                    <a:pt x="19558" y="30861"/>
                  </a:lnTo>
                  <a:lnTo>
                    <a:pt x="43942" y="55372"/>
                  </a:lnTo>
                  <a:lnTo>
                    <a:pt x="99060" y="0"/>
                  </a:lnTo>
                  <a:lnTo>
                    <a:pt x="118618" y="19431"/>
                  </a:lnTo>
                  <a:close/>
                </a:path>
              </a:pathLst>
            </a:custGeom>
            <a:solidFill>
              <a:srgbClr val="FFFFFF"/>
            </a:solidFill>
          </p:spPr>
          <p:txBody>
            <a:bodyPr/>
            <a:lstStyle/>
            <a:p>
              <a:endParaRPr lang="en-US" dirty="0"/>
            </a:p>
          </p:txBody>
        </p:sp>
        <p:sp>
          <p:nvSpPr>
            <p:cNvPr id="9" name="Freeform 9"/>
            <p:cNvSpPr/>
            <p:nvPr/>
          </p:nvSpPr>
          <p:spPr>
            <a:xfrm>
              <a:off x="240284" y="815086"/>
              <a:ext cx="228092" cy="227965"/>
            </a:xfrm>
            <a:custGeom>
              <a:avLst/>
              <a:gdLst/>
              <a:ahLst/>
              <a:cxnLst/>
              <a:rect l="l" t="t" r="r" b="b"/>
              <a:pathLst>
                <a:path w="228092" h="227965">
                  <a:moveTo>
                    <a:pt x="82677" y="17272"/>
                  </a:moveTo>
                  <a:cubicBezTo>
                    <a:pt x="136017" y="0"/>
                    <a:pt x="193294" y="29083"/>
                    <a:pt x="210693" y="82550"/>
                  </a:cubicBezTo>
                  <a:cubicBezTo>
                    <a:pt x="228092" y="136017"/>
                    <a:pt x="198882" y="193167"/>
                    <a:pt x="145415" y="210566"/>
                  </a:cubicBezTo>
                  <a:cubicBezTo>
                    <a:pt x="91948" y="227965"/>
                    <a:pt x="34798" y="198755"/>
                    <a:pt x="17399" y="145288"/>
                  </a:cubicBezTo>
                  <a:cubicBezTo>
                    <a:pt x="0" y="91821"/>
                    <a:pt x="29210" y="34671"/>
                    <a:pt x="82677" y="17272"/>
                  </a:cubicBezTo>
                </a:path>
              </a:pathLst>
            </a:custGeom>
            <a:solidFill>
              <a:srgbClr val="39B54A"/>
            </a:solidFill>
          </p:spPr>
          <p:txBody>
            <a:bodyPr/>
            <a:lstStyle/>
            <a:p>
              <a:endParaRPr lang="en-US" dirty="0"/>
            </a:p>
          </p:txBody>
        </p:sp>
        <p:sp>
          <p:nvSpPr>
            <p:cNvPr id="10" name="Freeform 10"/>
            <p:cNvSpPr/>
            <p:nvPr/>
          </p:nvSpPr>
          <p:spPr>
            <a:xfrm>
              <a:off x="295021" y="882142"/>
              <a:ext cx="118618" cy="94361"/>
            </a:xfrm>
            <a:custGeom>
              <a:avLst/>
              <a:gdLst/>
              <a:ahLst/>
              <a:cxnLst/>
              <a:rect l="l" t="t" r="r" b="b"/>
              <a:pathLst>
                <a:path w="118618" h="94361">
                  <a:moveTo>
                    <a:pt x="43942" y="94361"/>
                  </a:moveTo>
                  <a:lnTo>
                    <a:pt x="0" y="50292"/>
                  </a:lnTo>
                  <a:lnTo>
                    <a:pt x="19558" y="30861"/>
                  </a:lnTo>
                  <a:lnTo>
                    <a:pt x="43942" y="55372"/>
                  </a:lnTo>
                  <a:lnTo>
                    <a:pt x="99060" y="0"/>
                  </a:lnTo>
                  <a:lnTo>
                    <a:pt x="118618" y="19431"/>
                  </a:lnTo>
                  <a:close/>
                </a:path>
              </a:pathLst>
            </a:custGeom>
            <a:solidFill>
              <a:srgbClr val="FFFFFF"/>
            </a:solidFill>
          </p:spPr>
          <p:txBody>
            <a:bodyPr/>
            <a:lstStyle/>
            <a:p>
              <a:endParaRPr lang="en-US" dirty="0"/>
            </a:p>
          </p:txBody>
        </p:sp>
        <p:sp>
          <p:nvSpPr>
            <p:cNvPr id="11" name="Freeform 11"/>
            <p:cNvSpPr/>
            <p:nvPr/>
          </p:nvSpPr>
          <p:spPr>
            <a:xfrm>
              <a:off x="240284" y="1130808"/>
              <a:ext cx="228092" cy="227965"/>
            </a:xfrm>
            <a:custGeom>
              <a:avLst/>
              <a:gdLst/>
              <a:ahLst/>
              <a:cxnLst/>
              <a:rect l="l" t="t" r="r" b="b"/>
              <a:pathLst>
                <a:path w="228092" h="227965">
                  <a:moveTo>
                    <a:pt x="82677" y="17272"/>
                  </a:moveTo>
                  <a:cubicBezTo>
                    <a:pt x="136017" y="0"/>
                    <a:pt x="193294" y="29083"/>
                    <a:pt x="210693" y="82550"/>
                  </a:cubicBezTo>
                  <a:cubicBezTo>
                    <a:pt x="228092" y="136017"/>
                    <a:pt x="198882" y="193167"/>
                    <a:pt x="145415" y="210566"/>
                  </a:cubicBezTo>
                  <a:cubicBezTo>
                    <a:pt x="91948" y="227965"/>
                    <a:pt x="34798" y="198755"/>
                    <a:pt x="17399" y="145288"/>
                  </a:cubicBezTo>
                  <a:cubicBezTo>
                    <a:pt x="0" y="91821"/>
                    <a:pt x="29210" y="34671"/>
                    <a:pt x="82677" y="17272"/>
                  </a:cubicBezTo>
                </a:path>
              </a:pathLst>
            </a:custGeom>
            <a:solidFill>
              <a:srgbClr val="39B54A"/>
            </a:solidFill>
          </p:spPr>
          <p:txBody>
            <a:bodyPr/>
            <a:lstStyle/>
            <a:p>
              <a:endParaRPr lang="en-US" dirty="0"/>
            </a:p>
          </p:txBody>
        </p:sp>
        <p:sp>
          <p:nvSpPr>
            <p:cNvPr id="12" name="Freeform 12"/>
            <p:cNvSpPr/>
            <p:nvPr/>
          </p:nvSpPr>
          <p:spPr>
            <a:xfrm>
              <a:off x="295021" y="1197864"/>
              <a:ext cx="118618" cy="94361"/>
            </a:xfrm>
            <a:custGeom>
              <a:avLst/>
              <a:gdLst/>
              <a:ahLst/>
              <a:cxnLst/>
              <a:rect l="l" t="t" r="r" b="b"/>
              <a:pathLst>
                <a:path w="118618" h="94361">
                  <a:moveTo>
                    <a:pt x="43942" y="94361"/>
                  </a:moveTo>
                  <a:lnTo>
                    <a:pt x="0" y="50292"/>
                  </a:lnTo>
                  <a:lnTo>
                    <a:pt x="19558" y="30861"/>
                  </a:lnTo>
                  <a:lnTo>
                    <a:pt x="43942" y="55372"/>
                  </a:lnTo>
                  <a:lnTo>
                    <a:pt x="99060" y="0"/>
                  </a:lnTo>
                  <a:lnTo>
                    <a:pt x="118618" y="19431"/>
                  </a:lnTo>
                  <a:close/>
                </a:path>
              </a:pathLst>
            </a:custGeom>
            <a:solidFill>
              <a:srgbClr val="FFFFFF"/>
            </a:solidFill>
          </p:spPr>
          <p:txBody>
            <a:bodyPr/>
            <a:lstStyle/>
            <a:p>
              <a:endParaRPr lang="en-US" dirty="0"/>
            </a:p>
          </p:txBody>
        </p:sp>
        <p:sp>
          <p:nvSpPr>
            <p:cNvPr id="13" name="Freeform 13"/>
            <p:cNvSpPr/>
            <p:nvPr/>
          </p:nvSpPr>
          <p:spPr>
            <a:xfrm>
              <a:off x="523748" y="560578"/>
              <a:ext cx="451612" cy="37592"/>
            </a:xfrm>
            <a:custGeom>
              <a:avLst/>
              <a:gdLst/>
              <a:ahLst/>
              <a:cxnLst/>
              <a:rect l="l" t="t" r="r" b="b"/>
              <a:pathLst>
                <a:path w="451612" h="37592">
                  <a:moveTo>
                    <a:pt x="0" y="37592"/>
                  </a:moveTo>
                  <a:lnTo>
                    <a:pt x="451612" y="37592"/>
                  </a:lnTo>
                  <a:lnTo>
                    <a:pt x="451612" y="0"/>
                  </a:lnTo>
                  <a:lnTo>
                    <a:pt x="0" y="0"/>
                  </a:lnTo>
                  <a:close/>
                </a:path>
              </a:pathLst>
            </a:custGeom>
            <a:solidFill>
              <a:srgbClr val="C5C5D7"/>
            </a:solidFill>
          </p:spPr>
          <p:txBody>
            <a:bodyPr/>
            <a:lstStyle/>
            <a:p>
              <a:endParaRPr lang="en-US" dirty="0"/>
            </a:p>
          </p:txBody>
        </p:sp>
        <p:sp>
          <p:nvSpPr>
            <p:cNvPr id="14" name="Freeform 14"/>
            <p:cNvSpPr/>
            <p:nvPr/>
          </p:nvSpPr>
          <p:spPr>
            <a:xfrm>
              <a:off x="523748" y="624586"/>
              <a:ext cx="270891" cy="37592"/>
            </a:xfrm>
            <a:custGeom>
              <a:avLst/>
              <a:gdLst/>
              <a:ahLst/>
              <a:cxnLst/>
              <a:rect l="l" t="t" r="r" b="b"/>
              <a:pathLst>
                <a:path w="270891" h="37592">
                  <a:moveTo>
                    <a:pt x="0" y="37592"/>
                  </a:moveTo>
                  <a:lnTo>
                    <a:pt x="270891" y="37592"/>
                  </a:lnTo>
                  <a:lnTo>
                    <a:pt x="270891" y="0"/>
                  </a:lnTo>
                  <a:lnTo>
                    <a:pt x="0" y="0"/>
                  </a:lnTo>
                  <a:close/>
                </a:path>
              </a:pathLst>
            </a:custGeom>
            <a:solidFill>
              <a:srgbClr val="C5C5D7"/>
            </a:solidFill>
          </p:spPr>
          <p:txBody>
            <a:bodyPr/>
            <a:lstStyle/>
            <a:p>
              <a:endParaRPr lang="en-US" dirty="0"/>
            </a:p>
          </p:txBody>
        </p:sp>
        <p:sp>
          <p:nvSpPr>
            <p:cNvPr id="15" name="Freeform 15"/>
            <p:cNvSpPr/>
            <p:nvPr/>
          </p:nvSpPr>
          <p:spPr>
            <a:xfrm>
              <a:off x="523748" y="876300"/>
              <a:ext cx="451612" cy="37592"/>
            </a:xfrm>
            <a:custGeom>
              <a:avLst/>
              <a:gdLst/>
              <a:ahLst/>
              <a:cxnLst/>
              <a:rect l="l" t="t" r="r" b="b"/>
              <a:pathLst>
                <a:path w="451612" h="37592">
                  <a:moveTo>
                    <a:pt x="0" y="37592"/>
                  </a:moveTo>
                  <a:lnTo>
                    <a:pt x="451612" y="37592"/>
                  </a:lnTo>
                  <a:lnTo>
                    <a:pt x="451612" y="0"/>
                  </a:lnTo>
                  <a:lnTo>
                    <a:pt x="0" y="0"/>
                  </a:lnTo>
                  <a:close/>
                </a:path>
              </a:pathLst>
            </a:custGeom>
            <a:solidFill>
              <a:srgbClr val="C5C5D7"/>
            </a:solidFill>
          </p:spPr>
          <p:txBody>
            <a:bodyPr/>
            <a:lstStyle/>
            <a:p>
              <a:endParaRPr lang="en-US" dirty="0"/>
            </a:p>
          </p:txBody>
        </p:sp>
        <p:sp>
          <p:nvSpPr>
            <p:cNvPr id="16" name="Freeform 16"/>
            <p:cNvSpPr/>
            <p:nvPr/>
          </p:nvSpPr>
          <p:spPr>
            <a:xfrm>
              <a:off x="523748" y="940308"/>
              <a:ext cx="357505" cy="37592"/>
            </a:xfrm>
            <a:custGeom>
              <a:avLst/>
              <a:gdLst/>
              <a:ahLst/>
              <a:cxnLst/>
              <a:rect l="l" t="t" r="r" b="b"/>
              <a:pathLst>
                <a:path w="357505" h="37592">
                  <a:moveTo>
                    <a:pt x="0" y="37592"/>
                  </a:moveTo>
                  <a:lnTo>
                    <a:pt x="357505" y="37592"/>
                  </a:lnTo>
                  <a:lnTo>
                    <a:pt x="357505" y="0"/>
                  </a:lnTo>
                  <a:lnTo>
                    <a:pt x="0" y="0"/>
                  </a:lnTo>
                  <a:close/>
                </a:path>
              </a:pathLst>
            </a:custGeom>
            <a:solidFill>
              <a:srgbClr val="C5C5D7"/>
            </a:solidFill>
          </p:spPr>
          <p:txBody>
            <a:bodyPr/>
            <a:lstStyle/>
            <a:p>
              <a:endParaRPr lang="en-US" dirty="0"/>
            </a:p>
          </p:txBody>
        </p:sp>
        <p:sp>
          <p:nvSpPr>
            <p:cNvPr id="17" name="Freeform 17"/>
            <p:cNvSpPr/>
            <p:nvPr/>
          </p:nvSpPr>
          <p:spPr>
            <a:xfrm>
              <a:off x="523748" y="1192022"/>
              <a:ext cx="451612" cy="37592"/>
            </a:xfrm>
            <a:custGeom>
              <a:avLst/>
              <a:gdLst/>
              <a:ahLst/>
              <a:cxnLst/>
              <a:rect l="l" t="t" r="r" b="b"/>
              <a:pathLst>
                <a:path w="451612" h="37592">
                  <a:moveTo>
                    <a:pt x="0" y="37592"/>
                  </a:moveTo>
                  <a:lnTo>
                    <a:pt x="451612" y="37592"/>
                  </a:lnTo>
                  <a:lnTo>
                    <a:pt x="451612" y="0"/>
                  </a:lnTo>
                  <a:lnTo>
                    <a:pt x="0" y="0"/>
                  </a:lnTo>
                  <a:close/>
                </a:path>
              </a:pathLst>
            </a:custGeom>
            <a:solidFill>
              <a:srgbClr val="C5C5D7"/>
            </a:solidFill>
          </p:spPr>
          <p:txBody>
            <a:bodyPr/>
            <a:lstStyle/>
            <a:p>
              <a:endParaRPr lang="en-US" dirty="0"/>
            </a:p>
          </p:txBody>
        </p:sp>
        <p:sp>
          <p:nvSpPr>
            <p:cNvPr id="18" name="Freeform 18"/>
            <p:cNvSpPr/>
            <p:nvPr/>
          </p:nvSpPr>
          <p:spPr>
            <a:xfrm>
              <a:off x="523748" y="1256030"/>
              <a:ext cx="161798" cy="37592"/>
            </a:xfrm>
            <a:custGeom>
              <a:avLst/>
              <a:gdLst/>
              <a:ahLst/>
              <a:cxnLst/>
              <a:rect l="l" t="t" r="r" b="b"/>
              <a:pathLst>
                <a:path w="161798" h="37592">
                  <a:moveTo>
                    <a:pt x="0" y="37592"/>
                  </a:moveTo>
                  <a:lnTo>
                    <a:pt x="161798" y="37592"/>
                  </a:lnTo>
                  <a:lnTo>
                    <a:pt x="161798" y="0"/>
                  </a:lnTo>
                  <a:lnTo>
                    <a:pt x="0" y="0"/>
                  </a:lnTo>
                  <a:close/>
                </a:path>
              </a:pathLst>
            </a:custGeom>
            <a:solidFill>
              <a:srgbClr val="C5C5D7"/>
            </a:solidFill>
          </p:spPr>
          <p:txBody>
            <a:bodyPr/>
            <a:lstStyle/>
            <a:p>
              <a:endParaRPr lang="en-US" dirty="0"/>
            </a:p>
          </p:txBody>
        </p:sp>
      </p:grpSp>
      <p:grpSp>
        <p:nvGrpSpPr>
          <p:cNvPr id="19" name="Group 19"/>
          <p:cNvGrpSpPr>
            <a:grpSpLocks noChangeAspect="1"/>
          </p:cNvGrpSpPr>
          <p:nvPr/>
        </p:nvGrpSpPr>
        <p:grpSpPr>
          <a:xfrm>
            <a:off x="3699236" y="6308511"/>
            <a:ext cx="1207585" cy="1207578"/>
            <a:chOff x="0" y="0"/>
            <a:chExt cx="1562760" cy="1562748"/>
          </a:xfrm>
        </p:grpSpPr>
        <p:sp>
          <p:nvSpPr>
            <p:cNvPr id="20" name="Freeform 20"/>
            <p:cNvSpPr/>
            <p:nvPr/>
          </p:nvSpPr>
          <p:spPr>
            <a:xfrm>
              <a:off x="70993" y="70993"/>
              <a:ext cx="1420749" cy="1420749"/>
            </a:xfrm>
            <a:custGeom>
              <a:avLst/>
              <a:gdLst/>
              <a:ahLst/>
              <a:cxnLst/>
              <a:rect l="l" t="t" r="r" b="b"/>
              <a:pathLst>
                <a:path w="1420749" h="1420749">
                  <a:moveTo>
                    <a:pt x="1420749" y="710438"/>
                  </a:moveTo>
                  <a:cubicBezTo>
                    <a:pt x="1420749" y="1102741"/>
                    <a:pt x="1102741" y="1420749"/>
                    <a:pt x="710438" y="1420749"/>
                  </a:cubicBezTo>
                  <a:cubicBezTo>
                    <a:pt x="318135" y="1420749"/>
                    <a:pt x="0" y="1102741"/>
                    <a:pt x="0" y="710438"/>
                  </a:cubicBezTo>
                  <a:cubicBezTo>
                    <a:pt x="0" y="318135"/>
                    <a:pt x="318008" y="0"/>
                    <a:pt x="710438" y="0"/>
                  </a:cubicBezTo>
                  <a:cubicBezTo>
                    <a:pt x="1102868" y="0"/>
                    <a:pt x="1420749" y="318008"/>
                    <a:pt x="1420749" y="710311"/>
                  </a:cubicBezTo>
                </a:path>
              </a:pathLst>
            </a:custGeom>
            <a:solidFill>
              <a:srgbClr val="FFFFFF"/>
            </a:solidFill>
          </p:spPr>
          <p:txBody>
            <a:bodyPr/>
            <a:lstStyle/>
            <a:p>
              <a:endParaRPr lang="en-US" dirty="0"/>
            </a:p>
          </p:txBody>
        </p:sp>
        <p:sp>
          <p:nvSpPr>
            <p:cNvPr id="21" name="Freeform 21"/>
            <p:cNvSpPr/>
            <p:nvPr/>
          </p:nvSpPr>
          <p:spPr>
            <a:xfrm>
              <a:off x="63500" y="63500"/>
              <a:ext cx="1435862" cy="1435862"/>
            </a:xfrm>
            <a:custGeom>
              <a:avLst/>
              <a:gdLst/>
              <a:ahLst/>
              <a:cxnLst/>
              <a:rect l="l" t="t" r="r" b="b"/>
              <a:pathLst>
                <a:path w="1435862" h="1435862">
                  <a:moveTo>
                    <a:pt x="717931" y="1435735"/>
                  </a:moveTo>
                  <a:cubicBezTo>
                    <a:pt x="322072" y="1435735"/>
                    <a:pt x="0" y="1113663"/>
                    <a:pt x="0" y="717931"/>
                  </a:cubicBezTo>
                  <a:cubicBezTo>
                    <a:pt x="0" y="322199"/>
                    <a:pt x="322072" y="0"/>
                    <a:pt x="717931" y="0"/>
                  </a:cubicBezTo>
                  <a:cubicBezTo>
                    <a:pt x="1113790" y="0"/>
                    <a:pt x="1435862" y="322072"/>
                    <a:pt x="1435862" y="717931"/>
                  </a:cubicBezTo>
                  <a:cubicBezTo>
                    <a:pt x="1435862" y="1113790"/>
                    <a:pt x="1113790" y="1435862"/>
                    <a:pt x="717931" y="1435862"/>
                  </a:cubicBezTo>
                  <a:moveTo>
                    <a:pt x="717931" y="239395"/>
                  </a:moveTo>
                  <a:cubicBezTo>
                    <a:pt x="454025" y="239395"/>
                    <a:pt x="239268" y="454025"/>
                    <a:pt x="239268" y="718058"/>
                  </a:cubicBezTo>
                  <a:cubicBezTo>
                    <a:pt x="239268" y="982091"/>
                    <a:pt x="453898" y="1196721"/>
                    <a:pt x="717931" y="1196721"/>
                  </a:cubicBezTo>
                  <a:cubicBezTo>
                    <a:pt x="981964" y="1196721"/>
                    <a:pt x="1196594" y="982091"/>
                    <a:pt x="1196594" y="718058"/>
                  </a:cubicBezTo>
                  <a:cubicBezTo>
                    <a:pt x="1196594" y="454025"/>
                    <a:pt x="981964" y="239395"/>
                    <a:pt x="717931" y="239395"/>
                  </a:cubicBezTo>
                  <a:moveTo>
                    <a:pt x="717931" y="718058"/>
                  </a:moveTo>
                  <a:lnTo>
                    <a:pt x="719074" y="718058"/>
                  </a:lnTo>
                  <a:close/>
                  <a:moveTo>
                    <a:pt x="717931" y="717931"/>
                  </a:moveTo>
                  <a:lnTo>
                    <a:pt x="719074" y="717931"/>
                  </a:lnTo>
                  <a:close/>
                </a:path>
              </a:pathLst>
            </a:custGeom>
            <a:solidFill>
              <a:srgbClr val="27367C"/>
            </a:solidFill>
          </p:spPr>
          <p:txBody>
            <a:bodyPr/>
            <a:lstStyle/>
            <a:p>
              <a:endParaRPr lang="en-US" dirty="0"/>
            </a:p>
          </p:txBody>
        </p:sp>
        <p:sp>
          <p:nvSpPr>
            <p:cNvPr id="22" name="Freeform 22"/>
            <p:cNvSpPr/>
            <p:nvPr/>
          </p:nvSpPr>
          <p:spPr>
            <a:xfrm>
              <a:off x="542163" y="542036"/>
              <a:ext cx="478536" cy="478536"/>
            </a:xfrm>
            <a:custGeom>
              <a:avLst/>
              <a:gdLst/>
              <a:ahLst/>
              <a:cxnLst/>
              <a:rect l="l" t="t" r="r" b="b"/>
              <a:pathLst>
                <a:path w="478536" h="478536">
                  <a:moveTo>
                    <a:pt x="239268" y="478536"/>
                  </a:moveTo>
                  <a:cubicBezTo>
                    <a:pt x="107188" y="478536"/>
                    <a:pt x="0" y="371221"/>
                    <a:pt x="0" y="239268"/>
                  </a:cubicBezTo>
                  <a:cubicBezTo>
                    <a:pt x="0" y="107315"/>
                    <a:pt x="107315" y="0"/>
                    <a:pt x="239268" y="0"/>
                  </a:cubicBezTo>
                  <a:cubicBezTo>
                    <a:pt x="371221" y="0"/>
                    <a:pt x="478536" y="107315"/>
                    <a:pt x="478536" y="239268"/>
                  </a:cubicBezTo>
                  <a:cubicBezTo>
                    <a:pt x="478536" y="371221"/>
                    <a:pt x="371221" y="478536"/>
                    <a:pt x="239268" y="478536"/>
                  </a:cubicBezTo>
                </a:path>
              </a:pathLst>
            </a:custGeom>
            <a:solidFill>
              <a:srgbClr val="FFC653"/>
            </a:solidFill>
          </p:spPr>
          <p:txBody>
            <a:bodyPr/>
            <a:lstStyle/>
            <a:p>
              <a:endParaRPr lang="en-US" dirty="0"/>
            </a:p>
          </p:txBody>
        </p:sp>
        <p:sp>
          <p:nvSpPr>
            <p:cNvPr id="23" name="Freeform 23"/>
            <p:cNvSpPr/>
            <p:nvPr/>
          </p:nvSpPr>
          <p:spPr>
            <a:xfrm>
              <a:off x="448310" y="458978"/>
              <a:ext cx="341503" cy="341503"/>
            </a:xfrm>
            <a:custGeom>
              <a:avLst/>
              <a:gdLst/>
              <a:ahLst/>
              <a:cxnLst/>
              <a:rect l="l" t="t" r="r" b="b"/>
              <a:pathLst>
                <a:path w="341503" h="341503">
                  <a:moveTo>
                    <a:pt x="32385" y="6985"/>
                  </a:moveTo>
                  <a:lnTo>
                    <a:pt x="334518" y="309118"/>
                  </a:lnTo>
                  <a:cubicBezTo>
                    <a:pt x="341503" y="316103"/>
                    <a:pt x="341503" y="327533"/>
                    <a:pt x="334518" y="334518"/>
                  </a:cubicBezTo>
                  <a:cubicBezTo>
                    <a:pt x="327533" y="341503"/>
                    <a:pt x="316103" y="341503"/>
                    <a:pt x="309118" y="334518"/>
                  </a:cubicBezTo>
                  <a:lnTo>
                    <a:pt x="6985" y="32385"/>
                  </a:lnTo>
                  <a:cubicBezTo>
                    <a:pt x="0" y="25400"/>
                    <a:pt x="0" y="13970"/>
                    <a:pt x="6985" y="6985"/>
                  </a:cubicBezTo>
                  <a:cubicBezTo>
                    <a:pt x="13970" y="0"/>
                    <a:pt x="25400" y="0"/>
                    <a:pt x="32385" y="6985"/>
                  </a:cubicBezTo>
                  <a:close/>
                </a:path>
              </a:pathLst>
            </a:custGeom>
            <a:solidFill>
              <a:srgbClr val="1E1B55"/>
            </a:solidFill>
          </p:spPr>
          <p:txBody>
            <a:bodyPr/>
            <a:lstStyle/>
            <a:p>
              <a:endParaRPr lang="en-US" dirty="0"/>
            </a:p>
          </p:txBody>
        </p:sp>
        <p:sp>
          <p:nvSpPr>
            <p:cNvPr id="24" name="Freeform 24"/>
            <p:cNvSpPr/>
            <p:nvPr/>
          </p:nvSpPr>
          <p:spPr>
            <a:xfrm>
              <a:off x="395351" y="247904"/>
              <a:ext cx="183388" cy="322580"/>
            </a:xfrm>
            <a:custGeom>
              <a:avLst/>
              <a:gdLst/>
              <a:ahLst/>
              <a:cxnLst/>
              <a:rect l="l" t="t" r="r" b="b"/>
              <a:pathLst>
                <a:path w="183388" h="322580">
                  <a:moveTo>
                    <a:pt x="19050" y="0"/>
                  </a:moveTo>
                  <a:lnTo>
                    <a:pt x="0" y="158115"/>
                  </a:lnTo>
                  <a:lnTo>
                    <a:pt x="164465" y="322580"/>
                  </a:lnTo>
                  <a:lnTo>
                    <a:pt x="183388" y="164465"/>
                  </a:lnTo>
                  <a:close/>
                </a:path>
              </a:pathLst>
            </a:custGeom>
            <a:solidFill>
              <a:srgbClr val="FFC653"/>
            </a:solidFill>
          </p:spPr>
          <p:txBody>
            <a:bodyPr/>
            <a:lstStyle/>
            <a:p>
              <a:endParaRPr lang="en-US" dirty="0"/>
            </a:p>
          </p:txBody>
        </p:sp>
        <p:sp>
          <p:nvSpPr>
            <p:cNvPr id="25" name="Freeform 25"/>
            <p:cNvSpPr/>
            <p:nvPr/>
          </p:nvSpPr>
          <p:spPr>
            <a:xfrm>
              <a:off x="237236" y="406019"/>
              <a:ext cx="322580" cy="183388"/>
            </a:xfrm>
            <a:custGeom>
              <a:avLst/>
              <a:gdLst/>
              <a:ahLst/>
              <a:cxnLst/>
              <a:rect l="l" t="t" r="r" b="b"/>
              <a:pathLst>
                <a:path w="322580" h="183388">
                  <a:moveTo>
                    <a:pt x="0" y="18923"/>
                  </a:moveTo>
                  <a:lnTo>
                    <a:pt x="158115" y="0"/>
                  </a:lnTo>
                  <a:lnTo>
                    <a:pt x="322580" y="164465"/>
                  </a:lnTo>
                  <a:lnTo>
                    <a:pt x="164465" y="183388"/>
                  </a:lnTo>
                  <a:close/>
                </a:path>
              </a:pathLst>
            </a:custGeom>
            <a:solidFill>
              <a:srgbClr val="FFDE9D"/>
            </a:solidFill>
          </p:spPr>
          <p:txBody>
            <a:bodyPr/>
            <a:lstStyle/>
            <a:p>
              <a:endParaRPr lang="en-US" dirty="0"/>
            </a:p>
          </p:txBody>
        </p:sp>
      </p:grpSp>
      <p:grpSp>
        <p:nvGrpSpPr>
          <p:cNvPr id="26" name="Group 26"/>
          <p:cNvGrpSpPr>
            <a:grpSpLocks noChangeAspect="1"/>
          </p:cNvGrpSpPr>
          <p:nvPr/>
        </p:nvGrpSpPr>
        <p:grpSpPr>
          <a:xfrm>
            <a:off x="0" y="-126300"/>
            <a:ext cx="7772400" cy="2805130"/>
            <a:chOff x="5764" y="-2055"/>
            <a:chExt cx="10058400" cy="3630168"/>
          </a:xfrm>
        </p:grpSpPr>
        <p:sp>
          <p:nvSpPr>
            <p:cNvPr id="27" name="Freeform 27"/>
            <p:cNvSpPr/>
            <p:nvPr/>
          </p:nvSpPr>
          <p:spPr>
            <a:xfrm>
              <a:off x="5764" y="-2055"/>
              <a:ext cx="10058400" cy="3630168"/>
            </a:xfrm>
            <a:custGeom>
              <a:avLst/>
              <a:gdLst/>
              <a:ahLst/>
              <a:cxnLst/>
              <a:rect l="l" t="t" r="r" b="b"/>
              <a:pathLst>
                <a:path w="10058400" h="3630168">
                  <a:moveTo>
                    <a:pt x="0" y="3630168"/>
                  </a:moveTo>
                  <a:lnTo>
                    <a:pt x="10058400" y="3630168"/>
                  </a:lnTo>
                  <a:lnTo>
                    <a:pt x="10058400" y="0"/>
                  </a:lnTo>
                  <a:lnTo>
                    <a:pt x="0" y="0"/>
                  </a:lnTo>
                  <a:close/>
                </a:path>
              </a:pathLst>
            </a:custGeom>
            <a:solidFill>
              <a:srgbClr val="FFC653"/>
            </a:solidFill>
          </p:spPr>
          <p:txBody>
            <a:bodyPr/>
            <a:lstStyle/>
            <a:p>
              <a:endParaRPr lang="en-US" dirty="0"/>
            </a:p>
          </p:txBody>
        </p:sp>
      </p:grpSp>
      <p:grpSp>
        <p:nvGrpSpPr>
          <p:cNvPr id="28" name="Group 28"/>
          <p:cNvGrpSpPr/>
          <p:nvPr/>
        </p:nvGrpSpPr>
        <p:grpSpPr>
          <a:xfrm rot="6480">
            <a:off x="104" y="572260"/>
            <a:ext cx="7789658" cy="2819710"/>
            <a:chOff x="0" y="0"/>
            <a:chExt cx="13420255" cy="4865383"/>
          </a:xfrm>
        </p:grpSpPr>
        <p:sp>
          <p:nvSpPr>
            <p:cNvPr id="29" name="Freeform 29"/>
            <p:cNvSpPr/>
            <p:nvPr/>
          </p:nvSpPr>
          <p:spPr>
            <a:xfrm>
              <a:off x="0" y="0"/>
              <a:ext cx="13420344" cy="4865370"/>
            </a:xfrm>
            <a:custGeom>
              <a:avLst/>
              <a:gdLst/>
              <a:ahLst/>
              <a:cxnLst/>
              <a:rect l="l" t="t" r="r" b="b"/>
              <a:pathLst>
                <a:path w="13420344" h="4865370">
                  <a:moveTo>
                    <a:pt x="0" y="25146"/>
                  </a:moveTo>
                  <a:lnTo>
                    <a:pt x="9144" y="4865370"/>
                  </a:lnTo>
                  <a:lnTo>
                    <a:pt x="13420344" y="4840224"/>
                  </a:lnTo>
                  <a:lnTo>
                    <a:pt x="13411200" y="0"/>
                  </a:lnTo>
                  <a:close/>
                </a:path>
              </a:pathLst>
            </a:custGeom>
            <a:blipFill>
              <a:blip r:embed="rId3"/>
              <a:stretch>
                <a:fillRect l="-132" t="-464" r="-149" b="-460"/>
              </a:stretch>
            </a:blipFill>
          </p:spPr>
          <p:txBody>
            <a:bodyPr/>
            <a:lstStyle/>
            <a:p>
              <a:endParaRPr lang="en-US" dirty="0"/>
            </a:p>
          </p:txBody>
        </p:sp>
      </p:grpSp>
      <p:sp>
        <p:nvSpPr>
          <p:cNvPr id="30" name="TextBox 30"/>
          <p:cNvSpPr txBox="1"/>
          <p:nvPr/>
        </p:nvSpPr>
        <p:spPr>
          <a:xfrm>
            <a:off x="106895" y="4406340"/>
            <a:ext cx="7438995" cy="1146004"/>
          </a:xfrm>
          <a:prstGeom prst="rect">
            <a:avLst/>
          </a:prstGeom>
        </p:spPr>
        <p:txBody>
          <a:bodyPr lIns="0" tIns="0" rIns="0" bIns="0" rtlCol="0" anchor="t">
            <a:spAutoFit/>
          </a:bodyPr>
          <a:lstStyle/>
          <a:p>
            <a:pPr algn="ctr">
              <a:lnSpc>
                <a:spcPts val="5409"/>
              </a:lnSpc>
            </a:pPr>
            <a:r>
              <a:rPr lang="en-US" sz="3863" b="1" spc="-27" dirty="0">
                <a:solidFill>
                  <a:srgbClr val="1E1B55"/>
                </a:solidFill>
                <a:latin typeface="IBM Plex Sans Condensed Bold"/>
                <a:ea typeface="IBM Plex Sans Condensed Bold"/>
                <a:cs typeface="IBM Plex Sans Condensed Bold"/>
                <a:sym typeface="IBM Plex Sans Condensed Bold"/>
              </a:rPr>
              <a:t>Complete </a:t>
            </a:r>
            <a:r>
              <a:rPr lang="en-US" sz="3863" b="1" spc="-27" dirty="0">
                <a:solidFill>
                  <a:srgbClr val="FFC653"/>
                </a:solidFill>
                <a:latin typeface="IBM Plex Sans Condensed Bold"/>
                <a:ea typeface="IBM Plex Sans Condensed Bold"/>
                <a:cs typeface="IBM Plex Sans Condensed Bold"/>
                <a:sym typeface="IBM Plex Sans Condensed Bold"/>
              </a:rPr>
              <a:t>Transaction Management</a:t>
            </a:r>
          </a:p>
          <a:p>
            <a:pPr algn="ctr">
              <a:lnSpc>
                <a:spcPts val="1783"/>
              </a:lnSpc>
            </a:pPr>
            <a:r>
              <a:rPr lang="en-US" sz="1390" dirty="0">
                <a:solidFill>
                  <a:srgbClr val="090F10"/>
                </a:solidFill>
                <a:latin typeface="Gotham"/>
                <a:ea typeface="Gotham"/>
                <a:cs typeface="Gotham"/>
                <a:sym typeface="Gotham"/>
              </a:rPr>
              <a:t>Once we’ve secured a qualified buyer, we promise to smoothly navigate you through the transaction.</a:t>
            </a:r>
          </a:p>
        </p:txBody>
      </p:sp>
      <p:sp>
        <p:nvSpPr>
          <p:cNvPr id="31" name="TextBox 31"/>
          <p:cNvSpPr txBox="1"/>
          <p:nvPr/>
        </p:nvSpPr>
        <p:spPr>
          <a:xfrm>
            <a:off x="5140405" y="6559376"/>
            <a:ext cx="2541705" cy="174355"/>
          </a:xfrm>
          <a:prstGeom prst="rect">
            <a:avLst/>
          </a:prstGeom>
        </p:spPr>
        <p:txBody>
          <a:bodyPr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We’ll make sure your home closes </a:t>
            </a:r>
          </a:p>
        </p:txBody>
      </p:sp>
      <p:sp>
        <p:nvSpPr>
          <p:cNvPr id="32" name="TextBox 32"/>
          <p:cNvSpPr txBox="1"/>
          <p:nvPr/>
        </p:nvSpPr>
        <p:spPr>
          <a:xfrm>
            <a:off x="5140405" y="6736058"/>
            <a:ext cx="2191320" cy="174355"/>
          </a:xfrm>
          <a:prstGeom prst="rect">
            <a:avLst/>
          </a:prstGeom>
        </p:spPr>
        <p:txBody>
          <a:bodyPr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in a timely fashion and with as</a:t>
            </a:r>
          </a:p>
        </p:txBody>
      </p:sp>
      <p:sp>
        <p:nvSpPr>
          <p:cNvPr id="33" name="TextBox 33"/>
          <p:cNvSpPr txBox="1"/>
          <p:nvPr/>
        </p:nvSpPr>
        <p:spPr>
          <a:xfrm>
            <a:off x="1639270" y="6551957"/>
            <a:ext cx="1685573" cy="704291"/>
          </a:xfrm>
          <a:prstGeom prst="rect">
            <a:avLst/>
          </a:prstGeom>
        </p:spPr>
        <p:txBody>
          <a:bodyPr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Count on us</a:t>
            </a:r>
            <a:r>
              <a:rPr lang="en-US" sz="1081" dirty="0">
                <a:solidFill>
                  <a:srgbClr val="090F10"/>
                </a:solidFill>
                <a:latin typeface="Gotham"/>
                <a:ea typeface="Gotham"/>
                <a:cs typeface="Gotham"/>
                <a:sym typeface="Gotham"/>
              </a:rPr>
              <a:t> to manage all the details of your real estate transaction on a daily basis.</a:t>
            </a:r>
          </a:p>
        </p:txBody>
      </p:sp>
      <p:sp>
        <p:nvSpPr>
          <p:cNvPr id="34" name="TextBox 34"/>
          <p:cNvSpPr txBox="1"/>
          <p:nvPr/>
        </p:nvSpPr>
        <p:spPr>
          <a:xfrm>
            <a:off x="5140405" y="6905461"/>
            <a:ext cx="1482806" cy="341187"/>
          </a:xfrm>
          <a:prstGeom prst="rect">
            <a:avLst/>
          </a:prstGeom>
        </p:spPr>
        <p:txBody>
          <a:bodyPr lIns="0" tIns="0" rIns="0" bIns="0" rtlCol="0" anchor="t">
            <a:spAutoFit/>
          </a:bodyPr>
          <a:lstStyle/>
          <a:p>
            <a:pPr algn="l">
              <a:lnSpc>
                <a:spcPts val="1391"/>
              </a:lnSpc>
            </a:pPr>
            <a:r>
              <a:rPr lang="en-US" sz="1081" b="1" dirty="0">
                <a:solidFill>
                  <a:srgbClr val="090F10"/>
                </a:solidFill>
                <a:latin typeface="Gotham Bold"/>
                <a:ea typeface="Gotham Bold"/>
                <a:cs typeface="Gotham Bold"/>
                <a:sym typeface="Gotham Bold"/>
              </a:rPr>
              <a:t>little stress as possible.</a:t>
            </a:r>
          </a:p>
        </p:txBody>
      </p:sp>
      <p:grpSp>
        <p:nvGrpSpPr>
          <p:cNvPr id="35" name="Group 35"/>
          <p:cNvGrpSpPr/>
          <p:nvPr/>
        </p:nvGrpSpPr>
        <p:grpSpPr>
          <a:xfrm>
            <a:off x="106895" y="8188134"/>
            <a:ext cx="7665505" cy="1883914"/>
            <a:chOff x="-717" y="-17400"/>
            <a:chExt cx="3506913" cy="829365"/>
          </a:xfrm>
        </p:grpSpPr>
        <p:sp>
          <p:nvSpPr>
            <p:cNvPr id="36" name="Freeform 36"/>
            <p:cNvSpPr/>
            <p:nvPr/>
          </p:nvSpPr>
          <p:spPr>
            <a:xfrm>
              <a:off x="-717" y="-17400"/>
              <a:ext cx="3506196" cy="829365"/>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37" name="TextBox 37"/>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38" name="TextBox 38"/>
          <p:cNvSpPr txBox="1"/>
          <p:nvPr/>
        </p:nvSpPr>
        <p:spPr>
          <a:xfrm>
            <a:off x="4219838" y="8635962"/>
            <a:ext cx="3632959" cy="439031"/>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p:txBody>
      </p:sp>
      <p:sp>
        <p:nvSpPr>
          <p:cNvPr id="39" name="TextBox 39"/>
          <p:cNvSpPr txBox="1"/>
          <p:nvPr/>
        </p:nvSpPr>
        <p:spPr>
          <a:xfrm>
            <a:off x="4200669" y="9237281"/>
            <a:ext cx="3632959" cy="580480"/>
          </a:xfrm>
          <a:prstGeom prst="rect">
            <a:avLst/>
          </a:prstGeom>
        </p:spPr>
        <p:txBody>
          <a:bodyPr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40" name="Group 40"/>
          <p:cNvGrpSpPr/>
          <p:nvPr/>
        </p:nvGrpSpPr>
        <p:grpSpPr>
          <a:xfrm>
            <a:off x="9464" y="8188134"/>
            <a:ext cx="1490417" cy="1883915"/>
            <a:chOff x="3115" y="-22510"/>
            <a:chExt cx="1034325" cy="1270429"/>
          </a:xfrm>
        </p:grpSpPr>
        <p:sp>
          <p:nvSpPr>
            <p:cNvPr id="41" name="Freeform 41"/>
            <p:cNvSpPr/>
            <p:nvPr/>
          </p:nvSpPr>
          <p:spPr>
            <a:xfrm>
              <a:off x="3115" y="-22510"/>
              <a:ext cx="1034325" cy="1270429"/>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4"/>
              <a:stretch>
                <a:fillRect l="-10899" r="-10899"/>
              </a:stretch>
            </a:blipFill>
          </p:spPr>
          <p:txBody>
            <a:bodyPr/>
            <a:lstStyle/>
            <a:p>
              <a:endParaRPr lang="en-US" dirty="0"/>
            </a:p>
          </p:txBody>
        </p:sp>
      </p:grpSp>
      <p:grpSp>
        <p:nvGrpSpPr>
          <p:cNvPr id="42" name="Group 42"/>
          <p:cNvGrpSpPr/>
          <p:nvPr/>
        </p:nvGrpSpPr>
        <p:grpSpPr>
          <a:xfrm>
            <a:off x="6226734" y="8188134"/>
            <a:ext cx="1544099" cy="1883914"/>
            <a:chOff x="0" y="0"/>
            <a:chExt cx="1029982" cy="1217932"/>
          </a:xfrm>
        </p:grpSpPr>
        <p:sp>
          <p:nvSpPr>
            <p:cNvPr id="43" name="Freeform 43"/>
            <p:cNvSpPr/>
            <p:nvPr/>
          </p:nvSpPr>
          <p:spPr>
            <a:xfrm>
              <a:off x="0" y="0"/>
              <a:ext cx="1029982" cy="1217932"/>
            </a:xfrm>
            <a:custGeom>
              <a:avLst/>
              <a:gdLst/>
              <a:ahLst/>
              <a:cxnLst/>
              <a:rect l="l" t="t" r="r" b="b"/>
              <a:pathLst>
                <a:path w="1029982" h="1217932">
                  <a:moveTo>
                    <a:pt x="69000" y="0"/>
                  </a:moveTo>
                  <a:lnTo>
                    <a:pt x="960981" y="0"/>
                  </a:lnTo>
                  <a:cubicBezTo>
                    <a:pt x="999089" y="0"/>
                    <a:pt x="1029982" y="30893"/>
                    <a:pt x="1029982" y="69000"/>
                  </a:cubicBezTo>
                  <a:lnTo>
                    <a:pt x="1029982" y="1148932"/>
                  </a:lnTo>
                  <a:cubicBezTo>
                    <a:pt x="1029982" y="1187040"/>
                    <a:pt x="999089" y="1217932"/>
                    <a:pt x="960981" y="1217932"/>
                  </a:cubicBezTo>
                  <a:lnTo>
                    <a:pt x="69000" y="1217932"/>
                  </a:lnTo>
                  <a:cubicBezTo>
                    <a:pt x="30893" y="1217932"/>
                    <a:pt x="0" y="1187040"/>
                    <a:pt x="0" y="1148932"/>
                  </a:cubicBezTo>
                  <a:lnTo>
                    <a:pt x="0" y="69000"/>
                  </a:lnTo>
                  <a:cubicBezTo>
                    <a:pt x="0" y="30893"/>
                    <a:pt x="30893" y="0"/>
                    <a:pt x="69000" y="0"/>
                  </a:cubicBezTo>
                  <a:close/>
                </a:path>
              </a:pathLst>
            </a:custGeom>
            <a:blipFill>
              <a:blip r:embed="rId5"/>
              <a:stretch>
                <a:fillRect t="-6447" b="-6447"/>
              </a:stretch>
            </a:blipFill>
          </p:spPr>
          <p:txBody>
            <a:bodyPr/>
            <a:lstStyle/>
            <a:p>
              <a:endParaRPr lang="en-US" dirty="0"/>
            </a:p>
          </p:txBody>
        </p:sp>
      </p:grpSp>
      <p:sp>
        <p:nvSpPr>
          <p:cNvPr id="44" name="TextBox 44"/>
          <p:cNvSpPr txBox="1"/>
          <p:nvPr/>
        </p:nvSpPr>
        <p:spPr>
          <a:xfrm>
            <a:off x="1634039" y="8649557"/>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852797" y="7543800"/>
            <a:ext cx="689156" cy="298095"/>
          </a:xfrm>
          <a:prstGeom prst="rect">
            <a:avLst/>
          </a:prstGeom>
        </p:spPr>
        <p:txBody>
          <a:bodyPr wrap="square" lIns="0" tIns="0" rIns="0" bIns="0" rtlCol="0" anchor="t">
            <a:spAutoFit/>
          </a:bodyPr>
          <a:lstStyle/>
          <a:p>
            <a:pPr algn="l">
              <a:lnSpc>
                <a:spcPts val="1317"/>
              </a:lnSpc>
            </a:pPr>
            <a:endParaRPr lang="en-US" sz="1081" spc="-21" dirty="0">
              <a:solidFill>
                <a:srgbClr val="FFFFFF"/>
              </a:solidFill>
              <a:latin typeface="IBM Plex Sans Condensed"/>
              <a:ea typeface="IBM Plex Sans Condensed"/>
              <a:cs typeface="IBM Plex Sans Condensed"/>
              <a:sym typeface="IBM Plex Sans Condensed"/>
            </a:endParaRPr>
          </a:p>
          <a:p>
            <a:pPr algn="l">
              <a:lnSpc>
                <a:spcPts val="1024"/>
              </a:lnSpc>
            </a:pPr>
            <a:endParaRPr lang="en-US" sz="1081" spc="-21" dirty="0">
              <a:solidFill>
                <a:srgbClr val="FFFFFF"/>
              </a:solidFill>
              <a:latin typeface="IBM Plex Sans Condensed"/>
              <a:ea typeface="IBM Plex Sans Condensed"/>
              <a:cs typeface="IBM Plex Sans Condensed"/>
              <a:sym typeface="IBM Plex Sans Condensed"/>
            </a:endParaRPr>
          </a:p>
        </p:txBody>
      </p:sp>
      <p:sp>
        <p:nvSpPr>
          <p:cNvPr id="5" name="TextBox 5"/>
          <p:cNvSpPr txBox="1"/>
          <p:nvPr/>
        </p:nvSpPr>
        <p:spPr>
          <a:xfrm>
            <a:off x="909499" y="2270931"/>
            <a:ext cx="6842128" cy="923330"/>
          </a:xfrm>
          <a:prstGeom prst="rect">
            <a:avLst/>
          </a:prstGeom>
        </p:spPr>
        <p:txBody>
          <a:bodyPr lIns="0" tIns="0" rIns="0" bIns="0" rtlCol="0" anchor="t">
            <a:spAutoFit/>
          </a:bodyPr>
          <a:lstStyle/>
          <a:p>
            <a:pPr>
              <a:lnSpc>
                <a:spcPts val="1833"/>
              </a:lnSpc>
            </a:pPr>
            <a:r>
              <a:rPr lang="en-US" sz="1430" dirty="0">
                <a:solidFill>
                  <a:srgbClr val="1E1B55"/>
                </a:solidFill>
                <a:latin typeface="Gotham"/>
                <a:ea typeface="Gotham"/>
                <a:cs typeface="Gotham"/>
                <a:sym typeface="Gotham"/>
              </a:rPr>
              <a:t>Our business is built on relationships, so we aim to provide you with </a:t>
            </a:r>
            <a:r>
              <a:rPr lang="en-US" sz="1600" dirty="0">
                <a:solidFill>
                  <a:srgbClr val="1E1B55"/>
                </a:solidFill>
                <a:latin typeface="Gotham"/>
                <a:ea typeface="Gotham"/>
                <a:cs typeface="Gotham"/>
                <a:sym typeface="Gotham"/>
              </a:rPr>
              <a:t>outstanding service and </a:t>
            </a:r>
            <a:r>
              <a:rPr lang="en-US" sz="1600" b="1" dirty="0">
                <a:solidFill>
                  <a:srgbClr val="1E1B55"/>
                </a:solidFill>
                <a:latin typeface="Gotham"/>
                <a:ea typeface="Gotham"/>
                <a:cs typeface="Gotham"/>
                <a:sym typeface="Gotham"/>
              </a:rPr>
              <a:t>care before, during, and after the sale! Even after your closing, we’ll be there to assist you with all your real estate needs</a:t>
            </a:r>
            <a:r>
              <a:rPr lang="en-US" sz="1430" b="1" dirty="0">
                <a:solidFill>
                  <a:srgbClr val="1E1B55"/>
                </a:solidFill>
                <a:latin typeface="Gotham"/>
                <a:ea typeface="Gotham"/>
                <a:cs typeface="Gotham"/>
                <a:sym typeface="Gotham"/>
              </a:rPr>
              <a:t> </a:t>
            </a:r>
          </a:p>
        </p:txBody>
      </p:sp>
      <p:sp>
        <p:nvSpPr>
          <p:cNvPr id="6" name="TextBox 6"/>
          <p:cNvSpPr txBox="1"/>
          <p:nvPr/>
        </p:nvSpPr>
        <p:spPr>
          <a:xfrm>
            <a:off x="1223927" y="2492584"/>
            <a:ext cx="6489579" cy="215893"/>
          </a:xfrm>
          <a:prstGeom prst="rect">
            <a:avLst/>
          </a:prstGeom>
        </p:spPr>
        <p:txBody>
          <a:bodyPr wrap="square" lIns="0" tIns="0" rIns="0" bIns="0" rtlCol="0" anchor="t">
            <a:spAutoFit/>
          </a:bodyPr>
          <a:lstStyle/>
          <a:p>
            <a:pPr algn="l">
              <a:lnSpc>
                <a:spcPts val="1783"/>
              </a:lnSpc>
            </a:pPr>
            <a:r>
              <a:rPr lang="en-US" sz="1390" dirty="0">
                <a:solidFill>
                  <a:srgbClr val="1E1B55"/>
                </a:solidFill>
                <a:latin typeface="Gotham"/>
                <a:ea typeface="Gotham"/>
                <a:cs typeface="Gotham"/>
                <a:sym typeface="Gotham"/>
              </a:rPr>
              <a:t>.</a:t>
            </a:r>
          </a:p>
        </p:txBody>
      </p:sp>
      <p:sp>
        <p:nvSpPr>
          <p:cNvPr id="7" name="TextBox 7"/>
          <p:cNvSpPr txBox="1"/>
          <p:nvPr/>
        </p:nvSpPr>
        <p:spPr>
          <a:xfrm>
            <a:off x="888717" y="1031691"/>
            <a:ext cx="6197883" cy="924214"/>
          </a:xfrm>
          <a:prstGeom prst="rect">
            <a:avLst/>
          </a:prstGeom>
        </p:spPr>
        <p:txBody>
          <a:bodyPr wrap="square" lIns="0" tIns="0" rIns="0" bIns="0" rtlCol="0" anchor="t">
            <a:spAutoFit/>
          </a:bodyPr>
          <a:lstStyle/>
          <a:p>
            <a:pPr algn="ctr">
              <a:lnSpc>
                <a:spcPts val="7572"/>
              </a:lnSpc>
            </a:pPr>
            <a:r>
              <a:rPr lang="en-US" sz="5409" b="1" spc="-108" dirty="0">
                <a:solidFill>
                  <a:srgbClr val="1E1B55"/>
                </a:solidFill>
                <a:latin typeface="IBM Plex Sans Condensed Bold"/>
                <a:ea typeface="IBM Plex Sans Condensed Bold"/>
                <a:cs typeface="IBM Plex Sans Condensed Bold"/>
                <a:sym typeface="IBM Plex Sans Condensed Bold"/>
              </a:rPr>
              <a:t>Service After the Sale</a:t>
            </a:r>
          </a:p>
        </p:txBody>
      </p:sp>
      <p:sp>
        <p:nvSpPr>
          <p:cNvPr id="8" name="TextBox 8"/>
          <p:cNvSpPr txBox="1"/>
          <p:nvPr/>
        </p:nvSpPr>
        <p:spPr>
          <a:xfrm>
            <a:off x="888717" y="3394014"/>
            <a:ext cx="6258508" cy="955366"/>
          </a:xfrm>
          <a:prstGeom prst="rect">
            <a:avLst/>
          </a:prstGeom>
        </p:spPr>
        <p:txBody>
          <a:bodyPr lIns="0" tIns="0" rIns="0" bIns="0" rtlCol="0" anchor="t">
            <a:spAutoFit/>
          </a:bodyPr>
          <a:lstStyle/>
          <a:p>
            <a:pPr algn="l">
              <a:lnSpc>
                <a:spcPts val="1905"/>
              </a:lnSpc>
            </a:pPr>
            <a:r>
              <a:rPr lang="en-US" sz="1481" dirty="0">
                <a:solidFill>
                  <a:srgbClr val="090F10"/>
                </a:solidFill>
                <a:latin typeface="Gotham"/>
                <a:ea typeface="Gotham"/>
                <a:cs typeface="Gotham"/>
                <a:sym typeface="Gotham"/>
              </a:rPr>
              <a:t>Consider us your </a:t>
            </a:r>
            <a:r>
              <a:rPr lang="en-US" sz="1481" b="1" dirty="0">
                <a:solidFill>
                  <a:srgbClr val="090F10"/>
                </a:solidFill>
                <a:latin typeface="Gotham Bold"/>
                <a:ea typeface="Gotham Bold"/>
                <a:cs typeface="Gotham Bold"/>
                <a:sym typeface="Gotham Bold"/>
              </a:rPr>
              <a:t>source of referrals</a:t>
            </a:r>
            <a:r>
              <a:rPr lang="en-US" sz="1481" dirty="0">
                <a:solidFill>
                  <a:srgbClr val="090F10"/>
                </a:solidFill>
                <a:latin typeface="Gotham"/>
                <a:ea typeface="Gotham"/>
                <a:cs typeface="Gotham"/>
                <a:sym typeface="Gotham"/>
              </a:rPr>
              <a:t> for all types of businesses, whether related to a real estate transaction or not. We’ve partnered with competent professionals who would be</a:t>
            </a:r>
            <a:r>
              <a:rPr lang="en-US" sz="1481" b="1" dirty="0">
                <a:solidFill>
                  <a:srgbClr val="090F10"/>
                </a:solidFill>
                <a:latin typeface="Gotham Bold"/>
                <a:ea typeface="Gotham Bold"/>
                <a:cs typeface="Gotham Bold"/>
                <a:sym typeface="Gotham Bold"/>
              </a:rPr>
              <a:t> happy to serve you.</a:t>
            </a:r>
          </a:p>
        </p:txBody>
      </p:sp>
      <p:sp>
        <p:nvSpPr>
          <p:cNvPr id="9" name="TextBox 9"/>
          <p:cNvSpPr txBox="1"/>
          <p:nvPr/>
        </p:nvSpPr>
        <p:spPr>
          <a:xfrm>
            <a:off x="1596003" y="5130251"/>
            <a:ext cx="4580394" cy="791256"/>
          </a:xfrm>
          <a:prstGeom prst="rect">
            <a:avLst/>
          </a:prstGeom>
        </p:spPr>
        <p:txBody>
          <a:bodyPr lIns="0" tIns="0" rIns="0" bIns="0" rtlCol="0" anchor="t">
            <a:spAutoFit/>
          </a:bodyPr>
          <a:lstStyle/>
          <a:p>
            <a:pPr algn="l">
              <a:lnSpc>
                <a:spcPts val="2162"/>
              </a:lnSpc>
            </a:pPr>
            <a:r>
              <a:rPr lang="en-US" sz="1681" dirty="0">
                <a:solidFill>
                  <a:srgbClr val="090F10"/>
                </a:solidFill>
                <a:latin typeface="Gotham"/>
                <a:ea typeface="Gotham"/>
                <a:cs typeface="Gotham"/>
                <a:sym typeface="Gotham"/>
              </a:rPr>
              <a:t>You’ll receive </a:t>
            </a:r>
            <a:r>
              <a:rPr lang="en-US" sz="1681" b="1" dirty="0">
                <a:solidFill>
                  <a:srgbClr val="090F10"/>
                </a:solidFill>
                <a:latin typeface="Gotham Bold"/>
                <a:ea typeface="Gotham Bold"/>
                <a:cs typeface="Gotham Bold"/>
                <a:sym typeface="Gotham Bold"/>
              </a:rPr>
              <a:t>valuable information</a:t>
            </a:r>
            <a:r>
              <a:rPr lang="en-US" sz="1681" dirty="0">
                <a:solidFill>
                  <a:srgbClr val="090F10"/>
                </a:solidFill>
                <a:latin typeface="Gotham"/>
                <a:ea typeface="Gotham"/>
                <a:cs typeface="Gotham"/>
                <a:sym typeface="Gotham"/>
              </a:rPr>
              <a:t> from us via email on a weekly basis to keep you </a:t>
            </a:r>
            <a:r>
              <a:rPr lang="en-US" sz="1681" b="1" dirty="0">
                <a:solidFill>
                  <a:srgbClr val="090F10"/>
                </a:solidFill>
                <a:latin typeface="Gotham Bold"/>
                <a:ea typeface="Gotham Bold"/>
                <a:cs typeface="Gotham Bold"/>
                <a:sym typeface="Gotham Bold"/>
              </a:rPr>
              <a:t>educated and informed.</a:t>
            </a:r>
          </a:p>
        </p:txBody>
      </p:sp>
      <p:sp>
        <p:nvSpPr>
          <p:cNvPr id="10" name="TextBox 10"/>
          <p:cNvSpPr txBox="1"/>
          <p:nvPr/>
        </p:nvSpPr>
        <p:spPr>
          <a:xfrm>
            <a:off x="1276034" y="7159863"/>
            <a:ext cx="1572340" cy="1067536"/>
          </a:xfrm>
          <a:prstGeom prst="rect">
            <a:avLst/>
          </a:prstGeom>
        </p:spPr>
        <p:txBody>
          <a:bodyPr lIns="0" tIns="0" rIns="0" bIns="0" rtlCol="0" anchor="t">
            <a:spAutoFit/>
          </a:bodyPr>
          <a:lstStyle/>
          <a:p>
            <a:pPr algn="l">
              <a:lnSpc>
                <a:spcPts val="1317"/>
              </a:lnSpc>
            </a:pPr>
            <a:r>
              <a:rPr lang="en-US" sz="1390" spc="-27" dirty="0">
                <a:solidFill>
                  <a:srgbClr val="FFFFFF"/>
                </a:solidFill>
                <a:latin typeface="IBM Plex Sans Condensed"/>
                <a:ea typeface="IBM Plex Sans Condensed"/>
                <a:cs typeface="IBM Plex Sans Condensed"/>
                <a:sym typeface="IBM Plex Sans Condensed"/>
              </a:rPr>
              <a:t>Donna Elder, Realtor</a:t>
            </a:r>
          </a:p>
          <a:p>
            <a:pPr algn="l">
              <a:lnSpc>
                <a:spcPts val="1024"/>
              </a:lnSpc>
            </a:pPr>
            <a:endParaRPr lang="en-US" sz="1390" spc="-27" dirty="0">
              <a:solidFill>
                <a:srgbClr val="FFFFFF"/>
              </a:solidFill>
              <a:latin typeface="IBM Plex Sans Condensed"/>
              <a:ea typeface="IBM Plex Sans Condensed"/>
              <a:cs typeface="IBM Plex Sans Condensed"/>
              <a:sym typeface="IBM Plex Sans Condensed"/>
            </a:endParaRPr>
          </a:p>
          <a:p>
            <a:pPr algn="l">
              <a:lnSpc>
                <a:spcPts val="1024"/>
              </a:lnSpc>
            </a:pPr>
            <a:r>
              <a:rPr lang="en-US" sz="1081" spc="-21" dirty="0">
                <a:solidFill>
                  <a:srgbClr val="FFFFFF"/>
                </a:solidFill>
                <a:latin typeface="IBM Plex Sans Condensed"/>
                <a:ea typeface="IBM Plex Sans Condensed"/>
                <a:cs typeface="IBM Plex Sans Condensed"/>
                <a:sym typeface="IBM Plex Sans Condensed"/>
              </a:rPr>
              <a:t>859-983-9107</a:t>
            </a:r>
          </a:p>
          <a:p>
            <a:pPr algn="l">
              <a:lnSpc>
                <a:spcPts val="1024"/>
              </a:lnSpc>
            </a:pPr>
            <a:r>
              <a:rPr lang="en-US" sz="1081" spc="-21" dirty="0">
                <a:solidFill>
                  <a:srgbClr val="FFFFFF"/>
                </a:solidFill>
                <a:latin typeface="IBM Plex Sans Condensed"/>
                <a:ea typeface="IBM Plex Sans Condensed"/>
                <a:cs typeface="IBM Plex Sans Condensed"/>
                <a:sym typeface="IBM Plex Sans Condensed"/>
              </a:rPr>
              <a:t>donnaelder@remax.net</a:t>
            </a:r>
          </a:p>
          <a:p>
            <a:pPr algn="l">
              <a:lnSpc>
                <a:spcPts val="1024"/>
              </a:lnSpc>
            </a:pPr>
            <a:r>
              <a:rPr lang="en-US" sz="1081" spc="-21" dirty="0">
                <a:solidFill>
                  <a:srgbClr val="FFFFFF"/>
                </a:solidFill>
                <a:latin typeface="IBM Plex Sans Condensed"/>
                <a:ea typeface="IBM Plex Sans Condensed"/>
                <a:cs typeface="IBM Plex Sans Condensed"/>
                <a:sym typeface="IBM Plex Sans Condensed"/>
              </a:rPr>
              <a:t>donnaelder.remax.com</a:t>
            </a:r>
          </a:p>
          <a:p>
            <a:pPr algn="l">
              <a:lnSpc>
                <a:spcPts val="1024"/>
              </a:lnSpc>
            </a:pPr>
            <a:endParaRPr lang="en-US" sz="1081" spc="-21" dirty="0">
              <a:solidFill>
                <a:srgbClr val="FFFFFF"/>
              </a:solidFill>
              <a:latin typeface="IBM Plex Sans Condensed"/>
              <a:ea typeface="IBM Plex Sans Condensed"/>
              <a:cs typeface="IBM Plex Sans Condensed"/>
              <a:sym typeface="IBM Plex Sans Condensed"/>
            </a:endParaRPr>
          </a:p>
          <a:p>
            <a:pPr algn="l">
              <a:lnSpc>
                <a:spcPts val="1024"/>
              </a:lnSpc>
            </a:pPr>
            <a:endParaRPr lang="en-US" sz="1081" spc="-21" dirty="0">
              <a:solidFill>
                <a:srgbClr val="FFFFFF"/>
              </a:solidFill>
              <a:latin typeface="IBM Plex Sans Condensed"/>
              <a:ea typeface="IBM Plex Sans Condensed"/>
              <a:cs typeface="IBM Plex Sans Condensed"/>
              <a:sym typeface="IBM Plex Sans Condensed"/>
            </a:endParaRPr>
          </a:p>
          <a:p>
            <a:pPr algn="l">
              <a:lnSpc>
                <a:spcPts val="1024"/>
              </a:lnSpc>
            </a:pPr>
            <a:endParaRPr lang="en-US" sz="1081" spc="-21" dirty="0">
              <a:solidFill>
                <a:srgbClr val="FFFFFF"/>
              </a:solidFill>
              <a:latin typeface="IBM Plex Sans Condensed"/>
              <a:ea typeface="IBM Plex Sans Condensed"/>
              <a:cs typeface="IBM Plex Sans Condensed"/>
              <a:sym typeface="IBM Plex Sans Condensed"/>
            </a:endParaRPr>
          </a:p>
        </p:txBody>
      </p:sp>
      <p:grpSp>
        <p:nvGrpSpPr>
          <p:cNvPr id="11" name="Group 11"/>
          <p:cNvGrpSpPr/>
          <p:nvPr/>
        </p:nvGrpSpPr>
        <p:grpSpPr>
          <a:xfrm>
            <a:off x="80398" y="8212885"/>
            <a:ext cx="7692002" cy="1851324"/>
            <a:chOff x="0" y="0"/>
            <a:chExt cx="3506196" cy="665778"/>
          </a:xfrm>
        </p:grpSpPr>
        <p:sp>
          <p:nvSpPr>
            <p:cNvPr id="12" name="Freeform 12"/>
            <p:cNvSpPr/>
            <p:nvPr/>
          </p:nvSpPr>
          <p:spPr>
            <a:xfrm>
              <a:off x="0" y="0"/>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13" name="TextBox 13"/>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14" name="TextBox 14"/>
          <p:cNvSpPr txBox="1"/>
          <p:nvPr/>
        </p:nvSpPr>
        <p:spPr>
          <a:xfrm>
            <a:off x="4219838" y="8635962"/>
            <a:ext cx="3632959" cy="439031"/>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p:txBody>
      </p:sp>
      <p:sp>
        <p:nvSpPr>
          <p:cNvPr id="15" name="TextBox 15"/>
          <p:cNvSpPr txBox="1"/>
          <p:nvPr/>
        </p:nvSpPr>
        <p:spPr>
          <a:xfrm>
            <a:off x="4219838" y="9207369"/>
            <a:ext cx="3632959" cy="580480"/>
          </a:xfrm>
          <a:prstGeom prst="rect">
            <a:avLst/>
          </a:prstGeom>
        </p:spPr>
        <p:txBody>
          <a:bodyPr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16" name="Group 16"/>
          <p:cNvGrpSpPr/>
          <p:nvPr/>
        </p:nvGrpSpPr>
        <p:grpSpPr>
          <a:xfrm>
            <a:off x="0" y="8200944"/>
            <a:ext cx="1490417" cy="1863265"/>
            <a:chOff x="0" y="0"/>
            <a:chExt cx="1034325" cy="1259796"/>
          </a:xfrm>
        </p:grpSpPr>
        <p:sp>
          <p:nvSpPr>
            <p:cNvPr id="17" name="Freeform 17"/>
            <p:cNvSpPr/>
            <p:nvPr/>
          </p:nvSpPr>
          <p:spPr>
            <a:xfrm>
              <a:off x="0" y="0"/>
              <a:ext cx="1034325" cy="1259796"/>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2"/>
              <a:stretch>
                <a:fillRect l="-10899" r="-10899"/>
              </a:stretch>
            </a:blipFill>
          </p:spPr>
          <p:txBody>
            <a:bodyPr/>
            <a:lstStyle/>
            <a:p>
              <a:endParaRPr lang="en-US" dirty="0"/>
            </a:p>
          </p:txBody>
        </p:sp>
      </p:grpSp>
      <p:grpSp>
        <p:nvGrpSpPr>
          <p:cNvPr id="18" name="Group 18"/>
          <p:cNvGrpSpPr/>
          <p:nvPr/>
        </p:nvGrpSpPr>
        <p:grpSpPr>
          <a:xfrm>
            <a:off x="6201586" y="8207076"/>
            <a:ext cx="1570814" cy="1851324"/>
            <a:chOff x="0" y="0"/>
            <a:chExt cx="1029982" cy="1217932"/>
          </a:xfrm>
        </p:grpSpPr>
        <p:sp>
          <p:nvSpPr>
            <p:cNvPr id="19" name="Freeform 19"/>
            <p:cNvSpPr/>
            <p:nvPr/>
          </p:nvSpPr>
          <p:spPr>
            <a:xfrm>
              <a:off x="0" y="0"/>
              <a:ext cx="1029982" cy="1217932"/>
            </a:xfrm>
            <a:custGeom>
              <a:avLst/>
              <a:gdLst/>
              <a:ahLst/>
              <a:cxnLst/>
              <a:rect l="l" t="t" r="r" b="b"/>
              <a:pathLst>
                <a:path w="1029982" h="1217932">
                  <a:moveTo>
                    <a:pt x="69000" y="0"/>
                  </a:moveTo>
                  <a:lnTo>
                    <a:pt x="960981" y="0"/>
                  </a:lnTo>
                  <a:cubicBezTo>
                    <a:pt x="999089" y="0"/>
                    <a:pt x="1029982" y="30893"/>
                    <a:pt x="1029982" y="69000"/>
                  </a:cubicBezTo>
                  <a:lnTo>
                    <a:pt x="1029982" y="1148932"/>
                  </a:lnTo>
                  <a:cubicBezTo>
                    <a:pt x="1029982" y="1187040"/>
                    <a:pt x="999089" y="1217932"/>
                    <a:pt x="960981" y="1217932"/>
                  </a:cubicBezTo>
                  <a:lnTo>
                    <a:pt x="69000" y="1217932"/>
                  </a:lnTo>
                  <a:cubicBezTo>
                    <a:pt x="30893" y="1217932"/>
                    <a:pt x="0" y="1187040"/>
                    <a:pt x="0" y="1148932"/>
                  </a:cubicBezTo>
                  <a:lnTo>
                    <a:pt x="0" y="69000"/>
                  </a:lnTo>
                  <a:cubicBezTo>
                    <a:pt x="0" y="30893"/>
                    <a:pt x="30893" y="0"/>
                    <a:pt x="69000" y="0"/>
                  </a:cubicBezTo>
                  <a:close/>
                </a:path>
              </a:pathLst>
            </a:custGeom>
            <a:blipFill>
              <a:blip r:embed="rId3"/>
              <a:stretch>
                <a:fillRect t="-6447" b="-6447"/>
              </a:stretch>
            </a:blipFill>
          </p:spPr>
          <p:txBody>
            <a:bodyPr/>
            <a:lstStyle/>
            <a:p>
              <a:endParaRPr lang="en-US" dirty="0"/>
            </a:p>
          </p:txBody>
        </p:sp>
      </p:grpSp>
      <p:sp>
        <p:nvSpPr>
          <p:cNvPr id="4" name="TextBox 37">
            <a:extLst>
              <a:ext uri="{FF2B5EF4-FFF2-40B4-BE49-F238E27FC236}">
                <a16:creationId xmlns:a16="http://schemas.microsoft.com/office/drawing/2014/main" id="{5A6505CF-A668-B5DD-0AAE-5E81DD1B9279}"/>
              </a:ext>
            </a:extLst>
          </p:cNvPr>
          <p:cNvSpPr txBox="1"/>
          <p:nvPr/>
        </p:nvSpPr>
        <p:spPr>
          <a:xfrm>
            <a:off x="1634039" y="8649557"/>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grpSp>
        <p:nvGrpSpPr>
          <p:cNvPr id="21" name="Group 2">
            <a:extLst>
              <a:ext uri="{FF2B5EF4-FFF2-40B4-BE49-F238E27FC236}">
                <a16:creationId xmlns:a16="http://schemas.microsoft.com/office/drawing/2014/main" id="{5DDD6997-30ED-54E2-2AC5-7D3B2EE1CE5E}"/>
              </a:ext>
            </a:extLst>
          </p:cNvPr>
          <p:cNvGrpSpPr>
            <a:grpSpLocks noChangeAspect="1"/>
          </p:cNvGrpSpPr>
          <p:nvPr/>
        </p:nvGrpSpPr>
        <p:grpSpPr>
          <a:xfrm>
            <a:off x="335752" y="2270931"/>
            <a:ext cx="535626" cy="535633"/>
            <a:chOff x="0" y="0"/>
            <a:chExt cx="693166" cy="693166"/>
          </a:xfrm>
        </p:grpSpPr>
        <p:sp>
          <p:nvSpPr>
            <p:cNvPr id="22" name="Freeform 3">
              <a:extLst>
                <a:ext uri="{FF2B5EF4-FFF2-40B4-BE49-F238E27FC236}">
                  <a16:creationId xmlns:a16="http://schemas.microsoft.com/office/drawing/2014/main" id="{724E8F6B-CC28-D289-6C58-0E7D52250548}"/>
                </a:ext>
              </a:extLst>
            </p:cNvPr>
            <p:cNvSpPr/>
            <p:nvPr/>
          </p:nvSpPr>
          <p:spPr>
            <a:xfrm>
              <a:off x="29210" y="29083"/>
              <a:ext cx="634746" cy="634873"/>
            </a:xfrm>
            <a:custGeom>
              <a:avLst/>
              <a:gdLst/>
              <a:ahLst/>
              <a:cxnLst/>
              <a:rect l="l" t="t" r="r" b="b"/>
              <a:pathLst>
                <a:path w="634746" h="634873">
                  <a:moveTo>
                    <a:pt x="229870" y="48387"/>
                  </a:moveTo>
                  <a:cubicBezTo>
                    <a:pt x="378587" y="0"/>
                    <a:pt x="538226" y="81407"/>
                    <a:pt x="586486" y="229997"/>
                  </a:cubicBezTo>
                  <a:cubicBezTo>
                    <a:pt x="634746" y="378587"/>
                    <a:pt x="553466" y="538353"/>
                    <a:pt x="404749" y="586613"/>
                  </a:cubicBezTo>
                  <a:cubicBezTo>
                    <a:pt x="256032" y="634873"/>
                    <a:pt x="96520" y="553593"/>
                    <a:pt x="48260" y="405003"/>
                  </a:cubicBezTo>
                  <a:cubicBezTo>
                    <a:pt x="0" y="256413"/>
                    <a:pt x="81280" y="96647"/>
                    <a:pt x="229870" y="48387"/>
                  </a:cubicBezTo>
                </a:path>
              </a:pathLst>
            </a:custGeom>
            <a:solidFill>
              <a:srgbClr val="39B54A"/>
            </a:solidFill>
          </p:spPr>
          <p:txBody>
            <a:bodyPr/>
            <a:lstStyle/>
            <a:p>
              <a:endParaRPr lang="en-US" dirty="0"/>
            </a:p>
          </p:txBody>
        </p:sp>
        <p:sp>
          <p:nvSpPr>
            <p:cNvPr id="23" name="Freeform 4">
              <a:extLst>
                <a:ext uri="{FF2B5EF4-FFF2-40B4-BE49-F238E27FC236}">
                  <a16:creationId xmlns:a16="http://schemas.microsoft.com/office/drawing/2014/main" id="{37C80749-9BC9-59C5-99A2-65FA578023D7}"/>
                </a:ext>
              </a:extLst>
            </p:cNvPr>
            <p:cNvSpPr/>
            <p:nvPr/>
          </p:nvSpPr>
          <p:spPr>
            <a:xfrm>
              <a:off x="181356" y="216027"/>
              <a:ext cx="330327" cy="263017"/>
            </a:xfrm>
            <a:custGeom>
              <a:avLst/>
              <a:gdLst/>
              <a:ahLst/>
              <a:cxnLst/>
              <a:rect l="l" t="t" r="r" b="b"/>
              <a:pathLst>
                <a:path w="330327" h="263017">
                  <a:moveTo>
                    <a:pt x="122428" y="263017"/>
                  </a:moveTo>
                  <a:lnTo>
                    <a:pt x="0" y="140081"/>
                  </a:lnTo>
                  <a:lnTo>
                    <a:pt x="54356" y="85979"/>
                  </a:lnTo>
                  <a:lnTo>
                    <a:pt x="122428" y="154305"/>
                  </a:lnTo>
                  <a:lnTo>
                    <a:pt x="275971" y="0"/>
                  </a:lnTo>
                  <a:lnTo>
                    <a:pt x="330327" y="54102"/>
                  </a:lnTo>
                  <a:close/>
                </a:path>
              </a:pathLst>
            </a:custGeom>
            <a:solidFill>
              <a:srgbClr val="FFFFFF"/>
            </a:solidFill>
          </p:spPr>
          <p:txBody>
            <a:bodyPr/>
            <a:lstStyle/>
            <a:p>
              <a:endParaRPr lang="en-US" dirty="0"/>
            </a:p>
          </p:txBody>
        </p:sp>
      </p:grpSp>
      <p:grpSp>
        <p:nvGrpSpPr>
          <p:cNvPr id="24" name="Group 2">
            <a:extLst>
              <a:ext uri="{FF2B5EF4-FFF2-40B4-BE49-F238E27FC236}">
                <a16:creationId xmlns:a16="http://schemas.microsoft.com/office/drawing/2014/main" id="{3C2D1DDF-577D-C233-C618-3AAE419ECF73}"/>
              </a:ext>
            </a:extLst>
          </p:cNvPr>
          <p:cNvGrpSpPr>
            <a:grpSpLocks noChangeAspect="1"/>
          </p:cNvGrpSpPr>
          <p:nvPr/>
        </p:nvGrpSpPr>
        <p:grpSpPr>
          <a:xfrm>
            <a:off x="303004" y="3557256"/>
            <a:ext cx="535626" cy="535633"/>
            <a:chOff x="0" y="0"/>
            <a:chExt cx="693166" cy="693166"/>
          </a:xfrm>
        </p:grpSpPr>
        <p:sp>
          <p:nvSpPr>
            <p:cNvPr id="25" name="Freeform 3">
              <a:extLst>
                <a:ext uri="{FF2B5EF4-FFF2-40B4-BE49-F238E27FC236}">
                  <a16:creationId xmlns:a16="http://schemas.microsoft.com/office/drawing/2014/main" id="{6EC9E346-52AE-4605-897D-C5ABB6BED782}"/>
                </a:ext>
              </a:extLst>
            </p:cNvPr>
            <p:cNvSpPr/>
            <p:nvPr/>
          </p:nvSpPr>
          <p:spPr>
            <a:xfrm>
              <a:off x="29210" y="29083"/>
              <a:ext cx="634746" cy="634873"/>
            </a:xfrm>
            <a:custGeom>
              <a:avLst/>
              <a:gdLst/>
              <a:ahLst/>
              <a:cxnLst/>
              <a:rect l="l" t="t" r="r" b="b"/>
              <a:pathLst>
                <a:path w="634746" h="634873">
                  <a:moveTo>
                    <a:pt x="229870" y="48387"/>
                  </a:moveTo>
                  <a:cubicBezTo>
                    <a:pt x="378587" y="0"/>
                    <a:pt x="538226" y="81407"/>
                    <a:pt x="586486" y="229997"/>
                  </a:cubicBezTo>
                  <a:cubicBezTo>
                    <a:pt x="634746" y="378587"/>
                    <a:pt x="553466" y="538353"/>
                    <a:pt x="404749" y="586613"/>
                  </a:cubicBezTo>
                  <a:cubicBezTo>
                    <a:pt x="256032" y="634873"/>
                    <a:pt x="96520" y="553593"/>
                    <a:pt x="48260" y="405003"/>
                  </a:cubicBezTo>
                  <a:cubicBezTo>
                    <a:pt x="0" y="256413"/>
                    <a:pt x="81280" y="96647"/>
                    <a:pt x="229870" y="48387"/>
                  </a:cubicBezTo>
                </a:path>
              </a:pathLst>
            </a:custGeom>
            <a:solidFill>
              <a:srgbClr val="39B54A"/>
            </a:solidFill>
          </p:spPr>
          <p:txBody>
            <a:bodyPr/>
            <a:lstStyle/>
            <a:p>
              <a:endParaRPr lang="en-US" dirty="0"/>
            </a:p>
          </p:txBody>
        </p:sp>
        <p:sp>
          <p:nvSpPr>
            <p:cNvPr id="26" name="Freeform 4">
              <a:extLst>
                <a:ext uri="{FF2B5EF4-FFF2-40B4-BE49-F238E27FC236}">
                  <a16:creationId xmlns:a16="http://schemas.microsoft.com/office/drawing/2014/main" id="{5A8670B5-5008-3FEE-30AA-2D3070BC4E0B}"/>
                </a:ext>
              </a:extLst>
            </p:cNvPr>
            <p:cNvSpPr/>
            <p:nvPr/>
          </p:nvSpPr>
          <p:spPr>
            <a:xfrm>
              <a:off x="181356" y="216027"/>
              <a:ext cx="330327" cy="263017"/>
            </a:xfrm>
            <a:custGeom>
              <a:avLst/>
              <a:gdLst/>
              <a:ahLst/>
              <a:cxnLst/>
              <a:rect l="l" t="t" r="r" b="b"/>
              <a:pathLst>
                <a:path w="330327" h="263017">
                  <a:moveTo>
                    <a:pt x="122428" y="263017"/>
                  </a:moveTo>
                  <a:lnTo>
                    <a:pt x="0" y="140081"/>
                  </a:lnTo>
                  <a:lnTo>
                    <a:pt x="54356" y="85979"/>
                  </a:lnTo>
                  <a:lnTo>
                    <a:pt x="122428" y="154305"/>
                  </a:lnTo>
                  <a:lnTo>
                    <a:pt x="275971" y="0"/>
                  </a:lnTo>
                  <a:lnTo>
                    <a:pt x="330327" y="54102"/>
                  </a:lnTo>
                  <a:close/>
                </a:path>
              </a:pathLst>
            </a:custGeom>
            <a:solidFill>
              <a:srgbClr val="FFFFFF"/>
            </a:solidFill>
          </p:spPr>
          <p:txBody>
            <a:bodyPr/>
            <a:lstStyle/>
            <a:p>
              <a:endParaRPr lang="en-US" dirty="0"/>
            </a:p>
          </p:txBody>
        </p:sp>
      </p:grpSp>
      <p:sp>
        <p:nvSpPr>
          <p:cNvPr id="27" name="Freeform 9">
            <a:extLst>
              <a:ext uri="{FF2B5EF4-FFF2-40B4-BE49-F238E27FC236}">
                <a16:creationId xmlns:a16="http://schemas.microsoft.com/office/drawing/2014/main" id="{E916109E-C0D6-ADE4-D942-7107AF2CFE9A}"/>
              </a:ext>
            </a:extLst>
          </p:cNvPr>
          <p:cNvSpPr/>
          <p:nvPr/>
        </p:nvSpPr>
        <p:spPr>
          <a:xfrm>
            <a:off x="1806372" y="187086"/>
            <a:ext cx="511664" cy="825482"/>
          </a:xfrm>
          <a:custGeom>
            <a:avLst/>
            <a:gdLst/>
            <a:ahLst/>
            <a:cxnLst/>
            <a:rect l="l" t="t" r="r" b="b"/>
            <a:pathLst>
              <a:path w="518033" h="492887">
                <a:moveTo>
                  <a:pt x="265811" y="6477"/>
                </a:moveTo>
                <a:lnTo>
                  <a:pt x="330708" y="172466"/>
                </a:lnTo>
                <a:lnTo>
                  <a:pt x="508635" y="182880"/>
                </a:lnTo>
                <a:cubicBezTo>
                  <a:pt x="515239" y="183261"/>
                  <a:pt x="518033" y="191643"/>
                  <a:pt x="512826" y="195834"/>
                </a:cubicBezTo>
                <a:lnTo>
                  <a:pt x="374904" y="308864"/>
                </a:lnTo>
                <a:lnTo>
                  <a:pt x="419989" y="481330"/>
                </a:lnTo>
                <a:cubicBezTo>
                  <a:pt x="421640" y="487807"/>
                  <a:pt x="414528" y="492887"/>
                  <a:pt x="408940" y="489331"/>
                </a:cubicBezTo>
                <a:lnTo>
                  <a:pt x="259080" y="392938"/>
                </a:lnTo>
                <a:lnTo>
                  <a:pt x="108966" y="489077"/>
                </a:lnTo>
                <a:cubicBezTo>
                  <a:pt x="103378" y="492633"/>
                  <a:pt x="96266" y="487553"/>
                  <a:pt x="97917" y="481076"/>
                </a:cubicBezTo>
                <a:lnTo>
                  <a:pt x="143002" y="308610"/>
                </a:lnTo>
                <a:lnTo>
                  <a:pt x="5080" y="195580"/>
                </a:lnTo>
                <a:cubicBezTo>
                  <a:pt x="0" y="191389"/>
                  <a:pt x="2667" y="183007"/>
                  <a:pt x="9271" y="182626"/>
                </a:cubicBezTo>
                <a:lnTo>
                  <a:pt x="187198" y="172212"/>
                </a:lnTo>
                <a:lnTo>
                  <a:pt x="252095" y="6223"/>
                </a:lnTo>
                <a:cubicBezTo>
                  <a:pt x="254508" y="0"/>
                  <a:pt x="263271" y="0"/>
                  <a:pt x="265684" y="6223"/>
                </a:cubicBezTo>
              </a:path>
            </a:pathLst>
          </a:custGeom>
          <a:solidFill>
            <a:srgbClr val="FFC653"/>
          </a:solidFill>
        </p:spPr>
        <p:txBody>
          <a:bodyPr/>
          <a:lstStyle/>
          <a:p>
            <a:endParaRPr lang="en-US" dirty="0"/>
          </a:p>
        </p:txBody>
      </p:sp>
      <p:sp>
        <p:nvSpPr>
          <p:cNvPr id="30" name="Freeform 9">
            <a:extLst>
              <a:ext uri="{FF2B5EF4-FFF2-40B4-BE49-F238E27FC236}">
                <a16:creationId xmlns:a16="http://schemas.microsoft.com/office/drawing/2014/main" id="{0C61743C-A6A2-249B-77C5-03E60FCB6980}"/>
              </a:ext>
            </a:extLst>
          </p:cNvPr>
          <p:cNvSpPr/>
          <p:nvPr/>
        </p:nvSpPr>
        <p:spPr>
          <a:xfrm>
            <a:off x="3569508" y="217925"/>
            <a:ext cx="511664" cy="810862"/>
          </a:xfrm>
          <a:custGeom>
            <a:avLst/>
            <a:gdLst/>
            <a:ahLst/>
            <a:cxnLst/>
            <a:rect l="l" t="t" r="r" b="b"/>
            <a:pathLst>
              <a:path w="518033" h="492887">
                <a:moveTo>
                  <a:pt x="265811" y="6477"/>
                </a:moveTo>
                <a:lnTo>
                  <a:pt x="330708" y="172466"/>
                </a:lnTo>
                <a:lnTo>
                  <a:pt x="508635" y="182880"/>
                </a:lnTo>
                <a:cubicBezTo>
                  <a:pt x="515239" y="183261"/>
                  <a:pt x="518033" y="191643"/>
                  <a:pt x="512826" y="195834"/>
                </a:cubicBezTo>
                <a:lnTo>
                  <a:pt x="374904" y="308864"/>
                </a:lnTo>
                <a:lnTo>
                  <a:pt x="419989" y="481330"/>
                </a:lnTo>
                <a:cubicBezTo>
                  <a:pt x="421640" y="487807"/>
                  <a:pt x="414528" y="492887"/>
                  <a:pt x="408940" y="489331"/>
                </a:cubicBezTo>
                <a:lnTo>
                  <a:pt x="259080" y="392938"/>
                </a:lnTo>
                <a:lnTo>
                  <a:pt x="108966" y="489077"/>
                </a:lnTo>
                <a:cubicBezTo>
                  <a:pt x="103378" y="492633"/>
                  <a:pt x="96266" y="487553"/>
                  <a:pt x="97917" y="481076"/>
                </a:cubicBezTo>
                <a:lnTo>
                  <a:pt x="143002" y="308610"/>
                </a:lnTo>
                <a:lnTo>
                  <a:pt x="5080" y="195580"/>
                </a:lnTo>
                <a:cubicBezTo>
                  <a:pt x="0" y="191389"/>
                  <a:pt x="2667" y="183007"/>
                  <a:pt x="9271" y="182626"/>
                </a:cubicBezTo>
                <a:lnTo>
                  <a:pt x="187198" y="172212"/>
                </a:lnTo>
                <a:lnTo>
                  <a:pt x="252095" y="6223"/>
                </a:lnTo>
                <a:cubicBezTo>
                  <a:pt x="254508" y="0"/>
                  <a:pt x="263271" y="0"/>
                  <a:pt x="265684" y="6223"/>
                </a:cubicBezTo>
              </a:path>
            </a:pathLst>
          </a:custGeom>
          <a:solidFill>
            <a:srgbClr val="FFC653"/>
          </a:solidFill>
        </p:spPr>
        <p:txBody>
          <a:bodyPr/>
          <a:lstStyle/>
          <a:p>
            <a:endParaRPr lang="en-US" dirty="0"/>
          </a:p>
        </p:txBody>
      </p:sp>
      <p:sp>
        <p:nvSpPr>
          <p:cNvPr id="31" name="Freeform 9">
            <a:extLst>
              <a:ext uri="{FF2B5EF4-FFF2-40B4-BE49-F238E27FC236}">
                <a16:creationId xmlns:a16="http://schemas.microsoft.com/office/drawing/2014/main" id="{31FEA214-A0DA-06FB-5DA0-4B80D061BB84}"/>
              </a:ext>
            </a:extLst>
          </p:cNvPr>
          <p:cNvSpPr/>
          <p:nvPr/>
        </p:nvSpPr>
        <p:spPr>
          <a:xfrm>
            <a:off x="5332644" y="270551"/>
            <a:ext cx="511664" cy="825482"/>
          </a:xfrm>
          <a:custGeom>
            <a:avLst/>
            <a:gdLst/>
            <a:ahLst/>
            <a:cxnLst/>
            <a:rect l="l" t="t" r="r" b="b"/>
            <a:pathLst>
              <a:path w="518033" h="492887">
                <a:moveTo>
                  <a:pt x="265811" y="6477"/>
                </a:moveTo>
                <a:lnTo>
                  <a:pt x="330708" y="172466"/>
                </a:lnTo>
                <a:lnTo>
                  <a:pt x="508635" y="182880"/>
                </a:lnTo>
                <a:cubicBezTo>
                  <a:pt x="515239" y="183261"/>
                  <a:pt x="518033" y="191643"/>
                  <a:pt x="512826" y="195834"/>
                </a:cubicBezTo>
                <a:lnTo>
                  <a:pt x="374904" y="308864"/>
                </a:lnTo>
                <a:lnTo>
                  <a:pt x="419989" y="481330"/>
                </a:lnTo>
                <a:cubicBezTo>
                  <a:pt x="421640" y="487807"/>
                  <a:pt x="414528" y="492887"/>
                  <a:pt x="408940" y="489331"/>
                </a:cubicBezTo>
                <a:lnTo>
                  <a:pt x="259080" y="392938"/>
                </a:lnTo>
                <a:lnTo>
                  <a:pt x="108966" y="489077"/>
                </a:lnTo>
                <a:cubicBezTo>
                  <a:pt x="103378" y="492633"/>
                  <a:pt x="96266" y="487553"/>
                  <a:pt x="97917" y="481076"/>
                </a:cubicBezTo>
                <a:lnTo>
                  <a:pt x="143002" y="308610"/>
                </a:lnTo>
                <a:lnTo>
                  <a:pt x="5080" y="195580"/>
                </a:lnTo>
                <a:cubicBezTo>
                  <a:pt x="0" y="191389"/>
                  <a:pt x="2667" y="183007"/>
                  <a:pt x="9271" y="182626"/>
                </a:cubicBezTo>
                <a:lnTo>
                  <a:pt x="187198" y="172212"/>
                </a:lnTo>
                <a:lnTo>
                  <a:pt x="252095" y="6223"/>
                </a:lnTo>
                <a:cubicBezTo>
                  <a:pt x="254508" y="0"/>
                  <a:pt x="263271" y="0"/>
                  <a:pt x="265684" y="6223"/>
                </a:cubicBezTo>
              </a:path>
            </a:pathLst>
          </a:custGeom>
          <a:solidFill>
            <a:srgbClr val="FFC653"/>
          </a:solidFill>
        </p:spPr>
        <p:txBody>
          <a:bodyPr/>
          <a:lstStyle/>
          <a:p>
            <a:endParaRPr lang="en-US" dirty="0"/>
          </a:p>
        </p:txBody>
      </p:sp>
      <p:sp>
        <p:nvSpPr>
          <p:cNvPr id="32" name="Freeform 9">
            <a:extLst>
              <a:ext uri="{FF2B5EF4-FFF2-40B4-BE49-F238E27FC236}">
                <a16:creationId xmlns:a16="http://schemas.microsoft.com/office/drawing/2014/main" id="{7128CBFF-7EE7-A38F-FD98-D213FBBBE639}"/>
              </a:ext>
            </a:extLst>
          </p:cNvPr>
          <p:cNvSpPr/>
          <p:nvPr/>
        </p:nvSpPr>
        <p:spPr>
          <a:xfrm>
            <a:off x="4468461" y="252460"/>
            <a:ext cx="511664" cy="825482"/>
          </a:xfrm>
          <a:custGeom>
            <a:avLst/>
            <a:gdLst/>
            <a:ahLst/>
            <a:cxnLst/>
            <a:rect l="l" t="t" r="r" b="b"/>
            <a:pathLst>
              <a:path w="518033" h="492887">
                <a:moveTo>
                  <a:pt x="265811" y="6477"/>
                </a:moveTo>
                <a:lnTo>
                  <a:pt x="330708" y="172466"/>
                </a:lnTo>
                <a:lnTo>
                  <a:pt x="508635" y="182880"/>
                </a:lnTo>
                <a:cubicBezTo>
                  <a:pt x="515239" y="183261"/>
                  <a:pt x="518033" y="191643"/>
                  <a:pt x="512826" y="195834"/>
                </a:cubicBezTo>
                <a:lnTo>
                  <a:pt x="374904" y="308864"/>
                </a:lnTo>
                <a:lnTo>
                  <a:pt x="419989" y="481330"/>
                </a:lnTo>
                <a:cubicBezTo>
                  <a:pt x="421640" y="487807"/>
                  <a:pt x="414528" y="492887"/>
                  <a:pt x="408940" y="489331"/>
                </a:cubicBezTo>
                <a:lnTo>
                  <a:pt x="259080" y="392938"/>
                </a:lnTo>
                <a:lnTo>
                  <a:pt x="108966" y="489077"/>
                </a:lnTo>
                <a:cubicBezTo>
                  <a:pt x="103378" y="492633"/>
                  <a:pt x="96266" y="487553"/>
                  <a:pt x="97917" y="481076"/>
                </a:cubicBezTo>
                <a:lnTo>
                  <a:pt x="143002" y="308610"/>
                </a:lnTo>
                <a:lnTo>
                  <a:pt x="5080" y="195580"/>
                </a:lnTo>
                <a:cubicBezTo>
                  <a:pt x="0" y="191389"/>
                  <a:pt x="2667" y="183007"/>
                  <a:pt x="9271" y="182626"/>
                </a:cubicBezTo>
                <a:lnTo>
                  <a:pt x="187198" y="172212"/>
                </a:lnTo>
                <a:lnTo>
                  <a:pt x="252095" y="6223"/>
                </a:lnTo>
                <a:cubicBezTo>
                  <a:pt x="254508" y="0"/>
                  <a:pt x="263271" y="0"/>
                  <a:pt x="265684" y="6223"/>
                </a:cubicBezTo>
              </a:path>
            </a:pathLst>
          </a:custGeom>
          <a:solidFill>
            <a:srgbClr val="FFC653"/>
          </a:solidFill>
        </p:spPr>
        <p:txBody>
          <a:bodyPr/>
          <a:lstStyle/>
          <a:p>
            <a:endParaRPr lang="en-US" dirty="0"/>
          </a:p>
        </p:txBody>
      </p:sp>
      <p:sp>
        <p:nvSpPr>
          <p:cNvPr id="33" name="Freeform 9">
            <a:extLst>
              <a:ext uri="{FF2B5EF4-FFF2-40B4-BE49-F238E27FC236}">
                <a16:creationId xmlns:a16="http://schemas.microsoft.com/office/drawing/2014/main" id="{A0B0D8DB-92C8-9B02-D1C2-2F1958C37CB6}"/>
              </a:ext>
            </a:extLst>
          </p:cNvPr>
          <p:cNvSpPr/>
          <p:nvPr/>
        </p:nvSpPr>
        <p:spPr>
          <a:xfrm>
            <a:off x="2701052" y="239332"/>
            <a:ext cx="511664" cy="825482"/>
          </a:xfrm>
          <a:custGeom>
            <a:avLst/>
            <a:gdLst/>
            <a:ahLst/>
            <a:cxnLst/>
            <a:rect l="l" t="t" r="r" b="b"/>
            <a:pathLst>
              <a:path w="518033" h="492887">
                <a:moveTo>
                  <a:pt x="265811" y="6477"/>
                </a:moveTo>
                <a:lnTo>
                  <a:pt x="330708" y="172466"/>
                </a:lnTo>
                <a:lnTo>
                  <a:pt x="508635" y="182880"/>
                </a:lnTo>
                <a:cubicBezTo>
                  <a:pt x="515239" y="183261"/>
                  <a:pt x="518033" y="191643"/>
                  <a:pt x="512826" y="195834"/>
                </a:cubicBezTo>
                <a:lnTo>
                  <a:pt x="374904" y="308864"/>
                </a:lnTo>
                <a:lnTo>
                  <a:pt x="419989" y="481330"/>
                </a:lnTo>
                <a:cubicBezTo>
                  <a:pt x="421640" y="487807"/>
                  <a:pt x="414528" y="492887"/>
                  <a:pt x="408940" y="489331"/>
                </a:cubicBezTo>
                <a:lnTo>
                  <a:pt x="259080" y="392938"/>
                </a:lnTo>
                <a:lnTo>
                  <a:pt x="108966" y="489077"/>
                </a:lnTo>
                <a:cubicBezTo>
                  <a:pt x="103378" y="492633"/>
                  <a:pt x="96266" y="487553"/>
                  <a:pt x="97917" y="481076"/>
                </a:cubicBezTo>
                <a:lnTo>
                  <a:pt x="143002" y="308610"/>
                </a:lnTo>
                <a:lnTo>
                  <a:pt x="5080" y="195580"/>
                </a:lnTo>
                <a:cubicBezTo>
                  <a:pt x="0" y="191389"/>
                  <a:pt x="2667" y="183007"/>
                  <a:pt x="9271" y="182626"/>
                </a:cubicBezTo>
                <a:lnTo>
                  <a:pt x="187198" y="172212"/>
                </a:lnTo>
                <a:lnTo>
                  <a:pt x="252095" y="6223"/>
                </a:lnTo>
                <a:cubicBezTo>
                  <a:pt x="254508" y="0"/>
                  <a:pt x="263271" y="0"/>
                  <a:pt x="265684" y="6223"/>
                </a:cubicBezTo>
              </a:path>
            </a:pathLst>
          </a:custGeom>
          <a:solidFill>
            <a:srgbClr val="FFC653"/>
          </a:solidFill>
        </p:spPr>
        <p:txBody>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0312CC-186E-6B5B-1331-D15995282D76}"/>
              </a:ext>
            </a:extLst>
          </p:cNvPr>
          <p:cNvSpPr txBox="1"/>
          <p:nvPr/>
        </p:nvSpPr>
        <p:spPr>
          <a:xfrm>
            <a:off x="1333500" y="6927"/>
            <a:ext cx="5105400" cy="646331"/>
          </a:xfrm>
          <a:prstGeom prst="rect">
            <a:avLst/>
          </a:prstGeom>
          <a:noFill/>
        </p:spPr>
        <p:txBody>
          <a:bodyPr wrap="square" rtlCol="0">
            <a:spAutoFit/>
          </a:bodyPr>
          <a:lstStyle/>
          <a:p>
            <a:pPr algn="ctr"/>
            <a:r>
              <a:rPr lang="en-US" sz="3600" dirty="0"/>
              <a:t>Meet Our Team</a:t>
            </a:r>
          </a:p>
        </p:txBody>
      </p:sp>
      <p:sp>
        <p:nvSpPr>
          <p:cNvPr id="3" name="TextBox 2">
            <a:extLst>
              <a:ext uri="{FF2B5EF4-FFF2-40B4-BE49-F238E27FC236}">
                <a16:creationId xmlns:a16="http://schemas.microsoft.com/office/drawing/2014/main" id="{7FA1D3F4-0A08-400D-34C6-68284A517DBA}"/>
              </a:ext>
            </a:extLst>
          </p:cNvPr>
          <p:cNvSpPr txBox="1"/>
          <p:nvPr/>
        </p:nvSpPr>
        <p:spPr>
          <a:xfrm>
            <a:off x="1690255" y="958941"/>
            <a:ext cx="5448300" cy="5355312"/>
          </a:xfrm>
          <a:prstGeom prst="rect">
            <a:avLst/>
          </a:prstGeom>
          <a:noFill/>
        </p:spPr>
        <p:txBody>
          <a:bodyPr wrap="square" rtlCol="0">
            <a:spAutoFit/>
          </a:bodyPr>
          <a:lstStyle/>
          <a:p>
            <a:pPr marL="0" marR="0" algn="l"/>
            <a:r>
              <a:rPr lang="en-US" sz="1800" b="0" i="0" dirty="0">
                <a:solidFill>
                  <a:srgbClr val="222222"/>
                </a:solidFill>
                <a:effectLst/>
                <a:latin typeface="Times New Roman" panose="02020603050405020304" pitchFamily="18" charset="0"/>
              </a:rPr>
              <a:t>Mary </a:t>
            </a:r>
            <a:r>
              <a:rPr lang="en-US" sz="1800" b="0" i="0" dirty="0" err="1">
                <a:solidFill>
                  <a:srgbClr val="222222"/>
                </a:solidFill>
                <a:effectLst/>
                <a:latin typeface="Times New Roman" panose="02020603050405020304" pitchFamily="18" charset="0"/>
              </a:rPr>
              <a:t>Kittinger</a:t>
            </a:r>
            <a:endParaRPr lang="en-US" sz="1800" b="0" i="0" dirty="0">
              <a:solidFill>
                <a:srgbClr val="222222"/>
              </a:solidFill>
              <a:effectLst/>
              <a:latin typeface="Times New Roman" panose="02020603050405020304" pitchFamily="18" charset="0"/>
            </a:endParaRPr>
          </a:p>
          <a:p>
            <a:pPr marL="0" marR="0" algn="l"/>
            <a:r>
              <a:rPr lang="en-US" dirty="0">
                <a:solidFill>
                  <a:srgbClr val="222222"/>
                </a:solidFill>
                <a:latin typeface="Times New Roman" panose="02020603050405020304" pitchFamily="18" charset="0"/>
              </a:rPr>
              <a:t>Director of Operations</a:t>
            </a:r>
          </a:p>
          <a:p>
            <a:pPr marL="0" marR="0" algn="l"/>
            <a:endParaRPr lang="en-US" sz="1800" b="0" i="0" dirty="0">
              <a:solidFill>
                <a:srgbClr val="222222"/>
              </a:solidFill>
              <a:effectLst/>
              <a:latin typeface="Times New Roman" panose="02020603050405020304" pitchFamily="18" charset="0"/>
            </a:endParaRPr>
          </a:p>
          <a:p>
            <a:pPr marL="0" marR="0" algn="l"/>
            <a:r>
              <a:rPr lang="en-US" sz="1800" b="0" i="0" dirty="0">
                <a:solidFill>
                  <a:srgbClr val="222222"/>
                </a:solidFill>
                <a:effectLst/>
                <a:latin typeface="Times New Roman" panose="02020603050405020304" pitchFamily="18" charset="0"/>
              </a:rPr>
              <a:t>With over 30 years of experience in real estate operations, Mary plays a key role in ensuring the smooth daily functioning of </a:t>
            </a:r>
            <a:r>
              <a:rPr lang="en-US" dirty="0">
                <a:solidFill>
                  <a:srgbClr val="222222"/>
                </a:solidFill>
                <a:latin typeface="Times New Roman" panose="02020603050405020304" pitchFamily="18" charset="0"/>
              </a:rPr>
              <a:t>our </a:t>
            </a:r>
            <a:r>
              <a:rPr lang="en-US" sz="1800" b="0" i="0" dirty="0">
                <a:solidFill>
                  <a:srgbClr val="222222"/>
                </a:solidFill>
                <a:effectLst/>
                <a:latin typeface="Times New Roman" panose="02020603050405020304" pitchFamily="18" charset="0"/>
              </a:rPr>
              <a:t>real estate transactions.</a:t>
            </a:r>
          </a:p>
          <a:p>
            <a:pPr marL="0" marR="0" algn="l"/>
            <a:r>
              <a:rPr lang="en-US" sz="1800" b="0" i="0" dirty="0">
                <a:solidFill>
                  <a:srgbClr val="222222"/>
                </a:solidFill>
                <a:effectLst/>
                <a:latin typeface="Times New Roman" panose="02020603050405020304" pitchFamily="18" charset="0"/>
              </a:rPr>
              <a:t>As Director of Operations, she oversees everything from streamlining administrative processes to managing a dedicated team focused on providing exceptional service to clients.</a:t>
            </a:r>
          </a:p>
          <a:p>
            <a:pPr marL="0" marR="0" algn="l"/>
            <a:r>
              <a:rPr lang="en-US" sz="1800" b="0" i="0" dirty="0">
                <a:solidFill>
                  <a:srgbClr val="222222"/>
                </a:solidFill>
                <a:effectLst/>
                <a:latin typeface="Times New Roman" panose="02020603050405020304" pitchFamily="18" charset="0"/>
              </a:rPr>
              <a:t>Known for her collaborative approach, Mary works closely with clients, agents, lenders, and title companies, ensuring that every aspect of each transaction runs smoothly, on time, and with precision. Her commitment to excellence is evident in every aspect of her role.</a:t>
            </a:r>
          </a:p>
          <a:p>
            <a:pPr marL="0" marR="0" algn="l"/>
            <a:r>
              <a:rPr lang="en-US" sz="1800" b="0" i="0" dirty="0">
                <a:solidFill>
                  <a:srgbClr val="222222"/>
                </a:solidFill>
                <a:effectLst/>
                <a:latin typeface="Times New Roman" panose="02020603050405020304" pitchFamily="18" charset="0"/>
              </a:rPr>
              <a:t>Outside the office, Mary enjoys walking her dog, needlepointing, exploring genealogy, and spending time with family and friends.</a:t>
            </a:r>
          </a:p>
          <a:p>
            <a:endParaRPr lang="en-US" dirty="0"/>
          </a:p>
        </p:txBody>
      </p:sp>
      <p:pic>
        <p:nvPicPr>
          <p:cNvPr id="7" name="Picture 6" descr="A person in a suit and tie&#10;&#10;Description automatically generated">
            <a:extLst>
              <a:ext uri="{FF2B5EF4-FFF2-40B4-BE49-F238E27FC236}">
                <a16:creationId xmlns:a16="http://schemas.microsoft.com/office/drawing/2014/main" id="{6AB247ED-7A23-0112-C577-130ECF1C0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14253"/>
            <a:ext cx="1497605" cy="1497605"/>
          </a:xfrm>
          <a:prstGeom prst="rect">
            <a:avLst/>
          </a:prstGeom>
        </p:spPr>
      </p:pic>
      <p:sp>
        <p:nvSpPr>
          <p:cNvPr id="8" name="TextBox 7">
            <a:extLst>
              <a:ext uri="{FF2B5EF4-FFF2-40B4-BE49-F238E27FC236}">
                <a16:creationId xmlns:a16="http://schemas.microsoft.com/office/drawing/2014/main" id="{1C39FCB3-F87E-83AD-5E69-3E9157E5FEC8}"/>
              </a:ext>
            </a:extLst>
          </p:cNvPr>
          <p:cNvSpPr txBox="1"/>
          <p:nvPr/>
        </p:nvSpPr>
        <p:spPr>
          <a:xfrm>
            <a:off x="1676400" y="6295872"/>
            <a:ext cx="281940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Thomas Elder, </a:t>
            </a:r>
          </a:p>
          <a:p>
            <a:r>
              <a:rPr lang="en-US" dirty="0">
                <a:latin typeface="Times New Roman" panose="02020603050405020304" pitchFamily="18" charset="0"/>
                <a:cs typeface="Times New Roman" panose="02020603050405020304" pitchFamily="18" charset="0"/>
              </a:rPr>
              <a:t>Director of Technology</a:t>
            </a:r>
          </a:p>
          <a:p>
            <a:endParaRPr lang="en-US" dirty="0"/>
          </a:p>
        </p:txBody>
      </p:sp>
      <p:sp>
        <p:nvSpPr>
          <p:cNvPr id="9" name="TextBox 8">
            <a:extLst>
              <a:ext uri="{FF2B5EF4-FFF2-40B4-BE49-F238E27FC236}">
                <a16:creationId xmlns:a16="http://schemas.microsoft.com/office/drawing/2014/main" id="{736F284D-34B1-3EA9-AC53-423DBCE53556}"/>
              </a:ext>
            </a:extLst>
          </p:cNvPr>
          <p:cNvSpPr txBox="1"/>
          <p:nvPr/>
        </p:nvSpPr>
        <p:spPr>
          <a:xfrm>
            <a:off x="1676400" y="7101306"/>
            <a:ext cx="5791200" cy="2950167"/>
          </a:xfrm>
          <a:prstGeom prst="rect">
            <a:avLst/>
          </a:prstGeom>
          <a:noFill/>
        </p:spPr>
        <p:txBody>
          <a:bodyPr wrap="square" rtlCol="0">
            <a:spAutoFit/>
          </a:bodyPr>
          <a:lstStyle/>
          <a:p>
            <a:pPr marL="0" marR="0">
              <a:lnSpc>
                <a:spcPct val="107000"/>
              </a:lnSpc>
              <a:spcAft>
                <a:spcPts val="80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Thomas grew up in real estate. He has a degree in Computer Science and does our virtual tours, floor plans, and puts them on the marketing pages.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Research show the consumers will click on listings with virtual tours &amp; </a:t>
            </a:r>
            <a:r>
              <a:rPr lang="en-US" sz="1800" kern="100">
                <a:effectLst/>
                <a:latin typeface="Times New Roman" panose="02020603050405020304" pitchFamily="18" charset="0"/>
                <a:ea typeface="Aptos" panose="020B0004020202020204" pitchFamily="34" charset="0"/>
                <a:cs typeface="Times New Roman" panose="02020603050405020304" pitchFamily="18" charset="0"/>
              </a:rPr>
              <a:t>floor plans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before other listings and spend more time on the site.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Thomas ensures that the technology enhances each home listing </a:t>
            </a:r>
            <a:r>
              <a:rPr lang="en-US" kern="100" dirty="0">
                <a:latin typeface="Times New Roman" panose="02020603050405020304" pitchFamily="18" charset="0"/>
                <a:ea typeface="Aptos" panose="020B0004020202020204" pitchFamily="34" charset="0"/>
                <a:cs typeface="Times New Roman" panose="02020603050405020304" pitchFamily="18" charset="0"/>
              </a:rPr>
              <a:t>and that our office has the latest tools to increase productivity.</a:t>
            </a:r>
            <a:endParaRPr lang="en-US" dirty="0">
              <a:latin typeface="New roman"/>
            </a:endParaRPr>
          </a:p>
        </p:txBody>
      </p:sp>
      <p:pic>
        <p:nvPicPr>
          <p:cNvPr id="1030" name="Picture 6" descr="Mary Kittinger">
            <a:extLst>
              <a:ext uri="{FF2B5EF4-FFF2-40B4-BE49-F238E27FC236}">
                <a16:creationId xmlns:a16="http://schemas.microsoft.com/office/drawing/2014/main" id="{BD79A752-9A82-F3F7-F485-5086038E2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7" y="849654"/>
            <a:ext cx="1474674" cy="147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735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41AAB-AC1B-1272-5606-36F9188A9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572" y="471055"/>
            <a:ext cx="1089660" cy="1225550"/>
          </a:xfrm>
          <a:prstGeom prst="rect">
            <a:avLst/>
          </a:prstGeom>
          <a:effectLst>
            <a:softEdge rad="38100"/>
          </a:effectLst>
        </p:spPr>
      </p:pic>
      <p:sp>
        <p:nvSpPr>
          <p:cNvPr id="4" name="Text Box 3">
            <a:extLst>
              <a:ext uri="{FF2B5EF4-FFF2-40B4-BE49-F238E27FC236}">
                <a16:creationId xmlns:a16="http://schemas.microsoft.com/office/drawing/2014/main" id="{C21D8469-A443-96CB-AEB5-87B956A4147E}"/>
              </a:ext>
            </a:extLst>
          </p:cNvPr>
          <p:cNvSpPr txBox="1">
            <a:spLocks noChangeArrowheads="1"/>
          </p:cNvSpPr>
          <p:nvPr/>
        </p:nvSpPr>
        <p:spPr bwMode="auto">
          <a:xfrm>
            <a:off x="2247020" y="312592"/>
            <a:ext cx="32004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39AE"/>
                </a:solidFill>
                <a:effectLst/>
                <a:latin typeface="Arial Black" panose="020B0A04020102020204" pitchFamily="34" charset="0"/>
                <a:ea typeface="Times New Roman" panose="02020603050405020304" pitchFamily="18" charset="0"/>
              </a:rPr>
              <a:t>Donna Elder</a:t>
            </a:r>
            <a:endParaRPr kumimoji="0" lang="en-US" altLang="en-US" sz="5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(859) 983-9107</a:t>
            </a:r>
            <a:endParaRPr kumimoji="0" lang="en-US" altLang="en-US" sz="5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donnaelder@remax.net</a:t>
            </a:r>
            <a:endParaRPr kumimoji="0" lang="en-US" altLang="en-US" sz="5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donnaelder.remax.com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6" name="Picture 1">
            <a:extLst>
              <a:ext uri="{FF2B5EF4-FFF2-40B4-BE49-F238E27FC236}">
                <a16:creationId xmlns:a16="http://schemas.microsoft.com/office/drawing/2014/main" id="{2D0A8AB5-344F-8F47-0DA4-7D4F3B56D3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75" y="471055"/>
            <a:ext cx="1463675" cy="13128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a:extLst>
              <a:ext uri="{FF2B5EF4-FFF2-40B4-BE49-F238E27FC236}">
                <a16:creationId xmlns:a16="http://schemas.microsoft.com/office/drawing/2014/main" id="{47ED30E6-9825-8E9B-781B-B99BFFC09FC3}"/>
              </a:ext>
            </a:extLst>
          </p:cNvPr>
          <p:cNvSpPr txBox="1">
            <a:spLocks noChangeArrowheads="1"/>
          </p:cNvSpPr>
          <p:nvPr/>
        </p:nvSpPr>
        <p:spPr bwMode="auto">
          <a:xfrm>
            <a:off x="403225" y="1912504"/>
            <a:ext cx="7053262" cy="1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D2000F"/>
                </a:solidFill>
                <a:effectLst/>
                <a:latin typeface="Arial Black" panose="020B0A04020102020204" pitchFamily="34" charset="0"/>
                <a:ea typeface="Times New Roman" panose="02020603050405020304" pitchFamily="18" charset="0"/>
              </a:rPr>
              <a:t>                     </a:t>
            </a:r>
            <a:r>
              <a:rPr kumimoji="0" lang="en-US" altLang="en-US" sz="1400" b="0"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Social Media and Recommendations</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effectLst/>
                <a:latin typeface="Arial Black" panose="020B0A040201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www.zillow.com/profile/Lexington-Realtor/</a:t>
            </a:r>
            <a:r>
              <a:rPr kumimoji="0" lang="en-US" altLang="en-US" sz="1100" b="0" i="0" u="none" strike="noStrike" cap="none" normalizeH="0" baseline="0" dirty="0">
                <a:ln>
                  <a:noFill/>
                </a:ln>
                <a:effectLst/>
                <a:latin typeface="Arial Black" panose="020B0A04020102020204" pitchFamily="34" charset="0"/>
                <a:ea typeface="Times New Roman" panose="02020603050405020304" pitchFamily="18" charset="0"/>
              </a:rPr>
              <a:t> </a:t>
            </a:r>
            <a:endParaRPr kumimoji="0" lang="en-US" altLang="en-US" sz="5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D2000F"/>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2">
            <a:extLst>
              <a:ext uri="{FF2B5EF4-FFF2-40B4-BE49-F238E27FC236}">
                <a16:creationId xmlns:a16="http://schemas.microsoft.com/office/drawing/2014/main" id="{94BD8941-0BCC-9B6C-0F67-6D7323FCA8F1}"/>
              </a:ext>
            </a:extLst>
          </p:cNvPr>
          <p:cNvSpPr txBox="1">
            <a:spLocks noChangeArrowheads="1"/>
          </p:cNvSpPr>
          <p:nvPr/>
        </p:nvSpPr>
        <p:spPr bwMode="auto">
          <a:xfrm>
            <a:off x="403225" y="2533867"/>
            <a:ext cx="6651625" cy="1812925"/>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General Information</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Symbol" panose="05050102010706020507" pitchFamily="18" charset="2"/>
                <a:ea typeface="Times New Roman" panose="02020603050405020304" pitchFamily="18" charset="0"/>
              </a:rPr>
              <a:t>·</a:t>
            </a:r>
            <a:r>
              <a:rPr kumimoji="0" lang="en-US" altLang="en-US" sz="1100" b="0" i="0" u="none" strike="noStrike" cap="none" normalizeH="0" baseline="0" dirty="0">
                <a:ln>
                  <a:noFill/>
                </a:ln>
                <a:solidFill>
                  <a:srgbClr val="000000"/>
                </a:solidFill>
                <a:effectLst/>
                <a:ea typeface="Times New Roman" panose="02020603050405020304" pitchFamily="18" charset="0"/>
              </a:rPr>
              <a:t> </a:t>
            </a:r>
            <a:r>
              <a:rPr kumimoji="0" lang="en-US" altLang="en-US" sz="1100" b="0" i="0" u="none" strike="noStrike" cap="none" normalizeH="0" baseline="0" dirty="0">
                <a:ln>
                  <a:noFill/>
                </a:ln>
                <a:solidFill>
                  <a:srgbClr val="000000"/>
                </a:solidFill>
                <a:effectLst/>
                <a:latin typeface="Arial Black" panose="020B0A04020102020204" pitchFamily="34" charset="0"/>
                <a:ea typeface="Times New Roman" panose="02020603050405020304" pitchFamily="18" charset="0"/>
              </a:rPr>
              <a:t>Associate real estate license 1988</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Symbol" panose="05050102010706020507" pitchFamily="18" charset="2"/>
                <a:ea typeface="Times New Roman" panose="02020603050405020304" pitchFamily="18" charset="0"/>
              </a:rPr>
              <a:t>·</a:t>
            </a:r>
            <a:r>
              <a:rPr kumimoji="0" lang="en-US" altLang="en-US" sz="1100" b="0" i="0" u="none" strike="noStrike" cap="none" normalizeH="0" baseline="0" dirty="0">
                <a:ln>
                  <a:noFill/>
                </a:ln>
                <a:solidFill>
                  <a:srgbClr val="000000"/>
                </a:solidFill>
                <a:effectLst/>
                <a:ea typeface="Times New Roman" panose="02020603050405020304" pitchFamily="18" charset="0"/>
              </a:rPr>
              <a:t> </a:t>
            </a:r>
            <a:r>
              <a:rPr kumimoji="0" lang="en-US" altLang="en-US" sz="1100" b="0" i="0" u="none" strike="noStrike" cap="none" normalizeH="0" baseline="0" dirty="0">
                <a:ln>
                  <a:noFill/>
                </a:ln>
                <a:solidFill>
                  <a:srgbClr val="000000"/>
                </a:solidFill>
                <a:effectLst/>
                <a:latin typeface="Arial Black" panose="020B0A04020102020204" pitchFamily="34" charset="0"/>
                <a:ea typeface="Times New Roman" panose="02020603050405020304" pitchFamily="18" charset="0"/>
              </a:rPr>
              <a:t>Broker real estate license in 1991</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Symbol" panose="05050102010706020507" pitchFamily="18" charset="2"/>
                <a:ea typeface="Times New Roman" panose="02020603050405020304" pitchFamily="18" charset="0"/>
              </a:rPr>
              <a:t>·</a:t>
            </a:r>
            <a:r>
              <a:rPr kumimoji="0" lang="en-US" altLang="en-US" sz="1100" b="0" i="0" u="none" strike="noStrike" cap="none" normalizeH="0" baseline="0" dirty="0">
                <a:ln>
                  <a:noFill/>
                </a:ln>
                <a:solidFill>
                  <a:srgbClr val="000000"/>
                </a:solidFill>
                <a:effectLst/>
                <a:ea typeface="Times New Roman" panose="02020603050405020304" pitchFamily="18" charset="0"/>
              </a:rPr>
              <a:t> </a:t>
            </a:r>
            <a:r>
              <a:rPr kumimoji="0" lang="en-US" altLang="en-US" sz="1100" b="0" i="0" u="none" strike="noStrike" cap="none" normalizeH="0" baseline="0" dirty="0">
                <a:ln>
                  <a:noFill/>
                </a:ln>
                <a:solidFill>
                  <a:srgbClr val="000000"/>
                </a:solidFill>
                <a:effectLst/>
                <a:latin typeface="Arial Black" panose="020B0A04020102020204" pitchFamily="34" charset="0"/>
                <a:ea typeface="Times New Roman" panose="02020603050405020304" pitchFamily="18" charset="0"/>
              </a:rPr>
              <a:t>Top 1% of closed transactions in Central KY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Symbol" panose="05050102010706020507" pitchFamily="18" charset="2"/>
                <a:ea typeface="Times New Roman" panose="02020603050405020304" pitchFamily="18" charset="0"/>
              </a:rPr>
              <a:t>·</a:t>
            </a:r>
            <a:r>
              <a:rPr kumimoji="0" lang="en-US" altLang="en-US" sz="1100" b="0" i="0" u="none" strike="noStrike" cap="none" normalizeH="0" baseline="0" dirty="0">
                <a:ln>
                  <a:noFill/>
                </a:ln>
                <a:solidFill>
                  <a:srgbClr val="000000"/>
                </a:solidFill>
                <a:effectLst/>
                <a:ea typeface="Times New Roman" panose="02020603050405020304" pitchFamily="18" charset="0"/>
              </a:rPr>
              <a:t> </a:t>
            </a:r>
            <a:r>
              <a:rPr kumimoji="0" lang="en-US" altLang="en-US" sz="1100" b="0" i="0" u="none" strike="noStrike" cap="none" normalizeH="0" baseline="0" dirty="0">
                <a:ln>
                  <a:noFill/>
                </a:ln>
                <a:solidFill>
                  <a:srgbClr val="000000"/>
                </a:solidFill>
                <a:effectLst/>
                <a:latin typeface="Arial Black" panose="020B0A04020102020204" pitchFamily="34" charset="0"/>
                <a:ea typeface="Times New Roman" panose="02020603050405020304" pitchFamily="18" charset="0"/>
              </a:rPr>
              <a:t>RE/MAX International Hall of Fame (top 5% of Realtors internationally)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Symbol" panose="05050102010706020507" pitchFamily="18" charset="2"/>
                <a:ea typeface="Times New Roman" panose="02020603050405020304" pitchFamily="18" charset="0"/>
              </a:rPr>
              <a:t>·</a:t>
            </a:r>
            <a:r>
              <a:rPr kumimoji="0" lang="en-US" altLang="en-US" sz="1100" b="0" i="0" u="none" strike="noStrike" cap="none" normalizeH="0" baseline="0" dirty="0">
                <a:ln>
                  <a:noFill/>
                </a:ln>
                <a:solidFill>
                  <a:srgbClr val="000000"/>
                </a:solidFill>
                <a:effectLst/>
                <a:ea typeface="Times New Roman" panose="02020603050405020304" pitchFamily="18" charset="0"/>
              </a:rPr>
              <a:t> </a:t>
            </a:r>
            <a:r>
              <a:rPr kumimoji="0" lang="en-US" altLang="en-US" sz="1100" b="0" i="0" u="none" strike="noStrike" cap="none" normalizeH="0" baseline="0" dirty="0">
                <a:ln>
                  <a:noFill/>
                </a:ln>
                <a:solidFill>
                  <a:srgbClr val="000000"/>
                </a:solidFill>
                <a:effectLst/>
                <a:latin typeface="Arial Black" panose="020B0A04020102020204" pitchFamily="34" charset="0"/>
                <a:ea typeface="Times New Roman" panose="02020603050405020304" pitchFamily="18" charset="0"/>
              </a:rPr>
              <a:t>RE/MAX International Platinum Club 2014 (top 5% of Realtors internationally)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Symbol" panose="05050102010706020507" pitchFamily="18" charset="2"/>
                <a:ea typeface="Times New Roman" panose="02020603050405020304" pitchFamily="18" charset="0"/>
              </a:rPr>
              <a:t>·</a:t>
            </a:r>
            <a:r>
              <a:rPr kumimoji="0" lang="en-US" altLang="en-US" sz="1100" b="0" i="0" u="none" strike="noStrike" cap="none" normalizeH="0" baseline="0" dirty="0">
                <a:ln>
                  <a:noFill/>
                </a:ln>
                <a:solidFill>
                  <a:srgbClr val="000000"/>
                </a:solidFill>
                <a:effectLst/>
                <a:ea typeface="Times New Roman" panose="02020603050405020304" pitchFamily="18" charset="0"/>
              </a:rPr>
              <a:t> </a:t>
            </a:r>
            <a:r>
              <a:rPr kumimoji="0" lang="en-US" altLang="en-US" sz="1100" b="0" i="0" u="none" strike="noStrike" cap="none" normalizeH="0" baseline="0" dirty="0">
                <a:ln>
                  <a:noFill/>
                </a:ln>
                <a:solidFill>
                  <a:srgbClr val="000000"/>
                </a:solidFill>
                <a:effectLst/>
                <a:latin typeface="Arial Black" panose="020B0A04020102020204" pitchFamily="34" charset="0"/>
                <a:ea typeface="Times New Roman" panose="02020603050405020304" pitchFamily="18" charset="0"/>
              </a:rPr>
              <a:t>Recognized as one of America’s Top Real Estate Professionals by REAL Trends</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Symbol" panose="05050102010706020507" pitchFamily="18" charset="2"/>
                <a:ea typeface="Times New Roman" panose="02020603050405020304" pitchFamily="18" charset="0"/>
              </a:rPr>
              <a:t>·</a:t>
            </a:r>
            <a:r>
              <a:rPr kumimoji="0" lang="en-US" altLang="en-US" sz="1300" b="0" i="0" u="none" strike="noStrike" cap="none" normalizeH="0" baseline="0" dirty="0">
                <a:ln>
                  <a:noFill/>
                </a:ln>
                <a:solidFill>
                  <a:srgbClr val="000000"/>
                </a:solidFill>
                <a:effectLst/>
                <a:ea typeface="Times New Roman" panose="02020603050405020304" pitchFamily="18" charset="0"/>
              </a:rPr>
              <a:t> </a:t>
            </a:r>
            <a:r>
              <a:rPr kumimoji="0" lang="en-US" altLang="en-US" sz="1300" b="0" i="1" u="none" strike="noStrike" cap="none" normalizeH="0" baseline="0" dirty="0">
                <a:ln>
                  <a:noFill/>
                </a:ln>
                <a:solidFill>
                  <a:srgbClr val="000000"/>
                </a:solidFill>
                <a:effectLst/>
                <a:latin typeface="Arial Black" panose="020B0A04020102020204" pitchFamily="34" charset="0"/>
                <a:ea typeface="Times New Roman" panose="02020603050405020304" pitchFamily="18" charset="0"/>
              </a:rPr>
              <a:t>90% to 95% of my business is repeat and referral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 Box 2">
            <a:extLst>
              <a:ext uri="{FF2B5EF4-FFF2-40B4-BE49-F238E27FC236}">
                <a16:creationId xmlns:a16="http://schemas.microsoft.com/office/drawing/2014/main" id="{D8E280DB-8282-E333-11FA-D0E6430F5401}"/>
              </a:ext>
            </a:extLst>
          </p:cNvPr>
          <p:cNvSpPr txBox="1">
            <a:spLocks noChangeArrowheads="1"/>
          </p:cNvSpPr>
          <p:nvPr/>
        </p:nvSpPr>
        <p:spPr bwMode="auto">
          <a:xfrm>
            <a:off x="315913" y="4455680"/>
            <a:ext cx="6651625" cy="2035175"/>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FF0000"/>
                </a:solidFill>
                <a:effectLst/>
                <a:latin typeface="Arial Black" panose="020B0A04020102020204" pitchFamily="34" charset="0"/>
                <a:ea typeface="Times New Roman" panose="02020603050405020304" pitchFamily="18" charset="0"/>
              </a:rPr>
              <a:t>Designations</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ABR:  Accredited Buyers Representative			</a:t>
            </a: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CRS:  Certified Residential Specialist</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ABRM:  Accredited Buyers Rep Manager			</a:t>
            </a: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CRS:  Certified Residential Specialist</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AHWD:  At Home With Diversity					</a:t>
            </a: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e-PRO:  Certified Internet Professional </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ASR:  Accredited Seller Representative 				</a:t>
            </a: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EcoBroker Certified</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C-CREC:  Certified Consumer Real Estate Consultant 		</a:t>
            </a: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GRI:  Graduate, Realtors Institute</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Certified Dementia Friendly					</a:t>
            </a: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MRP:  Military Relocation Professional</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CNE:  Certified Negotiation Expert 				</a:t>
            </a: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RFC:  Residential Financial Consultant</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CNHS:  Certified New Homes Specialist 			</a:t>
            </a: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SRES:  Seniors Real Estate Specialist</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CPE:   Certified Probate Expert 					</a:t>
            </a: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Certified Senior Advisors</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CPRES:  Certified Probate Real Estate Specialist  		</a:t>
            </a: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Certified Senior Housing Professional</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Symbol" panose="05050102010706020507" pitchFamily="18" charset="2"/>
                <a:ea typeface="Times New Roman" panose="02020603050405020304" pitchFamily="18" charset="0"/>
              </a:rPr>
              <a:t>·</a:t>
            </a:r>
            <a:r>
              <a:rPr kumimoji="0" lang="en-US" altLang="en-US" sz="800" b="0" i="0" u="none" strike="noStrike" cap="none" normalizeH="0" baseline="0">
                <a:ln>
                  <a:noFill/>
                </a:ln>
                <a:solidFill>
                  <a:srgbClr val="000000"/>
                </a:solidFill>
                <a:effectLst/>
                <a:ea typeface="Times New Roman" panose="02020603050405020304" pitchFamily="18" charset="0"/>
              </a:rPr>
              <a:t> </a:t>
            </a:r>
            <a:r>
              <a:rPr kumimoji="0" lang="en-US" altLang="en-US" sz="8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CRFS:  Counsel of Residential Finance Specialist </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n-US" altLang="en-US" sz="5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4">
            <a:extLst>
              <a:ext uri="{FF2B5EF4-FFF2-40B4-BE49-F238E27FC236}">
                <a16:creationId xmlns:a16="http://schemas.microsoft.com/office/drawing/2014/main" id="{7F30FDD7-7B23-9ABC-F28C-26CB5784B6F7}"/>
              </a:ext>
            </a:extLst>
          </p:cNvPr>
          <p:cNvSpPr txBox="1">
            <a:spLocks noChangeArrowheads="1"/>
          </p:cNvSpPr>
          <p:nvPr/>
        </p:nvSpPr>
        <p:spPr bwMode="auto">
          <a:xfrm>
            <a:off x="315913" y="8533968"/>
            <a:ext cx="6651625" cy="8001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I am a real estate consultant NOT a SALESPERSON.</a:t>
            </a:r>
            <a:endParaRPr kumimoji="0" lang="en-US" altLang="en-US" sz="5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I give expert advice so my clients can make informed decisions.</a:t>
            </a:r>
            <a:endParaRPr kumimoji="0" lang="en-US" altLang="en-US" sz="5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Arial Black" panose="020B0A04020102020204" pitchFamily="34" charset="0"/>
                <a:ea typeface="Times New Roman" panose="02020603050405020304" pitchFamily="18" charset="0"/>
              </a:rPr>
              <a:t>RE/MAX Creative Realty</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n-US" altLang="en-US" sz="5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7D44780C-4F61-90E2-789D-FCC0945AD035}"/>
              </a:ext>
            </a:extLst>
          </p:cNvPr>
          <p:cNvSpPr>
            <a:spLocks noChangeArrowheads="1"/>
          </p:cNvSpPr>
          <p:nvPr/>
        </p:nvSpPr>
        <p:spPr bwMode="auto">
          <a:xfrm>
            <a:off x="304800" y="13855"/>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2">
            <a:extLst>
              <a:ext uri="{FF2B5EF4-FFF2-40B4-BE49-F238E27FC236}">
                <a16:creationId xmlns:a16="http://schemas.microsoft.com/office/drawing/2014/main" id="{B62868CA-8DB9-59E5-D8A9-F85187B9E242}"/>
              </a:ext>
            </a:extLst>
          </p:cNvPr>
          <p:cNvSpPr>
            <a:spLocks noChangeArrowheads="1"/>
          </p:cNvSpPr>
          <p:nvPr/>
        </p:nvSpPr>
        <p:spPr bwMode="auto">
          <a:xfrm>
            <a:off x="304800" y="471055"/>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3">
            <a:extLst>
              <a:ext uri="{FF2B5EF4-FFF2-40B4-BE49-F238E27FC236}">
                <a16:creationId xmlns:a16="http://schemas.microsoft.com/office/drawing/2014/main" id="{8510E63C-26A3-8A03-2790-8F6C32B96C7D}"/>
              </a:ext>
            </a:extLst>
          </p:cNvPr>
          <p:cNvSpPr>
            <a:spLocks noChangeArrowheads="1"/>
          </p:cNvSpPr>
          <p:nvPr/>
        </p:nvSpPr>
        <p:spPr bwMode="auto">
          <a:xfrm>
            <a:off x="304800" y="1698193"/>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5">
            <a:extLst>
              <a:ext uri="{FF2B5EF4-FFF2-40B4-BE49-F238E27FC236}">
                <a16:creationId xmlns:a16="http://schemas.microsoft.com/office/drawing/2014/main" id="{D9129EA4-AE36-7168-DB63-F90C6F8D20D2}"/>
              </a:ext>
            </a:extLst>
          </p:cNvPr>
          <p:cNvSpPr>
            <a:spLocks noChangeArrowheads="1"/>
          </p:cNvSpPr>
          <p:nvPr/>
        </p:nvSpPr>
        <p:spPr bwMode="auto">
          <a:xfrm>
            <a:off x="304800" y="1698193"/>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n-US" altLang="en-US" sz="5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9">
            <a:extLst>
              <a:ext uri="{FF2B5EF4-FFF2-40B4-BE49-F238E27FC236}">
                <a16:creationId xmlns:a16="http://schemas.microsoft.com/office/drawing/2014/main" id="{FDEBB7D4-52DD-C62D-DA0E-160151A6784B}"/>
              </a:ext>
            </a:extLst>
          </p:cNvPr>
          <p:cNvSpPr>
            <a:spLocks noChangeArrowheads="1"/>
          </p:cNvSpPr>
          <p:nvPr/>
        </p:nvSpPr>
        <p:spPr bwMode="auto">
          <a:xfrm>
            <a:off x="304800" y="1698193"/>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2095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EE34D2-C2CD-0628-0394-BD8940228795}"/>
              </a:ext>
            </a:extLst>
          </p:cNvPr>
          <p:cNvSpPr txBox="1"/>
          <p:nvPr/>
        </p:nvSpPr>
        <p:spPr>
          <a:xfrm>
            <a:off x="1828800" y="228600"/>
            <a:ext cx="4495800" cy="1508105"/>
          </a:xfrm>
          <a:prstGeom prst="rect">
            <a:avLst/>
          </a:prstGeom>
          <a:noFill/>
        </p:spPr>
        <p:txBody>
          <a:bodyPr wrap="square">
            <a:spAutoFit/>
          </a:bodyPr>
          <a:lstStyle/>
          <a:p>
            <a:pPr algn="ctr"/>
            <a:r>
              <a:rPr lang="en-US" sz="3200" b="1" dirty="0">
                <a:solidFill>
                  <a:schemeClr val="tx2"/>
                </a:solidFill>
              </a:rPr>
              <a:t>Lana Rovinelli</a:t>
            </a:r>
          </a:p>
          <a:p>
            <a:pPr algn="ctr"/>
            <a:r>
              <a:rPr lang="en-US" sz="2400" b="1" dirty="0">
                <a:solidFill>
                  <a:srgbClr val="FF0000"/>
                </a:solidFill>
              </a:rPr>
              <a:t>(859) 421-7636 cell</a:t>
            </a:r>
          </a:p>
          <a:p>
            <a:pPr algn="ctr"/>
            <a:r>
              <a:rPr lang="en-US" b="1" dirty="0">
                <a:solidFill>
                  <a:srgbClr val="FF0000"/>
                </a:solidFill>
              </a:rPr>
              <a:t>lrovinelli@remax.net</a:t>
            </a:r>
          </a:p>
          <a:p>
            <a:pPr algn="ctr"/>
            <a:r>
              <a:rPr lang="en-US" b="1" dirty="0">
                <a:solidFill>
                  <a:srgbClr val="FF0000"/>
                </a:solidFill>
              </a:rPr>
              <a:t>Paramountky.com</a:t>
            </a:r>
          </a:p>
        </p:txBody>
      </p:sp>
      <p:pic>
        <p:nvPicPr>
          <p:cNvPr id="5" name="Picture 1">
            <a:extLst>
              <a:ext uri="{FF2B5EF4-FFF2-40B4-BE49-F238E27FC236}">
                <a16:creationId xmlns:a16="http://schemas.microsoft.com/office/drawing/2014/main" id="{3393A2C3-0D8C-F159-56B2-69D32577E5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175" y="623455"/>
            <a:ext cx="1463675" cy="13128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CFC932-9DDC-D053-B665-BC4C0F52C31E}"/>
              </a:ext>
            </a:extLst>
          </p:cNvPr>
          <p:cNvSpPr txBox="1"/>
          <p:nvPr/>
        </p:nvSpPr>
        <p:spPr>
          <a:xfrm>
            <a:off x="192087" y="2445026"/>
            <a:ext cx="7388226" cy="1600438"/>
          </a:xfrm>
          <a:prstGeom prst="rect">
            <a:avLst/>
          </a:prstGeom>
          <a:noFill/>
        </p:spPr>
        <p:txBody>
          <a:bodyPr wrap="square">
            <a:spAutoFit/>
          </a:bodyPr>
          <a:lstStyle/>
          <a:p>
            <a:r>
              <a:rPr lang="en-US" sz="2800" b="1" dirty="0">
                <a:solidFill>
                  <a:srgbClr val="FF0000"/>
                </a:solidFill>
              </a:rPr>
              <a:t>Personal Data:</a:t>
            </a:r>
          </a:p>
          <a:p>
            <a:r>
              <a:rPr lang="en-US" sz="1400" b="1" dirty="0"/>
              <a:t>Born in Prestonsburg, Kentucky</a:t>
            </a:r>
          </a:p>
          <a:p>
            <a:r>
              <a:rPr lang="en-US" sz="1400" b="1" dirty="0"/>
              <a:t>B.S. in Accounting, University of Kentucky</a:t>
            </a:r>
          </a:p>
          <a:p>
            <a:r>
              <a:rPr lang="en-US" sz="1400" b="1" dirty="0"/>
              <a:t>A resident of Central Kentucky for over 35 years</a:t>
            </a:r>
          </a:p>
          <a:p>
            <a:pPr algn="ctr"/>
            <a:r>
              <a:rPr lang="en-US" sz="2800" b="1" dirty="0">
                <a:solidFill>
                  <a:srgbClr val="FF0000"/>
                </a:solidFill>
              </a:rPr>
              <a:t>__________________________</a:t>
            </a:r>
          </a:p>
        </p:txBody>
      </p:sp>
      <p:sp>
        <p:nvSpPr>
          <p:cNvPr id="9" name="TextBox 8">
            <a:extLst>
              <a:ext uri="{FF2B5EF4-FFF2-40B4-BE49-F238E27FC236}">
                <a16:creationId xmlns:a16="http://schemas.microsoft.com/office/drawing/2014/main" id="{17DCFAD5-BE57-C718-E7DC-98B43224C0FF}"/>
              </a:ext>
            </a:extLst>
          </p:cNvPr>
          <p:cNvSpPr txBox="1"/>
          <p:nvPr/>
        </p:nvSpPr>
        <p:spPr>
          <a:xfrm>
            <a:off x="192087" y="4133652"/>
            <a:ext cx="7388226" cy="5262979"/>
          </a:xfrm>
          <a:prstGeom prst="rect">
            <a:avLst/>
          </a:prstGeom>
          <a:noFill/>
        </p:spPr>
        <p:txBody>
          <a:bodyPr wrap="square">
            <a:spAutoFit/>
          </a:bodyPr>
          <a:lstStyle/>
          <a:p>
            <a:r>
              <a:rPr lang="en-US" sz="2400" b="1" dirty="0">
                <a:solidFill>
                  <a:srgbClr val="FF0000"/>
                </a:solidFill>
              </a:rPr>
              <a:t>Professional Qualifications:       Business Experience</a:t>
            </a:r>
            <a:endParaRPr lang="en-US" sz="2400" dirty="0"/>
          </a:p>
          <a:p>
            <a:r>
              <a:rPr lang="en-US" sz="1400" b="1" dirty="0"/>
              <a:t>Quality Service Certified 			       Software Company Owner</a:t>
            </a:r>
          </a:p>
          <a:p>
            <a:r>
              <a:rPr lang="en-US" sz="1400" b="1" dirty="0"/>
              <a:t>Member of Luxury Home Specialists		       Retail Sale Experience</a:t>
            </a:r>
          </a:p>
          <a:p>
            <a:r>
              <a:rPr lang="en-US" sz="1400" b="1" dirty="0"/>
              <a:t>Member of the National Association of Realtors	       Accountant</a:t>
            </a:r>
          </a:p>
          <a:p>
            <a:r>
              <a:rPr lang="en-US" sz="1400" b="1" dirty="0"/>
              <a:t>Bluegrass Realtors Association		       Broker/Owner of Paramount R.E. Group</a:t>
            </a:r>
          </a:p>
          <a:p>
            <a:r>
              <a:rPr lang="en-US" sz="1400" b="1" dirty="0"/>
              <a:t>Member of the Kentucky Association of REALTORS      Associate Broker and Realtor for 20/+ years</a:t>
            </a:r>
          </a:p>
          <a:p>
            <a:r>
              <a:rPr lang="en-US" sz="1400" b="1" dirty="0"/>
              <a:t>Certified Full-Service Professional</a:t>
            </a:r>
          </a:p>
          <a:p>
            <a:pPr algn="ctr"/>
            <a:r>
              <a:rPr lang="en-US" sz="2800" b="1" dirty="0">
                <a:solidFill>
                  <a:srgbClr val="FF0000"/>
                </a:solidFill>
              </a:rPr>
              <a:t>__________________________</a:t>
            </a:r>
          </a:p>
          <a:p>
            <a:pPr algn="ctr"/>
            <a:endParaRPr lang="en-US" sz="1400" b="1" dirty="0">
              <a:solidFill>
                <a:srgbClr val="FF0000"/>
              </a:solidFill>
            </a:endParaRPr>
          </a:p>
          <a:p>
            <a:r>
              <a:rPr lang="en-US" sz="2400" b="1" dirty="0">
                <a:solidFill>
                  <a:srgbClr val="FF0000"/>
                </a:solidFill>
              </a:rPr>
              <a:t>Community Involvement</a:t>
            </a:r>
            <a:r>
              <a:rPr lang="en-US" sz="2400" b="1" dirty="0"/>
              <a:t>	</a:t>
            </a:r>
            <a:r>
              <a:rPr lang="en-US" sz="1400" b="1" dirty="0"/>
              <a:t>			  Volunteer for Children’s Miracle Network for UK Hospital</a:t>
            </a:r>
          </a:p>
          <a:p>
            <a:r>
              <a:rPr lang="en-US" sz="1400" b="1" dirty="0"/>
              <a:t>Donate Money to Children’s Miracle Network after each home closing</a:t>
            </a:r>
          </a:p>
          <a:p>
            <a:r>
              <a:rPr lang="en-US" sz="1400" b="1" dirty="0"/>
              <a:t>Habitat for Humanity</a:t>
            </a:r>
          </a:p>
          <a:p>
            <a:r>
              <a:rPr lang="en-US" sz="1400" b="1" dirty="0"/>
              <a:t>Repair Affair</a:t>
            </a:r>
          </a:p>
          <a:p>
            <a:r>
              <a:rPr lang="en-US" sz="1400" b="1" dirty="0"/>
              <a:t>Hurricane Volunteer in SW Florida 												</a:t>
            </a:r>
          </a:p>
          <a:p>
            <a:pPr algn="ctr"/>
            <a:r>
              <a:rPr lang="en-US" b="1" dirty="0">
                <a:solidFill>
                  <a:schemeClr val="tx2"/>
                </a:solidFill>
              </a:rPr>
              <a:t>My strategy is: “Personal service on an individual basis”.</a:t>
            </a:r>
          </a:p>
          <a:p>
            <a:pPr algn="ctr"/>
            <a:endParaRPr lang="en-US" b="1" dirty="0">
              <a:solidFill>
                <a:schemeClr val="tx2"/>
              </a:solidFill>
            </a:endParaRPr>
          </a:p>
          <a:p>
            <a:pPr algn="ctr"/>
            <a:endParaRPr lang="en-US" b="1" dirty="0">
              <a:solidFill>
                <a:schemeClr val="tx2"/>
              </a:solidFill>
            </a:endParaRPr>
          </a:p>
          <a:p>
            <a:pPr algn="ctr"/>
            <a:r>
              <a:rPr lang="en-US" sz="2400" b="1" dirty="0">
                <a:solidFill>
                  <a:srgbClr val="FF0000"/>
                </a:solidFill>
              </a:rPr>
              <a:t>RE/MAX CREATIVE REALTY</a:t>
            </a:r>
            <a:endParaRPr lang="en-US" sz="2400" dirty="0">
              <a:solidFill>
                <a:srgbClr val="FF0000"/>
              </a:solidFill>
            </a:endParaRPr>
          </a:p>
        </p:txBody>
      </p:sp>
      <p:pic>
        <p:nvPicPr>
          <p:cNvPr id="1028" name="Picture 4" descr="Real Estate Marketing - Remax Logos | Marketing Artfully">
            <a:extLst>
              <a:ext uri="{FF2B5EF4-FFF2-40B4-BE49-F238E27FC236}">
                <a16:creationId xmlns:a16="http://schemas.microsoft.com/office/drawing/2014/main" id="{9BD89F57-7CFC-5CD1-E7F0-9FA4CA787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1" y="8444106"/>
            <a:ext cx="1215027" cy="16004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in a black and white dress&#10;&#10;AI-generated content may be incorrect.">
            <a:extLst>
              <a:ext uri="{FF2B5EF4-FFF2-40B4-BE49-F238E27FC236}">
                <a16:creationId xmlns:a16="http://schemas.microsoft.com/office/drawing/2014/main" id="{3E73008D-FD55-C8C1-A608-27817ADA0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32712" y="420686"/>
            <a:ext cx="1326907" cy="1305132"/>
          </a:xfrm>
          <a:prstGeom prst="rect">
            <a:avLst/>
          </a:prstGeom>
        </p:spPr>
      </p:pic>
    </p:spTree>
    <p:extLst>
      <p:ext uri="{BB962C8B-B14F-4D97-AF65-F5344CB8AC3E}">
        <p14:creationId xmlns:p14="http://schemas.microsoft.com/office/powerpoint/2010/main" val="1071271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E0AB4296-CB16-EEF6-59C4-61942BB6CA93}"/>
              </a:ext>
            </a:extLst>
          </p:cNvPr>
          <p:cNvSpPr txBox="1">
            <a:spLocks noChangeArrowheads="1"/>
          </p:cNvSpPr>
          <p:nvPr/>
        </p:nvSpPr>
        <p:spPr bwMode="auto">
          <a:xfrm>
            <a:off x="0" y="8550275"/>
            <a:ext cx="6651625" cy="8001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I am a real estate consultant NOT a SALESPERSON.</a:t>
            </a:r>
            <a:endParaRPr kumimoji="0" lang="en-US" altLang="en-US" sz="5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Black" panose="020B0A04020102020204" pitchFamily="34" charset="0"/>
                <a:ea typeface="Times New Roman" panose="02020603050405020304" pitchFamily="18" charset="0"/>
              </a:rPr>
              <a:t>I give expert advice so my clients can make informed decisions.</a:t>
            </a:r>
            <a:endParaRPr kumimoji="0" lang="en-US" altLang="en-US" sz="5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Arial Black" panose="020B0A04020102020204" pitchFamily="34" charset="0"/>
                <a:ea typeface="Times New Roman" panose="02020603050405020304" pitchFamily="18" charset="0"/>
              </a:rPr>
              <a:t>RE/MAX Creative Realty</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n-US" altLang="en-US" sz="5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7">
            <a:extLst>
              <a:ext uri="{FF2B5EF4-FFF2-40B4-BE49-F238E27FC236}">
                <a16:creationId xmlns:a16="http://schemas.microsoft.com/office/drawing/2014/main" id="{71362739-43F3-BE89-9DDA-9CC42E6DF5BE}"/>
              </a:ext>
            </a:extLst>
          </p:cNvPr>
          <p:cNvSpPr txBox="1">
            <a:spLocks noChangeArrowheads="1"/>
          </p:cNvSpPr>
          <p:nvPr/>
        </p:nvSpPr>
        <p:spPr bwMode="auto">
          <a:xfrm>
            <a:off x="688975" y="457200"/>
            <a:ext cx="5570538" cy="3810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FF0000"/>
                </a:solidFill>
                <a:effectLst/>
                <a:latin typeface="Arial Black" panose="020B0A04020102020204" pitchFamily="34" charset="0"/>
                <a:ea typeface="Times New Roman" panose="02020603050405020304" pitchFamily="18" charset="0"/>
              </a:rPr>
              <a:t>Community Involvement</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 Box 2">
            <a:extLst>
              <a:ext uri="{FF2B5EF4-FFF2-40B4-BE49-F238E27FC236}">
                <a16:creationId xmlns:a16="http://schemas.microsoft.com/office/drawing/2014/main" id="{6D0260A4-F963-B6E9-DC0E-3F9FCF911FFB}"/>
              </a:ext>
            </a:extLst>
          </p:cNvPr>
          <p:cNvSpPr txBox="1">
            <a:spLocks noChangeArrowheads="1"/>
          </p:cNvSpPr>
          <p:nvPr/>
        </p:nvSpPr>
        <p:spPr bwMode="auto">
          <a:xfrm>
            <a:off x="0" y="1056121"/>
            <a:ext cx="7296150" cy="545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457200"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UK Children’s Hospital </a:t>
            </a:r>
            <a:r>
              <a:rPr kumimoji="0" lang="en-US" altLang="en-US" sz="1000" b="0" i="0" u="none" strike="noStrike" cap="none" normalizeH="0" baseline="0" dirty="0">
                <a:ln>
                  <a:noFill/>
                </a:ln>
                <a:solidFill>
                  <a:srgbClr val="000000"/>
                </a:solidFill>
                <a:effectLst/>
                <a:latin typeface="Arial Black" panose="020B0A04020102020204" pitchFamily="34" charset="0"/>
                <a:ea typeface="Times New Roman" panose="02020603050405020304" pitchFamily="18" charset="0"/>
              </a:rPr>
              <a:t>– donation for every transaction</a:t>
            </a: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lang="en-US" altLang="en-US" sz="500" dirty="0"/>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lang="en-US" altLang="en-US" sz="500" dirty="0">
              <a:latin typeface="Arial Black" panose="020B0A040201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sng" strike="noStrike" cap="none" normalizeH="0" baseline="0" dirty="0">
                <a:ln>
                  <a:noFill/>
                </a:ln>
                <a:effectLst/>
                <a:latin typeface="Arial Black" panose="020B0A040201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https://ukhealthcare.uky.edu/kentucky-childrens-hospital/philanthropy/ways-give</a:t>
            </a:r>
            <a:endParaRPr kumimoji="0" lang="en-US" altLang="en-US" sz="1000" b="0" i="0" u="sng" strike="noStrike" cap="none" normalizeH="0" baseline="0" dirty="0">
              <a:ln>
                <a:noFill/>
              </a:ln>
              <a:effectLst/>
              <a:latin typeface="Arial Black" panose="020B0A04020102020204" pitchFamily="34" charset="0"/>
              <a:ea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5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Habitat for Humanity </a:t>
            </a:r>
            <a:r>
              <a:rPr kumimoji="0" lang="en-US" altLang="en-US" sz="1000" b="0" i="0" u="none" strike="noStrike" cap="none" normalizeH="0" baseline="0" dirty="0">
                <a:ln>
                  <a:noFill/>
                </a:ln>
                <a:solidFill>
                  <a:srgbClr val="000000"/>
                </a:solidFill>
                <a:effectLst/>
                <a:latin typeface="Arial Black" panose="020B0A04020102020204" pitchFamily="34" charset="0"/>
                <a:ea typeface="Times New Roman" panose="02020603050405020304" pitchFamily="18" charset="0"/>
              </a:rPr>
              <a:t>– Volunteer since the early 1990’s  </a:t>
            </a:r>
            <a:endParaRPr kumimoji="0" lang="en-US" altLang="en-US" sz="5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none" strike="noStrike" cap="none" normalizeH="0" baseline="0" dirty="0">
                <a:ln>
                  <a:noFill/>
                </a:ln>
                <a:solidFill>
                  <a:srgbClr val="000000"/>
                </a:solidFill>
                <a:effectLst/>
                <a:latin typeface="Arial Black" panose="020B0A04020102020204" pitchFamily="34" charset="0"/>
                <a:ea typeface="Times New Roman" panose="02020603050405020304" pitchFamily="18" charset="0"/>
              </a:rPr>
              <a:t>                                  – Currently finds building lots to purchase.  In 2024, six lots purchased                        	</a:t>
            </a:r>
            <a:r>
              <a:rPr kumimoji="0" lang="en-US" altLang="en-US" sz="1000" b="0" i="0" u="none" strike="noStrike" cap="none" normalizeH="0" baseline="0" dirty="0">
                <a:ln>
                  <a:noFill/>
                </a:ln>
                <a:effectLst/>
                <a:latin typeface="Arial Black" panose="020B0A040201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https://www.lexhabitat.org/</a:t>
            </a:r>
            <a:endParaRPr kumimoji="0" lang="en-US" altLang="en-US" sz="1000" b="0" i="0" u="none" strike="noStrike" cap="none" normalizeH="0" baseline="0" dirty="0">
              <a:ln>
                <a:noFill/>
              </a:ln>
              <a:effectLst/>
              <a:latin typeface="Arial Black" panose="020B0A04020102020204" pitchFamily="34" charset="0"/>
              <a:ea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000" b="0" i="0" u="none" strike="noStrike" cap="none" normalizeH="0" baseline="0" dirty="0">
              <a:ln>
                <a:noFill/>
              </a:ln>
              <a:effectLst/>
              <a:latin typeface="Arial Black" panose="020B0A04020102020204" pitchFamily="34" charset="0"/>
              <a:ea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5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Moveable Feast </a:t>
            </a:r>
            <a:r>
              <a:rPr kumimoji="0" lang="en-US" altLang="en-US" sz="1000" b="0" i="0" u="none" strike="noStrike" cap="none" normalizeH="0" baseline="0" dirty="0">
                <a:ln>
                  <a:noFill/>
                </a:ln>
                <a:solidFill>
                  <a:schemeClr val="tx1"/>
                </a:solidFill>
                <a:effectLst/>
                <a:latin typeface="Arial Black" panose="020B0A04020102020204" pitchFamily="34" charset="0"/>
                <a:ea typeface="Times New Roman" panose="02020603050405020304" pitchFamily="18" charset="0"/>
              </a:rPr>
              <a:t>– Original Board Member</a:t>
            </a: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none" strike="noStrike" cap="none" normalizeH="0" baseline="0" dirty="0">
                <a:ln>
                  <a:noFill/>
                </a:ln>
                <a:solidFill>
                  <a:schemeClr val="tx1"/>
                </a:solidFill>
                <a:effectLst/>
                <a:latin typeface="Arial Black" panose="020B0A04020102020204" pitchFamily="34" charset="0"/>
                <a:ea typeface="Times New Roman" panose="02020603050405020304" pitchFamily="18" charset="0"/>
              </a:rPr>
              <a:t>     </a:t>
            </a:r>
            <a:endParaRPr lang="en-US" altLang="en-US" sz="500" dirty="0"/>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500" b="0" i="0" u="sng" strike="noStrike" cap="none" normalizeH="0" baseline="0" dirty="0">
                <a:ln>
                  <a:noFill/>
                </a:ln>
                <a:effectLst/>
                <a:latin typeface="Arial Black" panose="020B0A040201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 </a:t>
            </a:r>
            <a:r>
              <a:rPr kumimoji="0" lang="en-US" altLang="en-US" sz="1000" b="0" i="0" u="sng" strike="noStrike" cap="none" normalizeH="0" baseline="0" dirty="0">
                <a:ln>
                  <a:noFill/>
                </a:ln>
                <a:effectLst/>
                <a:latin typeface="Arial Black" panose="020B0A040201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https://www.feastlex.org/</a:t>
            </a:r>
            <a:endParaRPr kumimoji="0" lang="en-US" altLang="en-US" sz="1000" b="0" i="0" u="sng" strike="noStrike" cap="none" normalizeH="0" baseline="0" dirty="0">
              <a:ln>
                <a:noFill/>
              </a:ln>
              <a:effectLst/>
              <a:latin typeface="Arial Black" panose="020B0A04020102020204" pitchFamily="34" charset="0"/>
              <a:ea typeface="Times New Roman" panose="02020603050405020304" pitchFamily="18" charset="0"/>
              <a:cs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000" b="0" i="0" u="sng" strike="noStrike" cap="none" normalizeH="0" baseline="0" dirty="0">
              <a:ln>
                <a:noFill/>
              </a:ln>
              <a:effectLst/>
              <a:latin typeface="Arial Black" panose="020B0A04020102020204" pitchFamily="34" charset="0"/>
              <a:ea typeface="Times New Roman" panose="02020603050405020304" pitchFamily="18" charset="0"/>
              <a:cs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5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Realtor Community Housing Foundation </a:t>
            </a:r>
            <a:r>
              <a:rPr kumimoji="0" lang="en-US" altLang="en-US" sz="1000" b="0" i="0" u="none" strike="noStrike" cap="none" normalizeH="0" baseline="0" dirty="0">
                <a:ln>
                  <a:noFill/>
                </a:ln>
                <a:solidFill>
                  <a:srgbClr val="000000"/>
                </a:solidFill>
                <a:effectLst/>
                <a:latin typeface="Arial Black" panose="020B0A04020102020204" pitchFamily="34" charset="0"/>
                <a:ea typeface="Times New Roman" panose="02020603050405020304" pitchFamily="18" charset="0"/>
              </a:rPr>
              <a:t>– Donate and Volunteer</a:t>
            </a: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5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none" strike="noStrike" cap="none" normalizeH="0" baseline="0" dirty="0">
                <a:ln>
                  <a:noFill/>
                </a:ln>
                <a:solidFill>
                  <a:srgbClr val="000000"/>
                </a:solidFill>
                <a:effectLst/>
                <a:latin typeface="Arial Black" panose="020B0A04020102020204" pitchFamily="34" charset="0"/>
                <a:ea typeface="Times New Roman" panose="02020603050405020304" pitchFamily="18" charset="0"/>
              </a:rPr>
              <a:t> </a:t>
            </a:r>
            <a:r>
              <a:rPr kumimoji="0" lang="en-US" altLang="en-US" sz="1000" b="0" i="0" u="none" strike="noStrike" cap="none" normalizeH="0" baseline="0" dirty="0">
                <a:ln>
                  <a:noFill/>
                </a:ln>
                <a:effectLst/>
                <a:latin typeface="Arial Black" panose="020B0A040201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https://www.bluegrassrealtors.com/rchf-foundation/about/</a:t>
            </a:r>
            <a:endParaRPr kumimoji="0" lang="en-US" altLang="en-US" sz="1000" b="0" i="0" u="none" strike="noStrike" cap="none" normalizeH="0" baseline="0" dirty="0">
              <a:ln>
                <a:noFill/>
              </a:ln>
              <a:effectLst/>
              <a:latin typeface="Arial Black" panose="020B0A04020102020204" pitchFamily="34" charset="0"/>
              <a:ea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000" b="0" i="0" u="none" strike="noStrike" cap="none" normalizeH="0" baseline="0" dirty="0">
              <a:ln>
                <a:noFill/>
              </a:ln>
              <a:effectLst/>
              <a:latin typeface="Arial Black" panose="020B0A04020102020204" pitchFamily="34" charset="0"/>
              <a:ea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5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Kentucky Refugee Ministries </a:t>
            </a:r>
            <a:r>
              <a:rPr kumimoji="0" lang="en-US" altLang="en-US" sz="1000" b="0" i="0" u="none" strike="noStrike" cap="none" normalizeH="0" baseline="0" dirty="0">
                <a:ln>
                  <a:noFill/>
                </a:ln>
                <a:solidFill>
                  <a:schemeClr val="tx1"/>
                </a:solidFill>
                <a:effectLst/>
                <a:latin typeface="Arial Black" panose="020B0A04020102020204" pitchFamily="34" charset="0"/>
                <a:ea typeface="Times New Roman" panose="02020603050405020304" pitchFamily="18" charset="0"/>
              </a:rPr>
              <a:t>– Sponsored several families moving to Kentucky fleeing genocide</a:t>
            </a:r>
            <a:endParaRPr kumimoji="0" lang="en-US" altLang="en-US" sz="5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none" strike="noStrike" cap="none" normalizeH="0" baseline="0" dirty="0">
                <a:ln>
                  <a:noFill/>
                </a:ln>
                <a:effectLst/>
                <a:latin typeface="Arial Black" panose="020B0A0402010202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https://kyrm.org/</a:t>
            </a:r>
            <a:endParaRPr kumimoji="0" lang="en-US" altLang="en-US" sz="1000" b="0" i="0" u="none" strike="noStrike" cap="none" normalizeH="0" baseline="0" dirty="0">
              <a:ln>
                <a:noFill/>
              </a:ln>
              <a:effectLst/>
              <a:latin typeface="Arial Black" panose="020B0A04020102020204" pitchFamily="34" charset="0"/>
              <a:ea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000" b="0" i="0" u="none" strike="noStrike" cap="none" normalizeH="0" baseline="0" dirty="0">
              <a:ln>
                <a:noFill/>
              </a:ln>
              <a:effectLst/>
              <a:latin typeface="Arial Black" panose="020B0A04020102020204" pitchFamily="34" charset="0"/>
              <a:ea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5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Makenna Foundation </a:t>
            </a:r>
            <a:r>
              <a:rPr kumimoji="0" lang="en-US" altLang="en-US" sz="1000" b="0" i="0" u="none" strike="noStrike" cap="none" normalizeH="0" baseline="0" dirty="0">
                <a:ln>
                  <a:noFill/>
                </a:ln>
                <a:solidFill>
                  <a:schemeClr val="tx1"/>
                </a:solidFill>
                <a:effectLst/>
                <a:latin typeface="Arial Black" panose="020B0A04020102020204" pitchFamily="34" charset="0"/>
                <a:ea typeface="Times New Roman" panose="02020603050405020304" pitchFamily="18" charset="0"/>
              </a:rPr>
              <a:t>– Fundraising</a:t>
            </a:r>
            <a:endParaRPr kumimoji="0" lang="en-US" altLang="en-US" sz="500" b="0" i="0" u="none" strike="noStrike" cap="none" normalizeH="0" baseline="0" dirty="0">
              <a:ln>
                <a:noFill/>
              </a:ln>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sng" strike="noStrike" cap="none" normalizeH="0" baseline="0" dirty="0">
                <a:ln>
                  <a:noFill/>
                </a:ln>
                <a:effectLst/>
                <a:latin typeface="Arial Black" panose="020B0A0402010202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https://www.makennafoundation.com/</a:t>
            </a:r>
            <a:endParaRPr kumimoji="0" lang="en-US" altLang="en-US" sz="1000" b="0" i="0" u="sng" strike="noStrike" cap="none" normalizeH="0" baseline="0" dirty="0">
              <a:ln>
                <a:noFill/>
              </a:ln>
              <a:effectLst/>
              <a:latin typeface="Arial Black" panose="020B0A04020102020204" pitchFamily="34" charset="0"/>
              <a:ea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000" b="0" i="0" u="sng" strike="noStrike" cap="none" normalizeH="0" baseline="0" dirty="0">
              <a:ln>
                <a:noFill/>
              </a:ln>
              <a:effectLst/>
              <a:latin typeface="Arial Black" panose="020B0A04020102020204" pitchFamily="34" charset="0"/>
              <a:ea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5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Sweet Blessings – </a:t>
            </a:r>
            <a:r>
              <a:rPr kumimoji="0" lang="en-US" altLang="en-US" sz="1000" b="0" i="0" u="none" strike="noStrike" cap="none" normalizeH="0" baseline="0" dirty="0">
                <a:ln>
                  <a:noFill/>
                </a:ln>
                <a:solidFill>
                  <a:schemeClr val="tx1"/>
                </a:solidFill>
                <a:effectLst/>
                <a:latin typeface="Arial Black" panose="020B0A04020102020204" pitchFamily="34" charset="0"/>
                <a:ea typeface="Times New Roman" panose="02020603050405020304" pitchFamily="18" charset="0"/>
              </a:rPr>
              <a:t>Makes Birthday cakes for elementary children in need</a:t>
            </a: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5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sng" strike="noStrike" cap="none" normalizeH="0" baseline="0" dirty="0">
                <a:ln>
                  <a:noFill/>
                </a:ln>
                <a:effectLst/>
                <a:latin typeface="Arial Black" panose="020B0A04020102020204" pitchFamily="34" charset="0"/>
                <a:ea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https://www.facebook.com/SweetBlessingsCakesLex</a:t>
            </a:r>
            <a:endParaRPr kumimoji="0" lang="en-US" altLang="en-US" sz="1000" b="0" i="0" u="sng" strike="noStrike" cap="none" normalizeH="0" baseline="0" dirty="0">
              <a:ln>
                <a:noFill/>
              </a:ln>
              <a:effectLst/>
              <a:latin typeface="Arial Black" panose="020B0A04020102020204" pitchFamily="34" charset="0"/>
              <a:ea typeface="Times New Roman" panose="02020603050405020304" pitchFamily="18" charset="0"/>
              <a:cs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000" b="0" i="0" u="sng" strike="noStrike" cap="none" normalizeH="0" baseline="0" dirty="0">
              <a:ln>
                <a:noFill/>
              </a:ln>
              <a:effectLst/>
              <a:latin typeface="Arial Black" panose="020B0A04020102020204" pitchFamily="34" charset="0"/>
              <a:ea typeface="Times New Roman" panose="02020603050405020304" pitchFamily="18" charset="0"/>
              <a:cs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000" b="0" i="0" u="sng" strike="noStrike" cap="none" normalizeH="0" baseline="0" dirty="0">
              <a:ln>
                <a:noFill/>
              </a:ln>
              <a:solidFill>
                <a:srgbClr val="000000"/>
              </a:solidFill>
              <a:effectLst/>
              <a:latin typeface="Arial Black" panose="020B0A04020102020204" pitchFamily="34" charset="0"/>
              <a:ea typeface="Times New Roman" panose="02020603050405020304" pitchFamily="18" charset="0"/>
              <a:cs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000" b="0" i="0" u="none" strike="noStrike" cap="none" normalizeH="0" baseline="0" dirty="0">
                <a:ln>
                  <a:noFill/>
                </a:ln>
                <a:solidFill>
                  <a:srgbClr val="FF0000"/>
                </a:solidFill>
                <a:effectLst/>
                <a:latin typeface="Arial Black" panose="020B0A04020102020204" pitchFamily="34" charset="0"/>
                <a:ea typeface="Times New Roman" panose="02020603050405020304" pitchFamily="18" charset="0"/>
              </a:rPr>
              <a:t>Faith Community Housing Foundation </a:t>
            </a:r>
            <a:r>
              <a:rPr kumimoji="0" lang="en-US" altLang="en-US" sz="1000" b="0" i="0" u="none" strike="noStrike" cap="none" normalizeH="0" baseline="0" dirty="0">
                <a:ln>
                  <a:noFill/>
                </a:ln>
                <a:solidFill>
                  <a:schemeClr val="tx1"/>
                </a:solidFill>
                <a:effectLst/>
                <a:latin typeface="Arial Black" panose="020B0A04020102020204" pitchFamily="34" charset="0"/>
                <a:ea typeface="Times New Roman" panose="02020603050405020304" pitchFamily="18" charset="0"/>
              </a:rPr>
              <a:t>– Original Board Member - since dissolved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D5F3FA42-80A2-4753-556F-CA7785EF8704}"/>
              </a:ext>
            </a:extLst>
          </p:cNvPr>
          <p:cNvSpPr>
            <a:spLocks noChangeArrowheads="1"/>
          </p:cNvSpPr>
          <p:nvPr/>
        </p:nvSpPr>
        <p:spPr bwMode="auto">
          <a:xfrm>
            <a:off x="0" y="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7">
            <a:extLst>
              <a:ext uri="{FF2B5EF4-FFF2-40B4-BE49-F238E27FC236}">
                <a16:creationId xmlns:a16="http://schemas.microsoft.com/office/drawing/2014/main" id="{0CF1CCE0-1CCA-DBEE-E0F7-F59581C478B8}"/>
              </a:ext>
            </a:extLst>
          </p:cNvPr>
          <p:cNvSpPr>
            <a:spLocks noChangeArrowheads="1"/>
          </p:cNvSpPr>
          <p:nvPr/>
        </p:nvSpPr>
        <p:spPr bwMode="auto">
          <a:xfrm>
            <a:off x="0" y="4572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9">
            <a:extLst>
              <a:ext uri="{FF2B5EF4-FFF2-40B4-BE49-F238E27FC236}">
                <a16:creationId xmlns:a16="http://schemas.microsoft.com/office/drawing/2014/main" id="{6D5EB00A-D209-E490-A2A7-82ABE5EC8A72}"/>
              </a:ext>
            </a:extLst>
          </p:cNvPr>
          <p:cNvSpPr>
            <a:spLocks noChangeArrowheads="1"/>
          </p:cNvSpPr>
          <p:nvPr/>
        </p:nvSpPr>
        <p:spPr bwMode="auto">
          <a:xfrm>
            <a:off x="0" y="914400"/>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70425" algn="l"/>
              </a:tabLst>
              <a:defRPr>
                <a:solidFill>
                  <a:schemeClr val="tx1"/>
                </a:solidFill>
                <a:latin typeface="Arial" panose="020B0604020202020204" pitchFamily="34" charset="0"/>
              </a:defRPr>
            </a:lvl1pPr>
            <a:lvl2pPr eaLnBrk="0" fontAlgn="base" hangingPunct="0">
              <a:spcBef>
                <a:spcPct val="0"/>
              </a:spcBef>
              <a:spcAft>
                <a:spcPct val="0"/>
              </a:spcAft>
              <a:tabLst>
                <a:tab pos="4670425" algn="l"/>
              </a:tabLst>
              <a:defRPr>
                <a:solidFill>
                  <a:schemeClr val="tx1"/>
                </a:solidFill>
                <a:latin typeface="Arial" panose="020B0604020202020204" pitchFamily="34" charset="0"/>
              </a:defRPr>
            </a:lvl2pPr>
            <a:lvl3pPr eaLnBrk="0" fontAlgn="base" hangingPunct="0">
              <a:spcBef>
                <a:spcPct val="0"/>
              </a:spcBef>
              <a:spcAft>
                <a:spcPct val="0"/>
              </a:spcAft>
              <a:tabLst>
                <a:tab pos="4670425" algn="l"/>
              </a:tabLst>
              <a:defRPr>
                <a:solidFill>
                  <a:schemeClr val="tx1"/>
                </a:solidFill>
                <a:latin typeface="Arial" panose="020B0604020202020204" pitchFamily="34" charset="0"/>
              </a:defRPr>
            </a:lvl3pPr>
            <a:lvl4pPr eaLnBrk="0" fontAlgn="base" hangingPunct="0">
              <a:spcBef>
                <a:spcPct val="0"/>
              </a:spcBef>
              <a:spcAft>
                <a:spcPct val="0"/>
              </a:spcAft>
              <a:tabLst>
                <a:tab pos="4670425" algn="l"/>
              </a:tabLst>
              <a:defRPr>
                <a:solidFill>
                  <a:schemeClr val="tx1"/>
                </a:solidFill>
                <a:latin typeface="Arial" panose="020B0604020202020204" pitchFamily="34" charset="0"/>
              </a:defRPr>
            </a:lvl4pPr>
            <a:lvl5pPr eaLnBrk="0" fontAlgn="base" hangingPunct="0">
              <a:spcBef>
                <a:spcPct val="0"/>
              </a:spcBef>
              <a:spcAft>
                <a:spcPct val="0"/>
              </a:spcAft>
              <a:tabLst>
                <a:tab pos="4670425" algn="l"/>
              </a:tabLst>
              <a:defRPr>
                <a:solidFill>
                  <a:schemeClr val="tx1"/>
                </a:solidFill>
                <a:latin typeface="Arial" panose="020B0604020202020204" pitchFamily="34" charset="0"/>
              </a:defRPr>
            </a:lvl5pPr>
            <a:lvl6pPr eaLnBrk="0" fontAlgn="base" hangingPunct="0">
              <a:spcBef>
                <a:spcPct val="0"/>
              </a:spcBef>
              <a:spcAft>
                <a:spcPct val="0"/>
              </a:spcAft>
              <a:tabLst>
                <a:tab pos="4670425" algn="l"/>
              </a:tabLst>
              <a:defRPr>
                <a:solidFill>
                  <a:schemeClr val="tx1"/>
                </a:solidFill>
                <a:latin typeface="Arial" panose="020B0604020202020204" pitchFamily="34" charset="0"/>
              </a:defRPr>
            </a:lvl6pPr>
            <a:lvl7pPr eaLnBrk="0" fontAlgn="base" hangingPunct="0">
              <a:spcBef>
                <a:spcPct val="0"/>
              </a:spcBef>
              <a:spcAft>
                <a:spcPct val="0"/>
              </a:spcAft>
              <a:tabLst>
                <a:tab pos="4670425" algn="l"/>
              </a:tabLst>
              <a:defRPr>
                <a:solidFill>
                  <a:schemeClr val="tx1"/>
                </a:solidFill>
                <a:latin typeface="Arial" panose="020B0604020202020204" pitchFamily="34" charset="0"/>
              </a:defRPr>
            </a:lvl7pPr>
            <a:lvl8pPr eaLnBrk="0" fontAlgn="base" hangingPunct="0">
              <a:spcBef>
                <a:spcPct val="0"/>
              </a:spcBef>
              <a:spcAft>
                <a:spcPct val="0"/>
              </a:spcAft>
              <a:tabLst>
                <a:tab pos="4670425" algn="l"/>
              </a:tabLst>
              <a:defRPr>
                <a:solidFill>
                  <a:schemeClr val="tx1"/>
                </a:solidFill>
                <a:latin typeface="Arial" panose="020B0604020202020204" pitchFamily="34" charset="0"/>
              </a:defRPr>
            </a:lvl8pPr>
            <a:lvl9pPr eaLnBrk="0" fontAlgn="base" hangingPunct="0">
              <a:spcBef>
                <a:spcPct val="0"/>
              </a:spcBef>
              <a:spcAft>
                <a:spcPct val="0"/>
              </a:spcAft>
              <a:tabLst>
                <a:tab pos="46704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70425" algn="l"/>
              </a:tabLst>
            </a:pP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70425" algn="l"/>
              </a:tabLst>
            </a:pPr>
            <a: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n-US" altLang="en-US" sz="5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670425"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94303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33065" y="1088016"/>
            <a:ext cx="6790865" cy="5687552"/>
            <a:chOff x="63500" y="61722"/>
            <a:chExt cx="6875399" cy="3395980"/>
          </a:xfrm>
        </p:grpSpPr>
        <p:sp>
          <p:nvSpPr>
            <p:cNvPr id="3" name="Freeform 3"/>
            <p:cNvSpPr/>
            <p:nvPr/>
          </p:nvSpPr>
          <p:spPr>
            <a:xfrm>
              <a:off x="133350" y="322043"/>
              <a:ext cx="6735572" cy="3065809"/>
            </a:xfrm>
            <a:custGeom>
              <a:avLst/>
              <a:gdLst/>
              <a:ahLst/>
              <a:cxnLst/>
              <a:rect l="l" t="t" r="r" b="b"/>
              <a:pathLst>
                <a:path w="6735572" h="3063240">
                  <a:moveTo>
                    <a:pt x="1874901" y="0"/>
                  </a:moveTo>
                  <a:lnTo>
                    <a:pt x="0" y="10160"/>
                  </a:lnTo>
                  <a:lnTo>
                    <a:pt x="0" y="3063240"/>
                  </a:lnTo>
                  <a:lnTo>
                    <a:pt x="6735572" y="3063240"/>
                  </a:lnTo>
                  <a:lnTo>
                    <a:pt x="6735572" y="10287"/>
                  </a:lnTo>
                  <a:lnTo>
                    <a:pt x="4850003" y="10287"/>
                  </a:lnTo>
                </a:path>
              </a:pathLst>
            </a:custGeom>
            <a:solidFill>
              <a:srgbClr val="FFFFFF"/>
            </a:solidFill>
          </p:spPr>
          <p:txBody>
            <a:bodyPr/>
            <a:lstStyle/>
            <a:p>
              <a:endParaRPr lang="en-US" dirty="0"/>
            </a:p>
          </p:txBody>
        </p:sp>
        <p:sp>
          <p:nvSpPr>
            <p:cNvPr id="4" name="Freeform 4"/>
            <p:cNvSpPr/>
            <p:nvPr/>
          </p:nvSpPr>
          <p:spPr>
            <a:xfrm>
              <a:off x="63500" y="254762"/>
              <a:ext cx="6875399" cy="3202940"/>
            </a:xfrm>
            <a:custGeom>
              <a:avLst/>
              <a:gdLst/>
              <a:ahLst/>
              <a:cxnLst/>
              <a:rect l="l" t="t" r="r" b="b"/>
              <a:pathLst>
                <a:path w="6875399" h="3202940">
                  <a:moveTo>
                    <a:pt x="1945132" y="139827"/>
                  </a:moveTo>
                  <a:lnTo>
                    <a:pt x="70231" y="149987"/>
                  </a:lnTo>
                  <a:lnTo>
                    <a:pt x="69850" y="80137"/>
                  </a:lnTo>
                  <a:lnTo>
                    <a:pt x="139700" y="80137"/>
                  </a:lnTo>
                  <a:lnTo>
                    <a:pt x="139700" y="3133090"/>
                  </a:lnTo>
                  <a:lnTo>
                    <a:pt x="69850" y="3133090"/>
                  </a:lnTo>
                  <a:lnTo>
                    <a:pt x="69850" y="3063240"/>
                  </a:lnTo>
                  <a:lnTo>
                    <a:pt x="6805422" y="3063240"/>
                  </a:lnTo>
                  <a:lnTo>
                    <a:pt x="6805422" y="3133090"/>
                  </a:lnTo>
                  <a:lnTo>
                    <a:pt x="6735572" y="3133090"/>
                  </a:lnTo>
                  <a:lnTo>
                    <a:pt x="6735572" y="80137"/>
                  </a:lnTo>
                  <a:lnTo>
                    <a:pt x="6805422" y="80137"/>
                  </a:lnTo>
                  <a:lnTo>
                    <a:pt x="6805422" y="149987"/>
                  </a:lnTo>
                  <a:lnTo>
                    <a:pt x="4919853" y="149987"/>
                  </a:lnTo>
                  <a:lnTo>
                    <a:pt x="4919853" y="10160"/>
                  </a:lnTo>
                  <a:lnTo>
                    <a:pt x="6875399" y="10160"/>
                  </a:lnTo>
                  <a:lnTo>
                    <a:pt x="6875399" y="3202940"/>
                  </a:lnTo>
                  <a:lnTo>
                    <a:pt x="0" y="3202940"/>
                  </a:lnTo>
                  <a:lnTo>
                    <a:pt x="0" y="10541"/>
                  </a:lnTo>
                  <a:lnTo>
                    <a:pt x="1944370" y="0"/>
                  </a:lnTo>
                  <a:close/>
                </a:path>
              </a:pathLst>
            </a:custGeom>
            <a:solidFill>
              <a:srgbClr val="1E1B55"/>
            </a:solidFill>
          </p:spPr>
          <p:txBody>
            <a:bodyPr/>
            <a:lstStyle/>
            <a:p>
              <a:endParaRPr lang="en-US" dirty="0"/>
            </a:p>
          </p:txBody>
        </p:sp>
        <p:sp>
          <p:nvSpPr>
            <p:cNvPr id="5" name="Freeform 5"/>
            <p:cNvSpPr/>
            <p:nvPr/>
          </p:nvSpPr>
          <p:spPr>
            <a:xfrm>
              <a:off x="2135886" y="61722"/>
              <a:ext cx="518160" cy="492887"/>
            </a:xfrm>
            <a:custGeom>
              <a:avLst/>
              <a:gdLst/>
              <a:ahLst/>
              <a:cxnLst/>
              <a:rect l="l" t="t" r="r" b="b"/>
              <a:pathLst>
                <a:path w="518160" h="492887">
                  <a:moveTo>
                    <a:pt x="265938" y="6477"/>
                  </a:moveTo>
                  <a:lnTo>
                    <a:pt x="330835" y="172466"/>
                  </a:lnTo>
                  <a:lnTo>
                    <a:pt x="508762" y="182880"/>
                  </a:lnTo>
                  <a:cubicBezTo>
                    <a:pt x="515366" y="183261"/>
                    <a:pt x="518160" y="191643"/>
                    <a:pt x="512953" y="195834"/>
                  </a:cubicBezTo>
                  <a:lnTo>
                    <a:pt x="375031" y="308864"/>
                  </a:lnTo>
                  <a:lnTo>
                    <a:pt x="420116" y="481330"/>
                  </a:lnTo>
                  <a:cubicBezTo>
                    <a:pt x="421767" y="487807"/>
                    <a:pt x="414655" y="492887"/>
                    <a:pt x="409067" y="489331"/>
                  </a:cubicBezTo>
                  <a:lnTo>
                    <a:pt x="259080" y="392938"/>
                  </a:lnTo>
                  <a:lnTo>
                    <a:pt x="108966" y="489077"/>
                  </a:lnTo>
                  <a:cubicBezTo>
                    <a:pt x="103378" y="492633"/>
                    <a:pt x="96266" y="487553"/>
                    <a:pt x="97917" y="481076"/>
                  </a:cubicBezTo>
                  <a:lnTo>
                    <a:pt x="143002" y="308610"/>
                  </a:lnTo>
                  <a:lnTo>
                    <a:pt x="5080" y="195580"/>
                  </a:lnTo>
                  <a:cubicBezTo>
                    <a:pt x="0" y="191389"/>
                    <a:pt x="2667" y="183007"/>
                    <a:pt x="9271" y="182626"/>
                  </a:cubicBezTo>
                  <a:lnTo>
                    <a:pt x="187198" y="172212"/>
                  </a:lnTo>
                  <a:lnTo>
                    <a:pt x="252095" y="6223"/>
                  </a:lnTo>
                  <a:cubicBezTo>
                    <a:pt x="254508" y="0"/>
                    <a:pt x="263271" y="0"/>
                    <a:pt x="265684" y="6223"/>
                  </a:cubicBezTo>
                </a:path>
              </a:pathLst>
            </a:custGeom>
            <a:solidFill>
              <a:srgbClr val="FFC653"/>
            </a:solidFill>
          </p:spPr>
          <p:txBody>
            <a:bodyPr/>
            <a:lstStyle/>
            <a:p>
              <a:endParaRPr lang="en-US" dirty="0"/>
            </a:p>
          </p:txBody>
        </p:sp>
        <p:sp>
          <p:nvSpPr>
            <p:cNvPr id="6" name="Freeform 6"/>
            <p:cNvSpPr/>
            <p:nvPr/>
          </p:nvSpPr>
          <p:spPr>
            <a:xfrm>
              <a:off x="2689098" y="61976"/>
              <a:ext cx="518033" cy="492633"/>
            </a:xfrm>
            <a:custGeom>
              <a:avLst/>
              <a:gdLst/>
              <a:ahLst/>
              <a:cxnLst/>
              <a:rect l="l" t="t" r="r" b="b"/>
              <a:pathLst>
                <a:path w="518033" h="492633">
                  <a:moveTo>
                    <a:pt x="265811" y="6223"/>
                  </a:moveTo>
                  <a:lnTo>
                    <a:pt x="330708" y="172212"/>
                  </a:lnTo>
                  <a:lnTo>
                    <a:pt x="508635" y="182626"/>
                  </a:lnTo>
                  <a:cubicBezTo>
                    <a:pt x="515239" y="183007"/>
                    <a:pt x="518033" y="191389"/>
                    <a:pt x="512826" y="195580"/>
                  </a:cubicBezTo>
                  <a:lnTo>
                    <a:pt x="374904" y="308610"/>
                  </a:lnTo>
                  <a:lnTo>
                    <a:pt x="419989" y="481076"/>
                  </a:lnTo>
                  <a:cubicBezTo>
                    <a:pt x="421640" y="487553"/>
                    <a:pt x="414528" y="492633"/>
                    <a:pt x="408940" y="489077"/>
                  </a:cubicBezTo>
                  <a:lnTo>
                    <a:pt x="258953" y="392684"/>
                  </a:lnTo>
                  <a:lnTo>
                    <a:pt x="108839" y="488823"/>
                  </a:lnTo>
                  <a:cubicBezTo>
                    <a:pt x="103251" y="492379"/>
                    <a:pt x="96139" y="487299"/>
                    <a:pt x="97790" y="480822"/>
                  </a:cubicBezTo>
                  <a:lnTo>
                    <a:pt x="143002" y="308483"/>
                  </a:lnTo>
                  <a:lnTo>
                    <a:pt x="5080" y="195453"/>
                  </a:lnTo>
                  <a:cubicBezTo>
                    <a:pt x="0" y="191262"/>
                    <a:pt x="2667" y="182880"/>
                    <a:pt x="9271" y="182499"/>
                  </a:cubicBezTo>
                  <a:lnTo>
                    <a:pt x="187198" y="172085"/>
                  </a:lnTo>
                  <a:lnTo>
                    <a:pt x="252222" y="6223"/>
                  </a:lnTo>
                  <a:cubicBezTo>
                    <a:pt x="254635" y="0"/>
                    <a:pt x="263398" y="0"/>
                    <a:pt x="265811" y="6223"/>
                  </a:cubicBezTo>
                </a:path>
              </a:pathLst>
            </a:custGeom>
            <a:solidFill>
              <a:srgbClr val="FFC653"/>
            </a:solidFill>
          </p:spPr>
          <p:txBody>
            <a:bodyPr/>
            <a:lstStyle/>
            <a:p>
              <a:endParaRPr lang="en-US" dirty="0"/>
            </a:p>
          </p:txBody>
        </p:sp>
        <p:sp>
          <p:nvSpPr>
            <p:cNvPr id="7" name="Freeform 7"/>
            <p:cNvSpPr/>
            <p:nvPr/>
          </p:nvSpPr>
          <p:spPr>
            <a:xfrm>
              <a:off x="3242056" y="61722"/>
              <a:ext cx="518160" cy="492887"/>
            </a:xfrm>
            <a:custGeom>
              <a:avLst/>
              <a:gdLst/>
              <a:ahLst/>
              <a:cxnLst/>
              <a:rect l="l" t="t" r="r" b="b"/>
              <a:pathLst>
                <a:path w="518160" h="492887">
                  <a:moveTo>
                    <a:pt x="265938" y="6477"/>
                  </a:moveTo>
                  <a:lnTo>
                    <a:pt x="330835" y="172466"/>
                  </a:lnTo>
                  <a:lnTo>
                    <a:pt x="508762" y="182880"/>
                  </a:lnTo>
                  <a:cubicBezTo>
                    <a:pt x="515366" y="183261"/>
                    <a:pt x="518160" y="191643"/>
                    <a:pt x="512953" y="195834"/>
                  </a:cubicBezTo>
                  <a:lnTo>
                    <a:pt x="375031" y="308864"/>
                  </a:lnTo>
                  <a:lnTo>
                    <a:pt x="420116" y="481330"/>
                  </a:lnTo>
                  <a:cubicBezTo>
                    <a:pt x="421767" y="487807"/>
                    <a:pt x="414655" y="492887"/>
                    <a:pt x="409067" y="489331"/>
                  </a:cubicBezTo>
                  <a:lnTo>
                    <a:pt x="259080" y="392938"/>
                  </a:lnTo>
                  <a:lnTo>
                    <a:pt x="108966" y="489077"/>
                  </a:lnTo>
                  <a:cubicBezTo>
                    <a:pt x="103378" y="492633"/>
                    <a:pt x="96266" y="487553"/>
                    <a:pt x="97917" y="481076"/>
                  </a:cubicBezTo>
                  <a:lnTo>
                    <a:pt x="143002" y="308610"/>
                  </a:lnTo>
                  <a:lnTo>
                    <a:pt x="5080" y="195580"/>
                  </a:lnTo>
                  <a:cubicBezTo>
                    <a:pt x="0" y="191389"/>
                    <a:pt x="2667" y="183007"/>
                    <a:pt x="9271" y="182626"/>
                  </a:cubicBezTo>
                  <a:lnTo>
                    <a:pt x="187198" y="172212"/>
                  </a:lnTo>
                  <a:lnTo>
                    <a:pt x="252095" y="6223"/>
                  </a:lnTo>
                  <a:cubicBezTo>
                    <a:pt x="254508" y="0"/>
                    <a:pt x="263271" y="0"/>
                    <a:pt x="265684" y="6223"/>
                  </a:cubicBezTo>
                </a:path>
              </a:pathLst>
            </a:custGeom>
            <a:solidFill>
              <a:srgbClr val="FFC653"/>
            </a:solidFill>
          </p:spPr>
          <p:txBody>
            <a:bodyPr/>
            <a:lstStyle/>
            <a:p>
              <a:endParaRPr lang="en-US" dirty="0"/>
            </a:p>
          </p:txBody>
        </p:sp>
        <p:sp>
          <p:nvSpPr>
            <p:cNvPr id="8" name="Freeform 8"/>
            <p:cNvSpPr/>
            <p:nvPr/>
          </p:nvSpPr>
          <p:spPr>
            <a:xfrm>
              <a:off x="3795141" y="61976"/>
              <a:ext cx="518159" cy="492633"/>
            </a:xfrm>
            <a:custGeom>
              <a:avLst/>
              <a:gdLst/>
              <a:ahLst/>
              <a:cxnLst/>
              <a:rect l="l" t="t" r="r" b="b"/>
              <a:pathLst>
                <a:path w="518159" h="492633">
                  <a:moveTo>
                    <a:pt x="265938" y="6223"/>
                  </a:moveTo>
                  <a:lnTo>
                    <a:pt x="330835" y="172212"/>
                  </a:lnTo>
                  <a:lnTo>
                    <a:pt x="508762" y="182626"/>
                  </a:lnTo>
                  <a:cubicBezTo>
                    <a:pt x="515366" y="183007"/>
                    <a:pt x="518160" y="191389"/>
                    <a:pt x="512953" y="195580"/>
                  </a:cubicBezTo>
                  <a:lnTo>
                    <a:pt x="375031" y="308610"/>
                  </a:lnTo>
                  <a:lnTo>
                    <a:pt x="420116" y="481076"/>
                  </a:lnTo>
                  <a:cubicBezTo>
                    <a:pt x="421767" y="487553"/>
                    <a:pt x="414655" y="492633"/>
                    <a:pt x="409067" y="489077"/>
                  </a:cubicBezTo>
                  <a:lnTo>
                    <a:pt x="259080" y="392684"/>
                  </a:lnTo>
                  <a:lnTo>
                    <a:pt x="108966" y="488823"/>
                  </a:lnTo>
                  <a:cubicBezTo>
                    <a:pt x="103378" y="492379"/>
                    <a:pt x="96266" y="487299"/>
                    <a:pt x="97917" y="480822"/>
                  </a:cubicBezTo>
                  <a:lnTo>
                    <a:pt x="143002" y="308356"/>
                  </a:lnTo>
                  <a:lnTo>
                    <a:pt x="5080" y="195326"/>
                  </a:lnTo>
                  <a:cubicBezTo>
                    <a:pt x="0" y="191135"/>
                    <a:pt x="2667" y="182753"/>
                    <a:pt x="9271" y="182372"/>
                  </a:cubicBezTo>
                  <a:lnTo>
                    <a:pt x="187198" y="171958"/>
                  </a:lnTo>
                  <a:lnTo>
                    <a:pt x="252349" y="6223"/>
                  </a:lnTo>
                  <a:cubicBezTo>
                    <a:pt x="254762" y="0"/>
                    <a:pt x="263525" y="0"/>
                    <a:pt x="265938" y="6223"/>
                  </a:cubicBezTo>
                </a:path>
              </a:pathLst>
            </a:custGeom>
            <a:solidFill>
              <a:srgbClr val="FFC653"/>
            </a:solidFill>
          </p:spPr>
          <p:txBody>
            <a:bodyPr/>
            <a:lstStyle/>
            <a:p>
              <a:endParaRPr lang="en-US" dirty="0"/>
            </a:p>
          </p:txBody>
        </p:sp>
        <p:sp>
          <p:nvSpPr>
            <p:cNvPr id="9" name="Freeform 9"/>
            <p:cNvSpPr/>
            <p:nvPr/>
          </p:nvSpPr>
          <p:spPr>
            <a:xfrm>
              <a:off x="4348353" y="61722"/>
              <a:ext cx="518033" cy="492887"/>
            </a:xfrm>
            <a:custGeom>
              <a:avLst/>
              <a:gdLst/>
              <a:ahLst/>
              <a:cxnLst/>
              <a:rect l="l" t="t" r="r" b="b"/>
              <a:pathLst>
                <a:path w="518033" h="492887">
                  <a:moveTo>
                    <a:pt x="265811" y="6477"/>
                  </a:moveTo>
                  <a:lnTo>
                    <a:pt x="330708" y="172466"/>
                  </a:lnTo>
                  <a:lnTo>
                    <a:pt x="508635" y="182880"/>
                  </a:lnTo>
                  <a:cubicBezTo>
                    <a:pt x="515239" y="183261"/>
                    <a:pt x="518033" y="191643"/>
                    <a:pt x="512826" y="195834"/>
                  </a:cubicBezTo>
                  <a:lnTo>
                    <a:pt x="374904" y="308864"/>
                  </a:lnTo>
                  <a:lnTo>
                    <a:pt x="419989" y="481330"/>
                  </a:lnTo>
                  <a:cubicBezTo>
                    <a:pt x="421640" y="487807"/>
                    <a:pt x="414528" y="492887"/>
                    <a:pt x="408940" y="489331"/>
                  </a:cubicBezTo>
                  <a:lnTo>
                    <a:pt x="259080" y="392938"/>
                  </a:lnTo>
                  <a:lnTo>
                    <a:pt x="108966" y="489077"/>
                  </a:lnTo>
                  <a:cubicBezTo>
                    <a:pt x="103378" y="492633"/>
                    <a:pt x="96266" y="487553"/>
                    <a:pt x="97917" y="481076"/>
                  </a:cubicBezTo>
                  <a:lnTo>
                    <a:pt x="143002" y="308610"/>
                  </a:lnTo>
                  <a:lnTo>
                    <a:pt x="5080" y="195580"/>
                  </a:lnTo>
                  <a:cubicBezTo>
                    <a:pt x="0" y="191389"/>
                    <a:pt x="2667" y="183007"/>
                    <a:pt x="9271" y="182626"/>
                  </a:cubicBezTo>
                  <a:lnTo>
                    <a:pt x="187198" y="172212"/>
                  </a:lnTo>
                  <a:lnTo>
                    <a:pt x="252095" y="6223"/>
                  </a:lnTo>
                  <a:cubicBezTo>
                    <a:pt x="254508" y="0"/>
                    <a:pt x="263271" y="0"/>
                    <a:pt x="265684" y="6223"/>
                  </a:cubicBezTo>
                </a:path>
              </a:pathLst>
            </a:custGeom>
            <a:solidFill>
              <a:srgbClr val="FFC653"/>
            </a:solidFill>
          </p:spPr>
          <p:txBody>
            <a:bodyPr/>
            <a:lstStyle/>
            <a:p>
              <a:endParaRPr lang="en-US" dirty="0"/>
            </a:p>
          </p:txBody>
        </p:sp>
      </p:grpSp>
      <p:sp>
        <p:nvSpPr>
          <p:cNvPr id="10" name="Freeform 10"/>
          <p:cNvSpPr/>
          <p:nvPr/>
        </p:nvSpPr>
        <p:spPr>
          <a:xfrm>
            <a:off x="7253272" y="473607"/>
            <a:ext cx="519128" cy="607266"/>
          </a:xfrm>
          <a:custGeom>
            <a:avLst/>
            <a:gdLst/>
            <a:ahLst/>
            <a:cxnLst/>
            <a:rect l="l" t="t" r="r" b="b"/>
            <a:pathLst>
              <a:path w="519128" h="607266">
                <a:moveTo>
                  <a:pt x="0" y="0"/>
                </a:moveTo>
                <a:lnTo>
                  <a:pt x="519128" y="0"/>
                </a:lnTo>
                <a:lnTo>
                  <a:pt x="519128" y="607266"/>
                </a:lnTo>
                <a:lnTo>
                  <a:pt x="0" y="607266"/>
                </a:lnTo>
                <a:lnTo>
                  <a:pt x="0" y="0"/>
                </a:lnTo>
                <a:close/>
              </a:path>
            </a:pathLst>
          </a:custGeom>
          <a:blipFill>
            <a:blip r:embed="rId2"/>
            <a:stretch>
              <a:fillRect r="-327755"/>
            </a:stretch>
          </a:blipFill>
        </p:spPr>
        <p:txBody>
          <a:bodyPr/>
          <a:lstStyle/>
          <a:p>
            <a:endParaRPr lang="en-US" dirty="0"/>
          </a:p>
        </p:txBody>
      </p:sp>
      <p:sp>
        <p:nvSpPr>
          <p:cNvPr id="11" name="TextBox 11"/>
          <p:cNvSpPr txBox="1"/>
          <p:nvPr/>
        </p:nvSpPr>
        <p:spPr>
          <a:xfrm>
            <a:off x="1371600" y="3241797"/>
            <a:ext cx="4913758" cy="662565"/>
          </a:xfrm>
          <a:prstGeom prst="rect">
            <a:avLst/>
          </a:prstGeom>
        </p:spPr>
        <p:txBody>
          <a:bodyPr lIns="0" tIns="0" rIns="0" bIns="0" rtlCol="0" anchor="t">
            <a:spAutoFit/>
          </a:bodyPr>
          <a:lstStyle/>
          <a:p>
            <a:pPr algn="ctr">
              <a:lnSpc>
                <a:spcPts val="5409"/>
              </a:lnSpc>
            </a:pPr>
            <a:r>
              <a:rPr lang="en-US" sz="3863" b="1" spc="-27" dirty="0">
                <a:solidFill>
                  <a:srgbClr val="1E1B55"/>
                </a:solidFill>
                <a:latin typeface="IBM Plex Sans Condensed Bold"/>
                <a:ea typeface="IBM Plex Sans Condensed Bold"/>
                <a:cs typeface="IBM Plex Sans Condensed Bold"/>
                <a:sym typeface="IBM Plex Sans Condensed Bold"/>
              </a:rPr>
              <a:t>Full-Service Excellence</a:t>
            </a:r>
          </a:p>
        </p:txBody>
      </p:sp>
      <p:sp>
        <p:nvSpPr>
          <p:cNvPr id="12" name="TextBox 12"/>
          <p:cNvSpPr txBox="1"/>
          <p:nvPr/>
        </p:nvSpPr>
        <p:spPr>
          <a:xfrm>
            <a:off x="1639818" y="4749221"/>
            <a:ext cx="4492764" cy="901722"/>
          </a:xfrm>
          <a:prstGeom prst="rect">
            <a:avLst/>
          </a:prstGeom>
        </p:spPr>
        <p:txBody>
          <a:bodyPr lIns="0" tIns="0" rIns="0" bIns="0" rtlCol="0" anchor="t">
            <a:spAutoFit/>
          </a:bodyPr>
          <a:lstStyle/>
          <a:p>
            <a:pPr algn="ctr">
              <a:lnSpc>
                <a:spcPts val="2355"/>
              </a:lnSpc>
            </a:pPr>
            <a:r>
              <a:rPr lang="en-US" b="1" dirty="0">
                <a:solidFill>
                  <a:srgbClr val="090F10"/>
                </a:solidFill>
                <a:latin typeface="Gotham"/>
                <a:ea typeface="Gotham"/>
                <a:cs typeface="Gotham"/>
                <a:sym typeface="Gotham"/>
              </a:rPr>
              <a:t>Going beyond your expectations before, during, and after the transaction to deliver an extraordinary experience.</a:t>
            </a:r>
          </a:p>
        </p:txBody>
      </p:sp>
      <p:grpSp>
        <p:nvGrpSpPr>
          <p:cNvPr id="13" name="Group 13"/>
          <p:cNvGrpSpPr/>
          <p:nvPr/>
        </p:nvGrpSpPr>
        <p:grpSpPr>
          <a:xfrm>
            <a:off x="177041" y="8231220"/>
            <a:ext cx="7669130" cy="1815310"/>
            <a:chOff x="0" y="19050"/>
            <a:chExt cx="3516245" cy="673884"/>
          </a:xfrm>
        </p:grpSpPr>
        <p:sp>
          <p:nvSpPr>
            <p:cNvPr id="14" name="Freeform 14"/>
            <p:cNvSpPr/>
            <p:nvPr/>
          </p:nvSpPr>
          <p:spPr>
            <a:xfrm>
              <a:off x="10049" y="27156"/>
              <a:ext cx="3506196" cy="665778"/>
            </a:xfrm>
            <a:custGeom>
              <a:avLst/>
              <a:gdLst/>
              <a:ahLst/>
              <a:cxnLst/>
              <a:rect l="l" t="t" r="r" b="b"/>
              <a:pathLst>
                <a:path w="3506196" h="665778">
                  <a:moveTo>
                    <a:pt x="0" y="0"/>
                  </a:moveTo>
                  <a:lnTo>
                    <a:pt x="3506196" y="0"/>
                  </a:lnTo>
                  <a:lnTo>
                    <a:pt x="3506196" y="665778"/>
                  </a:lnTo>
                  <a:lnTo>
                    <a:pt x="0" y="665778"/>
                  </a:lnTo>
                  <a:close/>
                </a:path>
              </a:pathLst>
            </a:custGeom>
            <a:solidFill>
              <a:srgbClr val="1E1B55"/>
            </a:solidFill>
          </p:spPr>
          <p:txBody>
            <a:bodyPr/>
            <a:lstStyle/>
            <a:p>
              <a:endParaRPr lang="en-US" dirty="0"/>
            </a:p>
          </p:txBody>
        </p:sp>
        <p:sp>
          <p:nvSpPr>
            <p:cNvPr id="15" name="TextBox 15"/>
            <p:cNvSpPr txBox="1"/>
            <p:nvPr/>
          </p:nvSpPr>
          <p:spPr>
            <a:xfrm>
              <a:off x="0" y="19050"/>
              <a:ext cx="3506196" cy="646728"/>
            </a:xfrm>
            <a:prstGeom prst="rect">
              <a:avLst/>
            </a:prstGeom>
          </p:spPr>
          <p:txBody>
            <a:bodyPr lIns="39255" tIns="39255" rIns="39255" bIns="39255" rtlCol="0" anchor="ctr"/>
            <a:lstStyle/>
            <a:p>
              <a:pPr marL="0" lvl="0" indent="0" algn="l">
                <a:lnSpc>
                  <a:spcPts val="1024"/>
                </a:lnSpc>
                <a:spcBef>
                  <a:spcPct val="0"/>
                </a:spcBef>
              </a:pPr>
              <a:endParaRPr dirty="0"/>
            </a:p>
          </p:txBody>
        </p:sp>
      </p:grpSp>
      <p:sp>
        <p:nvSpPr>
          <p:cNvPr id="16" name="TextBox 16"/>
          <p:cNvSpPr txBox="1"/>
          <p:nvPr/>
        </p:nvSpPr>
        <p:spPr>
          <a:xfrm>
            <a:off x="3962400" y="8634950"/>
            <a:ext cx="3632959" cy="439031"/>
          </a:xfrm>
          <a:prstGeom prst="rect">
            <a:avLst/>
          </a:prstGeom>
        </p:spPr>
        <p:txBody>
          <a:bodyPr lIns="0" tIns="0" rIns="0" bIns="0" rtlCol="0" anchor="t">
            <a:spAutoFit/>
          </a:bodyPr>
          <a:lstStyle/>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Lana Rovinelli</a:t>
            </a:r>
          </a:p>
          <a:p>
            <a:pPr algn="l">
              <a:lnSpc>
                <a:spcPts val="1674"/>
              </a:lnSpc>
            </a:pPr>
            <a:r>
              <a:rPr lang="en-US" sz="1768" spc="-35" dirty="0">
                <a:solidFill>
                  <a:srgbClr val="FFFFFF"/>
                </a:solidFill>
                <a:latin typeface="IBM Plex Sans Condensed"/>
                <a:ea typeface="IBM Plex Sans Condensed"/>
                <a:cs typeface="IBM Plex Sans Condensed"/>
                <a:sym typeface="IBM Plex Sans Condensed"/>
              </a:rPr>
              <a:t>Associate Broker</a:t>
            </a:r>
          </a:p>
        </p:txBody>
      </p:sp>
      <p:sp>
        <p:nvSpPr>
          <p:cNvPr id="17" name="TextBox 17"/>
          <p:cNvSpPr txBox="1"/>
          <p:nvPr/>
        </p:nvSpPr>
        <p:spPr>
          <a:xfrm>
            <a:off x="3905847" y="9265331"/>
            <a:ext cx="3632959" cy="580480"/>
          </a:xfrm>
          <a:prstGeom prst="rect">
            <a:avLst/>
          </a:prstGeom>
        </p:spPr>
        <p:txBody>
          <a:bodyPr lIns="0" tIns="0" rIns="0" bIns="0" rtlCol="0" anchor="t">
            <a:spAutoFit/>
          </a:bodyPr>
          <a:lstStyle/>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859-421-7636</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Lrovinelli@remax.net</a:t>
            </a:r>
          </a:p>
          <a:p>
            <a:pPr algn="l">
              <a:lnSpc>
                <a:spcPts val="1497"/>
              </a:lnSpc>
            </a:pPr>
            <a:r>
              <a:rPr lang="en-US" sz="1581" spc="-31" dirty="0">
                <a:solidFill>
                  <a:srgbClr val="FFFFFF"/>
                </a:solidFill>
                <a:latin typeface="IBM Plex Sans Condensed"/>
                <a:ea typeface="IBM Plex Sans Condensed"/>
                <a:cs typeface="IBM Plex Sans Condensed"/>
                <a:sym typeface="IBM Plex Sans Condensed"/>
              </a:rPr>
              <a:t>paramountkentucky.com</a:t>
            </a:r>
          </a:p>
        </p:txBody>
      </p:sp>
      <p:grpSp>
        <p:nvGrpSpPr>
          <p:cNvPr id="18" name="Group 18"/>
          <p:cNvGrpSpPr/>
          <p:nvPr/>
        </p:nvGrpSpPr>
        <p:grpSpPr>
          <a:xfrm>
            <a:off x="-7262" y="8258929"/>
            <a:ext cx="1631755" cy="1799471"/>
            <a:chOff x="0" y="0"/>
            <a:chExt cx="1034325" cy="1259796"/>
          </a:xfrm>
        </p:grpSpPr>
        <p:sp>
          <p:nvSpPr>
            <p:cNvPr id="19" name="Freeform 19"/>
            <p:cNvSpPr/>
            <p:nvPr/>
          </p:nvSpPr>
          <p:spPr>
            <a:xfrm>
              <a:off x="0" y="0"/>
              <a:ext cx="1034325" cy="1259796"/>
            </a:xfrm>
            <a:custGeom>
              <a:avLst/>
              <a:gdLst/>
              <a:ahLst/>
              <a:cxnLst/>
              <a:rect l="l" t="t" r="r" b="b"/>
              <a:pathLst>
                <a:path w="1034325" h="1259796">
                  <a:moveTo>
                    <a:pt x="72723" y="0"/>
                  </a:moveTo>
                  <a:lnTo>
                    <a:pt x="961603" y="0"/>
                  </a:lnTo>
                  <a:cubicBezTo>
                    <a:pt x="1001766" y="0"/>
                    <a:pt x="1034325" y="32559"/>
                    <a:pt x="1034325" y="72723"/>
                  </a:cubicBezTo>
                  <a:lnTo>
                    <a:pt x="1034325" y="1187074"/>
                  </a:lnTo>
                  <a:cubicBezTo>
                    <a:pt x="1034325" y="1227237"/>
                    <a:pt x="1001766" y="1259796"/>
                    <a:pt x="961603" y="1259796"/>
                  </a:cubicBezTo>
                  <a:lnTo>
                    <a:pt x="72723" y="1259796"/>
                  </a:lnTo>
                  <a:cubicBezTo>
                    <a:pt x="53435" y="1259796"/>
                    <a:pt x="34938" y="1252134"/>
                    <a:pt x="21300" y="1238496"/>
                  </a:cubicBezTo>
                  <a:cubicBezTo>
                    <a:pt x="7662" y="1224858"/>
                    <a:pt x="0" y="1206361"/>
                    <a:pt x="0" y="1187074"/>
                  </a:cubicBezTo>
                  <a:lnTo>
                    <a:pt x="0" y="72723"/>
                  </a:lnTo>
                  <a:cubicBezTo>
                    <a:pt x="0" y="32559"/>
                    <a:pt x="32559" y="0"/>
                    <a:pt x="72723" y="0"/>
                  </a:cubicBezTo>
                  <a:close/>
                </a:path>
              </a:pathLst>
            </a:custGeom>
            <a:blipFill>
              <a:blip r:embed="rId3"/>
              <a:stretch>
                <a:fillRect l="-10899" r="-10899"/>
              </a:stretch>
            </a:blipFill>
          </p:spPr>
          <p:txBody>
            <a:bodyPr/>
            <a:lstStyle/>
            <a:p>
              <a:endParaRPr lang="en-US" dirty="0"/>
            </a:p>
          </p:txBody>
        </p:sp>
      </p:grpSp>
      <p:grpSp>
        <p:nvGrpSpPr>
          <p:cNvPr id="20" name="Group 20"/>
          <p:cNvGrpSpPr/>
          <p:nvPr/>
        </p:nvGrpSpPr>
        <p:grpSpPr>
          <a:xfrm>
            <a:off x="5997060" y="8258929"/>
            <a:ext cx="1784886" cy="1799471"/>
            <a:chOff x="-66374" y="0"/>
            <a:chExt cx="1265967" cy="1217932"/>
          </a:xfrm>
        </p:grpSpPr>
        <p:sp>
          <p:nvSpPr>
            <p:cNvPr id="21" name="Freeform 21"/>
            <p:cNvSpPr/>
            <p:nvPr/>
          </p:nvSpPr>
          <p:spPr>
            <a:xfrm>
              <a:off x="-66374" y="0"/>
              <a:ext cx="1265967" cy="1217932"/>
            </a:xfrm>
            <a:custGeom>
              <a:avLst/>
              <a:gdLst/>
              <a:ahLst/>
              <a:cxnLst/>
              <a:rect l="l" t="t" r="r" b="b"/>
              <a:pathLst>
                <a:path w="1265967" h="1217932">
                  <a:moveTo>
                    <a:pt x="56138" y="0"/>
                  </a:moveTo>
                  <a:lnTo>
                    <a:pt x="1209829" y="0"/>
                  </a:lnTo>
                  <a:cubicBezTo>
                    <a:pt x="1224718" y="0"/>
                    <a:pt x="1238997" y="5915"/>
                    <a:pt x="1249525" y="16443"/>
                  </a:cubicBezTo>
                  <a:cubicBezTo>
                    <a:pt x="1260053" y="26970"/>
                    <a:pt x="1265967" y="41249"/>
                    <a:pt x="1265967" y="56138"/>
                  </a:cubicBezTo>
                  <a:lnTo>
                    <a:pt x="1265967" y="1161794"/>
                  </a:lnTo>
                  <a:cubicBezTo>
                    <a:pt x="1265967" y="1176683"/>
                    <a:pt x="1260053" y="1190962"/>
                    <a:pt x="1249525" y="1201490"/>
                  </a:cubicBezTo>
                  <a:cubicBezTo>
                    <a:pt x="1238997" y="1212018"/>
                    <a:pt x="1224718" y="1217932"/>
                    <a:pt x="1209829" y="1217932"/>
                  </a:cubicBezTo>
                  <a:lnTo>
                    <a:pt x="56138" y="1217932"/>
                  </a:lnTo>
                  <a:cubicBezTo>
                    <a:pt x="41249" y="1217932"/>
                    <a:pt x="26970" y="1212018"/>
                    <a:pt x="16443" y="1201490"/>
                  </a:cubicBezTo>
                  <a:cubicBezTo>
                    <a:pt x="5915" y="1190962"/>
                    <a:pt x="0" y="1176683"/>
                    <a:pt x="0" y="1161794"/>
                  </a:cubicBezTo>
                  <a:lnTo>
                    <a:pt x="0" y="56138"/>
                  </a:lnTo>
                  <a:cubicBezTo>
                    <a:pt x="0" y="41249"/>
                    <a:pt x="5915" y="26970"/>
                    <a:pt x="16443" y="16443"/>
                  </a:cubicBezTo>
                  <a:cubicBezTo>
                    <a:pt x="26970" y="5915"/>
                    <a:pt x="41249" y="0"/>
                    <a:pt x="56138" y="0"/>
                  </a:cubicBezTo>
                  <a:close/>
                </a:path>
              </a:pathLst>
            </a:custGeom>
            <a:blipFill>
              <a:blip r:embed="rId4"/>
              <a:stretch>
                <a:fillRect t="-19380" b="-19380"/>
              </a:stretch>
            </a:blipFill>
          </p:spPr>
          <p:txBody>
            <a:bodyPr/>
            <a:lstStyle/>
            <a:p>
              <a:endParaRPr lang="en-US" dirty="0"/>
            </a:p>
          </p:txBody>
        </p:sp>
      </p:grpSp>
      <p:sp>
        <p:nvSpPr>
          <p:cNvPr id="22" name="TextBox 22"/>
          <p:cNvSpPr txBox="1"/>
          <p:nvPr/>
        </p:nvSpPr>
        <p:spPr>
          <a:xfrm>
            <a:off x="1634039" y="8649557"/>
            <a:ext cx="1845895" cy="1696105"/>
          </a:xfrm>
          <a:prstGeom prst="rect">
            <a:avLst/>
          </a:prstGeom>
        </p:spPr>
        <p:txBody>
          <a:bodyPr lIns="0" tIns="0" rIns="0" bIns="0" rtlCol="0" anchor="t">
            <a:spAutoFit/>
          </a:bodyPr>
          <a:lstStyle/>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Donna Elder</a:t>
            </a:r>
          </a:p>
          <a:p>
            <a:pPr algn="l">
              <a:lnSpc>
                <a:spcPts val="1695"/>
              </a:lnSpc>
            </a:pPr>
            <a:r>
              <a:rPr lang="en-US" sz="1790" spc="-35" dirty="0">
                <a:solidFill>
                  <a:srgbClr val="FFFFFF"/>
                </a:solidFill>
                <a:latin typeface="IBM Plex Sans Condensed"/>
                <a:ea typeface="IBM Plex Sans Condensed"/>
                <a:cs typeface="IBM Plex Sans Condensed"/>
                <a:sym typeface="IBM Plex Sans Condensed"/>
              </a:rPr>
              <a:t>Associate Broker</a:t>
            </a:r>
          </a:p>
          <a:p>
            <a:pPr algn="l">
              <a:lnSpc>
                <a:spcPts val="1403"/>
              </a:lnSpc>
            </a:pPr>
            <a:endParaRPr lang="en-US" sz="1790" spc="-35" dirty="0">
              <a:solidFill>
                <a:srgbClr val="FFFFFF"/>
              </a:solidFill>
              <a:latin typeface="IBM Plex Sans Condensed"/>
              <a:ea typeface="IBM Plex Sans Condensed"/>
              <a:cs typeface="IBM Plex Sans Condensed"/>
              <a:sym typeface="IBM Plex Sans Condensed"/>
            </a:endParaRP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859-983-9107</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donnaelder@remax.net</a:t>
            </a:r>
          </a:p>
          <a:p>
            <a:pPr algn="l">
              <a:lnSpc>
                <a:spcPts val="1403"/>
              </a:lnSpc>
            </a:pPr>
            <a:r>
              <a:rPr lang="en-US" sz="1481" spc="-29" dirty="0">
                <a:solidFill>
                  <a:srgbClr val="FFFFFF"/>
                </a:solidFill>
                <a:latin typeface="IBM Plex Sans Condensed"/>
                <a:ea typeface="IBM Plex Sans Condensed"/>
                <a:cs typeface="IBM Plex Sans Condensed"/>
                <a:sym typeface="IBM Plex Sans Condensed"/>
              </a:rPr>
              <a:t>donnaelder.remax.com</a:t>
            </a: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a:p>
            <a:pPr algn="l">
              <a:lnSpc>
                <a:spcPts val="1403"/>
              </a:lnSpc>
            </a:pPr>
            <a:endParaRPr lang="en-US" sz="1481" spc="-29" dirty="0">
              <a:solidFill>
                <a:srgbClr val="FFFFFF"/>
              </a:solidFill>
              <a:latin typeface="IBM Plex Sans Condensed"/>
              <a:ea typeface="IBM Plex Sans Condensed"/>
              <a:cs typeface="IBM Plex Sans Condensed"/>
              <a:sym typeface="IBM Plex Sans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B1800AD-40E0-9083-8BE2-8D4DB443B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505" y="184240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7328F7D-FDDA-110C-DDD0-096B161A4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4" y="4680539"/>
            <a:ext cx="303143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D00D06B-03E5-8DF7-51F4-112051444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505" y="4680538"/>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E0E7566-7162-DEF4-F145-22406E1424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15" y="7574322"/>
            <a:ext cx="3034748" cy="205739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B748D2F-8F22-4695-2C82-A3285909BE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7505" y="7649938"/>
            <a:ext cx="2857501" cy="19061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C7F6F4-17BB-DD59-CCA3-5E59CBBB5AA2}"/>
              </a:ext>
            </a:extLst>
          </p:cNvPr>
          <p:cNvSpPr txBox="1"/>
          <p:nvPr/>
        </p:nvSpPr>
        <p:spPr>
          <a:xfrm>
            <a:off x="1743003" y="304800"/>
            <a:ext cx="3893312" cy="646331"/>
          </a:xfrm>
          <a:prstGeom prst="rect">
            <a:avLst/>
          </a:prstGeom>
          <a:noFill/>
        </p:spPr>
        <p:txBody>
          <a:bodyPr wrap="square" rtlCol="0">
            <a:spAutoFit/>
          </a:bodyPr>
          <a:lstStyle/>
          <a:p>
            <a:pPr algn="ctr"/>
            <a:r>
              <a:rPr lang="en-US" sz="3600" b="1" dirty="0"/>
              <a:t>Recent Sales</a:t>
            </a:r>
          </a:p>
        </p:txBody>
      </p:sp>
      <p:sp>
        <p:nvSpPr>
          <p:cNvPr id="5" name="TextBox 4">
            <a:extLst>
              <a:ext uri="{FF2B5EF4-FFF2-40B4-BE49-F238E27FC236}">
                <a16:creationId xmlns:a16="http://schemas.microsoft.com/office/drawing/2014/main" id="{A4506646-CB67-5466-60A5-0CA913147728}"/>
              </a:ext>
            </a:extLst>
          </p:cNvPr>
          <p:cNvSpPr txBox="1"/>
          <p:nvPr/>
        </p:nvSpPr>
        <p:spPr>
          <a:xfrm>
            <a:off x="4865205" y="4088054"/>
            <a:ext cx="2209800" cy="369332"/>
          </a:xfrm>
          <a:prstGeom prst="rect">
            <a:avLst/>
          </a:prstGeom>
          <a:noFill/>
        </p:spPr>
        <p:txBody>
          <a:bodyPr wrap="square" rtlCol="0">
            <a:spAutoFit/>
          </a:bodyPr>
          <a:lstStyle/>
          <a:p>
            <a:r>
              <a:rPr lang="en-US" dirty="0" err="1"/>
              <a:t>Ecton</a:t>
            </a:r>
            <a:r>
              <a:rPr lang="en-US" dirty="0"/>
              <a:t> Road</a:t>
            </a:r>
          </a:p>
        </p:txBody>
      </p:sp>
      <p:sp>
        <p:nvSpPr>
          <p:cNvPr id="6" name="TextBox 5">
            <a:extLst>
              <a:ext uri="{FF2B5EF4-FFF2-40B4-BE49-F238E27FC236}">
                <a16:creationId xmlns:a16="http://schemas.microsoft.com/office/drawing/2014/main" id="{BC8E5D33-6C50-DF8F-0DDD-C73ABE06FF69}"/>
              </a:ext>
            </a:extLst>
          </p:cNvPr>
          <p:cNvSpPr txBox="1"/>
          <p:nvPr/>
        </p:nvSpPr>
        <p:spPr>
          <a:xfrm>
            <a:off x="805654" y="6878931"/>
            <a:ext cx="2857501" cy="381001"/>
          </a:xfrm>
          <a:prstGeom prst="rect">
            <a:avLst/>
          </a:prstGeom>
          <a:noFill/>
        </p:spPr>
        <p:txBody>
          <a:bodyPr wrap="square" rtlCol="0">
            <a:spAutoFit/>
          </a:bodyPr>
          <a:lstStyle/>
          <a:p>
            <a:r>
              <a:rPr lang="en-US" dirty="0"/>
              <a:t>Jason Court</a:t>
            </a:r>
          </a:p>
        </p:txBody>
      </p:sp>
      <p:sp>
        <p:nvSpPr>
          <p:cNvPr id="8" name="TextBox 7">
            <a:extLst>
              <a:ext uri="{FF2B5EF4-FFF2-40B4-BE49-F238E27FC236}">
                <a16:creationId xmlns:a16="http://schemas.microsoft.com/office/drawing/2014/main" id="{84D232B3-4A3D-CBBB-B4C8-79C2E70499C2}"/>
              </a:ext>
            </a:extLst>
          </p:cNvPr>
          <p:cNvSpPr txBox="1"/>
          <p:nvPr/>
        </p:nvSpPr>
        <p:spPr>
          <a:xfrm>
            <a:off x="4953000" y="6822080"/>
            <a:ext cx="2503005" cy="369332"/>
          </a:xfrm>
          <a:prstGeom prst="rect">
            <a:avLst/>
          </a:prstGeom>
          <a:noFill/>
        </p:spPr>
        <p:txBody>
          <a:bodyPr wrap="square" rtlCol="0">
            <a:spAutoFit/>
          </a:bodyPr>
          <a:lstStyle/>
          <a:p>
            <a:r>
              <a:rPr lang="en-US" dirty="0"/>
              <a:t>Crossen Way</a:t>
            </a:r>
          </a:p>
        </p:txBody>
      </p:sp>
      <p:sp>
        <p:nvSpPr>
          <p:cNvPr id="9" name="TextBox 8">
            <a:extLst>
              <a:ext uri="{FF2B5EF4-FFF2-40B4-BE49-F238E27FC236}">
                <a16:creationId xmlns:a16="http://schemas.microsoft.com/office/drawing/2014/main" id="{5847FD6B-495B-061D-00E4-BB1FDFB131FE}"/>
              </a:ext>
            </a:extLst>
          </p:cNvPr>
          <p:cNvSpPr txBox="1"/>
          <p:nvPr/>
        </p:nvSpPr>
        <p:spPr>
          <a:xfrm>
            <a:off x="832158" y="9647350"/>
            <a:ext cx="2857501" cy="369332"/>
          </a:xfrm>
          <a:prstGeom prst="rect">
            <a:avLst/>
          </a:prstGeom>
          <a:noFill/>
        </p:spPr>
        <p:txBody>
          <a:bodyPr wrap="square" rtlCol="0">
            <a:spAutoFit/>
          </a:bodyPr>
          <a:lstStyle/>
          <a:p>
            <a:r>
              <a:rPr lang="en-US" dirty="0" err="1"/>
              <a:t>Merluna</a:t>
            </a:r>
            <a:r>
              <a:rPr lang="en-US" dirty="0"/>
              <a:t> Drive</a:t>
            </a:r>
          </a:p>
        </p:txBody>
      </p:sp>
      <p:sp>
        <p:nvSpPr>
          <p:cNvPr id="10" name="TextBox 9">
            <a:extLst>
              <a:ext uri="{FF2B5EF4-FFF2-40B4-BE49-F238E27FC236}">
                <a16:creationId xmlns:a16="http://schemas.microsoft.com/office/drawing/2014/main" id="{48EA086A-CCEB-8759-C0D8-E1B6C8BEBCD6}"/>
              </a:ext>
            </a:extLst>
          </p:cNvPr>
          <p:cNvSpPr txBox="1"/>
          <p:nvPr/>
        </p:nvSpPr>
        <p:spPr>
          <a:xfrm>
            <a:off x="4800600" y="9568934"/>
            <a:ext cx="2655405" cy="369332"/>
          </a:xfrm>
          <a:prstGeom prst="rect">
            <a:avLst/>
          </a:prstGeom>
          <a:noFill/>
        </p:spPr>
        <p:txBody>
          <a:bodyPr wrap="square" rtlCol="0">
            <a:spAutoFit/>
          </a:bodyPr>
          <a:lstStyle/>
          <a:p>
            <a:r>
              <a:rPr lang="en-US" dirty="0"/>
              <a:t>Old Post Road</a:t>
            </a:r>
          </a:p>
        </p:txBody>
      </p:sp>
      <p:pic>
        <p:nvPicPr>
          <p:cNvPr id="2" name="Picture 2">
            <a:extLst>
              <a:ext uri="{FF2B5EF4-FFF2-40B4-BE49-F238E27FC236}">
                <a16:creationId xmlns:a16="http://schemas.microsoft.com/office/drawing/2014/main" id="{6BAD10B7-8260-4ED9-2921-12ADF4B027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703" y="1842403"/>
            <a:ext cx="3276600" cy="2184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588255-B31B-8A20-8B62-9288C2F160DD}"/>
              </a:ext>
            </a:extLst>
          </p:cNvPr>
          <p:cNvSpPr txBox="1"/>
          <p:nvPr/>
        </p:nvSpPr>
        <p:spPr>
          <a:xfrm>
            <a:off x="677517" y="4125794"/>
            <a:ext cx="2075038" cy="369332"/>
          </a:xfrm>
          <a:prstGeom prst="rect">
            <a:avLst/>
          </a:prstGeom>
          <a:noFill/>
        </p:spPr>
        <p:txBody>
          <a:bodyPr wrap="square" rtlCol="0">
            <a:spAutoFit/>
          </a:bodyPr>
          <a:lstStyle/>
          <a:p>
            <a:pPr algn="ctr"/>
            <a:r>
              <a:rPr lang="en-US" dirty="0"/>
              <a:t>Old Richmond Road</a:t>
            </a:r>
          </a:p>
        </p:txBody>
      </p:sp>
    </p:spTree>
    <p:extLst>
      <p:ext uri="{BB962C8B-B14F-4D97-AF65-F5344CB8AC3E}">
        <p14:creationId xmlns:p14="http://schemas.microsoft.com/office/powerpoint/2010/main" val="3510184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related image detail. Download Real Estate Listing Syndication - Keller Williams Realty ...">
            <a:extLst>
              <a:ext uri="{FF2B5EF4-FFF2-40B4-BE49-F238E27FC236}">
                <a16:creationId xmlns:a16="http://schemas.microsoft.com/office/drawing/2014/main" id="{56F76D55-4AF8-76E1-6E07-F9C45FBF9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86753"/>
            <a:ext cx="5562600" cy="2362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D2633B-B324-C592-B34C-8750869C125F}"/>
              </a:ext>
            </a:extLst>
          </p:cNvPr>
          <p:cNvSpPr txBox="1"/>
          <p:nvPr/>
        </p:nvSpPr>
        <p:spPr>
          <a:xfrm>
            <a:off x="-76200" y="381000"/>
            <a:ext cx="7848600" cy="954107"/>
          </a:xfrm>
          <a:prstGeom prst="rect">
            <a:avLst/>
          </a:prstGeom>
          <a:noFill/>
        </p:spPr>
        <p:txBody>
          <a:bodyPr wrap="square" rtlCol="0">
            <a:spAutoFit/>
          </a:bodyPr>
          <a:lstStyle/>
          <a:p>
            <a:pPr algn="ctr"/>
            <a:r>
              <a:rPr lang="en-US" sz="2800" b="1" dirty="0"/>
              <a:t>We will put your home to be viewed by potential buyers on multiple websites.</a:t>
            </a:r>
          </a:p>
        </p:txBody>
      </p:sp>
      <p:sp>
        <p:nvSpPr>
          <p:cNvPr id="7" name="TextBox 6">
            <a:extLst>
              <a:ext uri="{FF2B5EF4-FFF2-40B4-BE49-F238E27FC236}">
                <a16:creationId xmlns:a16="http://schemas.microsoft.com/office/drawing/2014/main" id="{AF91CEAE-CBDD-F786-8053-8ED37359612E}"/>
              </a:ext>
            </a:extLst>
          </p:cNvPr>
          <p:cNvSpPr txBox="1"/>
          <p:nvPr/>
        </p:nvSpPr>
        <p:spPr>
          <a:xfrm>
            <a:off x="762000" y="4800600"/>
            <a:ext cx="6781800" cy="3970318"/>
          </a:xfrm>
          <a:prstGeom prst="rect">
            <a:avLst/>
          </a:prstGeom>
          <a:noFill/>
        </p:spPr>
        <p:txBody>
          <a:bodyPr wrap="square" rtlCol="0">
            <a:spAutoFit/>
          </a:bodyPr>
          <a:lstStyle/>
          <a:p>
            <a:pPr algn="r"/>
            <a:r>
              <a:rPr lang="en-US" sz="2800" b="1" dirty="0"/>
              <a:t>Who Uses the Internet to Search for Homes?</a:t>
            </a:r>
          </a:p>
          <a:p>
            <a:pPr algn="r"/>
            <a:endParaRPr lang="en-US" sz="2800" b="1" dirty="0"/>
          </a:p>
          <a:p>
            <a:r>
              <a:rPr lang="en-US" sz="2800" b="1" dirty="0">
                <a:solidFill>
                  <a:srgbClr val="FF0000"/>
                </a:solidFill>
              </a:rPr>
              <a:t>All buyers					97%</a:t>
            </a:r>
          </a:p>
          <a:p>
            <a:r>
              <a:rPr lang="en-US" sz="2800" b="1" dirty="0">
                <a:solidFill>
                  <a:schemeClr val="accent6"/>
                </a:solidFill>
              </a:rPr>
              <a:t>Younger Millennials			99%</a:t>
            </a:r>
          </a:p>
          <a:p>
            <a:r>
              <a:rPr lang="en-US" sz="2800" b="1" dirty="0">
                <a:solidFill>
                  <a:schemeClr val="tx2">
                    <a:lumMod val="60000"/>
                    <a:lumOff val="40000"/>
                  </a:schemeClr>
                </a:solidFill>
              </a:rPr>
              <a:t>Older Millennials				99%</a:t>
            </a:r>
          </a:p>
          <a:p>
            <a:r>
              <a:rPr lang="en-US" sz="2800" b="1" dirty="0">
                <a:solidFill>
                  <a:srgbClr val="92D050"/>
                </a:solidFill>
              </a:rPr>
              <a:t>Gen Xers					99%</a:t>
            </a:r>
            <a:endParaRPr lang="en-US" sz="2800" b="1" dirty="0">
              <a:solidFill>
                <a:srgbClr val="FFFF00"/>
              </a:solidFill>
            </a:endParaRPr>
          </a:p>
          <a:p>
            <a:r>
              <a:rPr lang="en-US" sz="2800" b="1" dirty="0">
                <a:solidFill>
                  <a:schemeClr val="bg2">
                    <a:lumMod val="50000"/>
                  </a:schemeClr>
                </a:solidFill>
              </a:rPr>
              <a:t>Younger Boomers				97%</a:t>
            </a:r>
            <a:endParaRPr lang="en-US" sz="2800" b="1" dirty="0">
              <a:solidFill>
                <a:schemeClr val="accent4">
                  <a:lumMod val="75000"/>
                </a:schemeClr>
              </a:solidFill>
            </a:endParaRPr>
          </a:p>
          <a:p>
            <a:r>
              <a:rPr lang="en-US" sz="2800" b="1" dirty="0">
                <a:solidFill>
                  <a:schemeClr val="accent4">
                    <a:lumMod val="75000"/>
                  </a:schemeClr>
                </a:solidFill>
              </a:rPr>
              <a:t>Older Boomers				95%</a:t>
            </a:r>
          </a:p>
          <a:p>
            <a:r>
              <a:rPr lang="en-US" sz="2800" b="1" dirty="0">
                <a:solidFill>
                  <a:srgbClr val="C00000"/>
                </a:solidFill>
              </a:rPr>
              <a:t>Silent Generation				87%</a:t>
            </a:r>
          </a:p>
        </p:txBody>
      </p:sp>
    </p:spTree>
    <p:extLst>
      <p:ext uri="{BB962C8B-B14F-4D97-AF65-F5344CB8AC3E}">
        <p14:creationId xmlns:p14="http://schemas.microsoft.com/office/powerpoint/2010/main" val="4150936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829</TotalTime>
  <Words>3203</Words>
  <Application>Microsoft Office PowerPoint</Application>
  <PresentationFormat>Custom</PresentationFormat>
  <Paragraphs>552</Paragraphs>
  <Slides>23</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Symbol</vt:lpstr>
      <vt:lpstr>Arial Black</vt:lpstr>
      <vt:lpstr>Calibri</vt:lpstr>
      <vt:lpstr>IBM Plex Sans Condensed Bold</vt:lpstr>
      <vt:lpstr>Times New Roman</vt:lpstr>
      <vt:lpstr>IBM Plex Sans Condensed</vt:lpstr>
      <vt:lpstr>New roman</vt:lpstr>
      <vt:lpstr>Aptos</vt:lpstr>
      <vt:lpstr>Arial</vt:lpstr>
      <vt:lpstr>Gotham</vt:lpstr>
      <vt:lpstr>Gotham Bold</vt:lpstr>
      <vt:lpstr>Open Sans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Recommendations for minor and essential repairs, as well</dc:title>
  <dc:creator>Owner</dc:creator>
  <cp:lastModifiedBy>Lana Rovinelli</cp:lastModifiedBy>
  <cp:revision>28</cp:revision>
  <cp:lastPrinted>2025-02-13T16:02:46Z</cp:lastPrinted>
  <dcterms:created xsi:type="dcterms:W3CDTF">2006-08-16T00:00:00Z</dcterms:created>
  <dcterms:modified xsi:type="dcterms:W3CDTF">2025-02-13T16:03:34Z</dcterms:modified>
  <dc:identifier>DAGVz4J6LgA</dc:identifier>
</cp:coreProperties>
</file>